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357" r:id="rId4"/>
    <p:sldId id="335" r:id="rId5"/>
    <p:sldId id="327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8" r:id="rId16"/>
    <p:sldId id="340" r:id="rId17"/>
    <p:sldId id="334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2"/>
      </p:cViewPr>
      <p:guideLst>
        <p:guide orient="horz" pos="2183"/>
        <p:guide pos="3840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45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6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58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57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50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96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89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2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93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03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5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5.sv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عائلتي</a:t>
              </a:r>
              <a:endParaRPr lang="en-US" sz="32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036721" y="1044264"/>
            <a:ext cx="2657783" cy="682863"/>
            <a:chOff x="1437352" y="1240018"/>
            <a:chExt cx="2657783" cy="68286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2" y="1240018"/>
              <a:ext cx="226021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59" y="1461216"/>
              <a:ext cx="1895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/>
                  </a:solidFill>
                </a:rPr>
                <a:t>نشاط٣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905829" y="2262738"/>
            <a:ext cx="6138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اكتب أكبر عدد من الأشياء التي تشترك العائلة في استخدامها ؟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8983" y="3413442"/>
            <a:ext cx="1884145" cy="2171472"/>
            <a:chOff x="10076165" y="2825146"/>
            <a:chExt cx="1884145" cy="217147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6165" y="2825146"/>
              <a:ext cx="1884145" cy="2171472"/>
              <a:chOff x="395817" y="4308237"/>
              <a:chExt cx="1884145" cy="2171472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03432" y="4725383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عائلتي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44707" y="3545685"/>
              <a:ext cx="1612846" cy="136257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88763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117685" y="3100101"/>
            <a:ext cx="1895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مكتبة المنزل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3768077"/>
            <a:ext cx="1834212" cy="6350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761993" y="4013337"/>
            <a:ext cx="117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التلفاز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653418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829366" y="4898678"/>
            <a:ext cx="1184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الكمبيوتر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5540874"/>
            <a:ext cx="1834212" cy="635091"/>
            <a:chOff x="1431941" y="2643418"/>
            <a:chExt cx="1834212" cy="635091"/>
          </a:xfrm>
        </p:grpSpPr>
        <p:sp>
          <p:nvSpPr>
            <p:cNvPr id="6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د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8868229" y="5786134"/>
            <a:ext cx="2145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الألعاب الالكترونية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68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822462" y="2066182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t="22000" b="-15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69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807990" y="2169385"/>
            <a:ext cx="229544" cy="346651"/>
            <a:chOff x="3976914" y="1402541"/>
            <a:chExt cx="421209" cy="565307"/>
          </a:xfrm>
          <a:blipFill dpi="0" rotWithShape="0">
            <a:blip r:embed="rId5"/>
            <a:srcRect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0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grpFill/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934276" y="3940392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-7000" t="2000" r="-4000" b="-15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78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919804" y="4043595"/>
            <a:ext cx="229544" cy="346651"/>
            <a:chOff x="3976914" y="1402541"/>
            <a:chExt cx="421209" cy="565307"/>
          </a:xfrm>
          <a:blipFill dpi="0" rotWithShape="0">
            <a:blip r:embed="rId5"/>
            <a:srcRect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9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grpFill/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67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7" dur="200" fill="hold"/>
                                        <p:tgtEl>
                                          <p:spTgt spid="6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30" dur="200" fill="hold"/>
                                        <p:tgtEl>
                                          <p:spTgt spid="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  <p:bldP spid="64" grpId="0"/>
      <p:bldP spid="68" grpId="0" animBg="1"/>
      <p:bldP spid="68" grpId="1" animBg="1"/>
      <p:bldP spid="77" grpId="0" animBg="1"/>
      <p:bldP spid="7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4644571" y="1044262"/>
            <a:ext cx="7049933" cy="682865"/>
            <a:chOff x="1437352" y="1240016"/>
            <a:chExt cx="7049933" cy="68286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2" y="1240016"/>
              <a:ext cx="704993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1" y="1461216"/>
              <a:ext cx="6287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/>
                  </a:solidFill>
                </a:rPr>
                <a:t>تجتمع العائلة في عدة أماكن داخل المنزل و خارجه ، أذكريها ؟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8447314" y="2262738"/>
            <a:ext cx="2597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غرفة الجلوس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651939" y="3405536"/>
            <a:ext cx="1884145" cy="2160032"/>
            <a:chOff x="10075786" y="2825158"/>
            <a:chExt cx="1884145" cy="216003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5786" y="2825158"/>
              <a:ext cx="1884145" cy="2160032"/>
              <a:chOff x="395817" y="4308237"/>
              <a:chExt cx="1884145" cy="2160032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04193" y="4713943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عائلتي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06471" y="3554873"/>
              <a:ext cx="1546231" cy="1306299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88763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376228" y="3129457"/>
            <a:ext cx="163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غرفة الطعام 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3768077"/>
            <a:ext cx="1834212" cy="6350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216571" y="4013337"/>
            <a:ext cx="1715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الحدائق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653418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د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082885" y="4898678"/>
            <a:ext cx="393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عند الأقارب 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605485" y="1044261"/>
            <a:ext cx="4089018" cy="1050589"/>
            <a:chOff x="1437353" y="1240015"/>
            <a:chExt cx="4089018" cy="105058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5"/>
              <a:ext cx="408901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1759376" y="1459607"/>
              <a:ext cx="35040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400" dirty="0">
                  <a:solidFill>
                    <a:schemeClr val="bg1"/>
                  </a:solidFill>
                </a:rPr>
                <a:t>أسلوب التعامل مع أفراد عائلتي:                                    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202813" y="2262738"/>
            <a:ext cx="494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ألقي التحية على أفراد عائلتي عند الدخول عليهم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8922" y="3413444"/>
            <a:ext cx="1884145" cy="2169638"/>
            <a:chOff x="10076104" y="2825148"/>
            <a:chExt cx="1884145" cy="216963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6104" y="2825148"/>
              <a:ext cx="1884145" cy="2169638"/>
              <a:chOff x="395817" y="4308237"/>
              <a:chExt cx="1884145" cy="21696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03555" y="47235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عائلتي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0443" y="3539224"/>
              <a:ext cx="1530750" cy="129322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88763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399304" y="3129457"/>
            <a:ext cx="371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أتعامل مع أفراد عائلتي بكل احترام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3768077"/>
            <a:ext cx="1834212" cy="6350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50577" y="4013337"/>
            <a:ext cx="393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أساعد من يحتاج إلى المساعدة من أفراد عائلتي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653418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د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50576" y="4898678"/>
            <a:ext cx="393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أتقبّل النصيحة من كبار السن في عائلتي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771685" y="5568907"/>
            <a:ext cx="1834212" cy="635091"/>
            <a:chOff x="1431941" y="2643418"/>
            <a:chExt cx="1834212" cy="635091"/>
          </a:xfrm>
        </p:grpSpPr>
        <p:sp>
          <p:nvSpPr>
            <p:cNvPr id="6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هـ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352119" y="5786134"/>
            <a:ext cx="4799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rgbClr val="00B050"/>
                </a:solidFill>
              </a:rPr>
              <a:t>الحمد لله أنا أتعامل بأدب مع أفراد عائلتي    </a:t>
            </a:r>
          </a:p>
        </p:txBody>
      </p:sp>
    </p:spTree>
    <p:extLst>
      <p:ext uri="{BB962C8B-B14F-4D97-AF65-F5344CB8AC3E}">
        <p14:creationId xmlns:p14="http://schemas.microsoft.com/office/powerpoint/2010/main" val="4073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751773" y="1044260"/>
            <a:ext cx="2942729" cy="719253"/>
            <a:chOff x="1437354" y="1240014"/>
            <a:chExt cx="2942729" cy="71925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4" y="1240014"/>
              <a:ext cx="294272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74412" y="1497602"/>
              <a:ext cx="2140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400" b="1" dirty="0">
                  <a:solidFill>
                    <a:schemeClr val="bg1"/>
                  </a:solidFill>
                </a:rPr>
                <a:t>إرشادات عامة :   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604245" y="2276500"/>
            <a:ext cx="545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dirty="0"/>
              <a:t>استأذني من والديك عند الخروج من المنزل أو عند أخذ شيء ما 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8945" y="3413070"/>
            <a:ext cx="1895376" cy="2170708"/>
            <a:chOff x="10076127" y="2824774"/>
            <a:chExt cx="1895376" cy="21707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6127" y="2824774"/>
              <a:ext cx="1895376" cy="2170708"/>
              <a:chOff x="395817" y="4308237"/>
              <a:chExt cx="1895376" cy="217070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19632" y="472461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عائلتي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84738" y="3553804"/>
              <a:ext cx="1513083" cy="127829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88763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517365" y="3129457"/>
            <a:ext cx="545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من البِّر بوالديك طاعتهما و الحرص على رضاهما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3768077"/>
            <a:ext cx="1834212" cy="6350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067088" y="4013337"/>
            <a:ext cx="393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من البِّر بوالديك مناداتهما بأجمل الألفاظ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653418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د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039759" y="4898678"/>
            <a:ext cx="393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شاركي أفراد عائلتك في المناسبات المختلفة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771685" y="5568907"/>
            <a:ext cx="1834212" cy="635091"/>
            <a:chOff x="1431941" y="2643418"/>
            <a:chExt cx="1834212" cy="635091"/>
          </a:xfrm>
        </p:grpSpPr>
        <p:sp>
          <p:nvSpPr>
            <p:cNvPr id="6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هـ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8381883" y="5888330"/>
            <a:ext cx="2588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dirty="0"/>
              <a:t>صلي رحمك بزيارة الأقارب .</a:t>
            </a:r>
            <a:endParaRPr lang="ar-SY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0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78565" y="3413455"/>
            <a:ext cx="1884145" cy="2158859"/>
            <a:chOff x="10075747" y="2825159"/>
            <a:chExt cx="1884145" cy="215885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75747" y="2825159"/>
              <a:ext cx="1884145" cy="2158859"/>
              <a:chOff x="395817" y="4308237"/>
              <a:chExt cx="1884145" cy="215885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404269" y="4712770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عائلتي</a:t>
                </a:r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04762" y="3560864"/>
              <a:ext cx="1588175" cy="1341733"/>
            </a:xfrm>
            <a:prstGeom prst="rect">
              <a:avLst/>
            </a:prstGeom>
          </p:spPr>
        </p:pic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605423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761992" y="-2"/>
            <a:ext cx="2148548" cy="688626"/>
            <a:chOff x="1437353" y="1240018"/>
            <a:chExt cx="2148548" cy="68862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8"/>
              <a:ext cx="205024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05395" y="1528534"/>
              <a:ext cx="1580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581492" y="824734"/>
            <a:ext cx="5502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صلي كل عبارة من العمود أ بما يناسبها من العمود</a:t>
            </a:r>
            <a:r>
              <a:rPr lang="ar-SY" sz="2000" dirty="0"/>
              <a:t> ب :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96048-AFB2-43C2-88E3-A0275B5B9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32" y="1189078"/>
            <a:ext cx="2488494" cy="80841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AA3390-BDA8-433F-AC66-44CB90B49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37" y="1215590"/>
            <a:ext cx="2685095" cy="90149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F5280-6135-4620-A406-B2E5476F93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32" y="3831681"/>
            <a:ext cx="2488493" cy="103936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81C2B-33EB-41D5-A011-87600DA16D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12" y="2618716"/>
            <a:ext cx="2596381" cy="92650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9DAC3F-F71E-4513-BFB6-D2EC2DA8E8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46" y="3831681"/>
            <a:ext cx="2480395" cy="95855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DC5EF-DA32-4DE8-94CA-3EF9E1F7BE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87" y="2528943"/>
            <a:ext cx="2549638" cy="100273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Picture 5">
            <a:extLst>
              <a:ext uri="{FF2B5EF4-FFF2-40B4-BE49-F238E27FC236}">
                <a16:creationId xmlns:a16="http://schemas.microsoft.com/office/drawing/2014/main" id="{309DAC3F-F71E-4513-BFB6-D2EC2DA8E8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35" y="5394565"/>
            <a:ext cx="2786015" cy="93947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6FFF5280-6135-4620-A406-B2E5476F93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32" y="5230126"/>
            <a:ext cx="2539358" cy="100129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>
            <a:off x="4701291" y="1957515"/>
            <a:ext cx="1682118" cy="2187306"/>
          </a:xfrm>
          <a:custGeom>
            <a:avLst/>
            <a:gdLst>
              <a:gd name="connsiteX0" fmla="*/ 1682118 w 1682118"/>
              <a:gd name="connsiteY0" fmla="*/ 65065 h 2187306"/>
              <a:gd name="connsiteX1" fmla="*/ 1102845 w 1682118"/>
              <a:gd name="connsiteY1" fmla="*/ 158350 h 2187306"/>
              <a:gd name="connsiteX2" fmla="*/ 913468 w 1682118"/>
              <a:gd name="connsiteY2" fmla="*/ 1441023 h 2187306"/>
              <a:gd name="connsiteX3" fmla="*/ 256216 w 1682118"/>
              <a:gd name="connsiteY3" fmla="*/ 1860808 h 2187306"/>
              <a:gd name="connsiteX4" fmla="*/ 0 w 1682118"/>
              <a:gd name="connsiteY4" fmla="*/ 2187306 h 218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2187306" extrusionOk="0">
                <a:moveTo>
                  <a:pt x="1682118" y="65065"/>
                </a:moveTo>
                <a:cubicBezTo>
                  <a:pt x="1489125" y="37339"/>
                  <a:pt x="1229929" y="-39853"/>
                  <a:pt x="1102845" y="158350"/>
                </a:cubicBezTo>
                <a:cubicBezTo>
                  <a:pt x="921429" y="431885"/>
                  <a:pt x="1028724" y="1204143"/>
                  <a:pt x="913468" y="1441023"/>
                </a:cubicBezTo>
                <a:cubicBezTo>
                  <a:pt x="761449" y="1734106"/>
                  <a:pt x="432030" y="1697752"/>
                  <a:pt x="256216" y="1860808"/>
                </a:cubicBezTo>
                <a:cubicBezTo>
                  <a:pt x="81677" y="1982333"/>
                  <a:pt x="55511" y="2103156"/>
                  <a:pt x="0" y="2187306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flipV="1">
            <a:off x="4223029" y="1923132"/>
            <a:ext cx="1900754" cy="1319408"/>
          </a:xfrm>
          <a:custGeom>
            <a:avLst/>
            <a:gdLst>
              <a:gd name="connsiteX0" fmla="*/ 1900754 w 1900754"/>
              <a:gd name="connsiteY0" fmla="*/ 39248 h 1319408"/>
              <a:gd name="connsiteX1" fmla="*/ 1246189 w 1900754"/>
              <a:gd name="connsiteY1" fmla="*/ 95519 h 1319408"/>
              <a:gd name="connsiteX2" fmla="*/ 1032197 w 1900754"/>
              <a:gd name="connsiteY2" fmla="*/ 869242 h 1319408"/>
              <a:gd name="connsiteX3" fmla="*/ 289518 w 1900754"/>
              <a:gd name="connsiteY3" fmla="*/ 1122461 h 1319408"/>
              <a:gd name="connsiteX4" fmla="*/ 0 w 1900754"/>
              <a:gd name="connsiteY4" fmla="*/ 1319408 h 131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754" h="1319408" extrusionOk="0">
                <a:moveTo>
                  <a:pt x="1900754" y="39248"/>
                </a:moveTo>
                <a:cubicBezTo>
                  <a:pt x="1695984" y="60202"/>
                  <a:pt x="1387123" y="73340"/>
                  <a:pt x="1246189" y="95519"/>
                </a:cubicBezTo>
                <a:cubicBezTo>
                  <a:pt x="1016787" y="304049"/>
                  <a:pt x="1149908" y="773747"/>
                  <a:pt x="1032197" y="869242"/>
                </a:cubicBezTo>
                <a:cubicBezTo>
                  <a:pt x="777847" y="1121613"/>
                  <a:pt x="535370" y="926310"/>
                  <a:pt x="289518" y="1122461"/>
                </a:cubicBezTo>
                <a:cubicBezTo>
                  <a:pt x="59849" y="1190106"/>
                  <a:pt x="65810" y="1292341"/>
                  <a:pt x="0" y="131940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>
            <a:off x="5005321" y="4247701"/>
            <a:ext cx="1378088" cy="1899483"/>
          </a:xfrm>
          <a:custGeom>
            <a:avLst/>
            <a:gdLst>
              <a:gd name="connsiteX0" fmla="*/ 1378088 w 1378088"/>
              <a:gd name="connsiteY0" fmla="*/ 56503 h 1899483"/>
              <a:gd name="connsiteX1" fmla="*/ 903514 w 1378088"/>
              <a:gd name="connsiteY1" fmla="*/ 137513 h 1899483"/>
              <a:gd name="connsiteX2" fmla="*/ 748365 w 1378088"/>
              <a:gd name="connsiteY2" fmla="*/ 1251402 h 1899483"/>
              <a:gd name="connsiteX3" fmla="*/ 209907 w 1378088"/>
              <a:gd name="connsiteY3" fmla="*/ 1615948 h 1899483"/>
              <a:gd name="connsiteX4" fmla="*/ 0 w 1378088"/>
              <a:gd name="connsiteY4" fmla="*/ 1899483 h 189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088" h="1899483" extrusionOk="0">
                <a:moveTo>
                  <a:pt x="1378088" y="56503"/>
                </a:moveTo>
                <a:cubicBezTo>
                  <a:pt x="1209559" y="17563"/>
                  <a:pt x="1007172" y="-22294"/>
                  <a:pt x="903514" y="137513"/>
                </a:cubicBezTo>
                <a:cubicBezTo>
                  <a:pt x="753872" y="373724"/>
                  <a:pt x="830012" y="1066554"/>
                  <a:pt x="748365" y="1251402"/>
                </a:cubicBezTo>
                <a:cubicBezTo>
                  <a:pt x="621470" y="1507473"/>
                  <a:pt x="348125" y="1485798"/>
                  <a:pt x="209907" y="1615948"/>
                </a:cubicBezTo>
                <a:cubicBezTo>
                  <a:pt x="80147" y="1723317"/>
                  <a:pt x="47715" y="1836306"/>
                  <a:pt x="0" y="1899483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flipV="1">
            <a:off x="4382069" y="3396401"/>
            <a:ext cx="2162628" cy="2175179"/>
          </a:xfrm>
          <a:custGeom>
            <a:avLst/>
            <a:gdLst>
              <a:gd name="connsiteX0" fmla="*/ 2162628 w 2162628"/>
              <a:gd name="connsiteY0" fmla="*/ 64704 h 2175179"/>
              <a:gd name="connsiteX1" fmla="*/ 1417881 w 2162628"/>
              <a:gd name="connsiteY1" fmla="*/ 157472 h 2175179"/>
              <a:gd name="connsiteX2" fmla="*/ 1174406 w 2162628"/>
              <a:gd name="connsiteY2" fmla="*/ 1433034 h 2175179"/>
              <a:gd name="connsiteX3" fmla="*/ 329405 w 2162628"/>
              <a:gd name="connsiteY3" fmla="*/ 1850491 h 2175179"/>
              <a:gd name="connsiteX4" fmla="*/ 0 w 2162628"/>
              <a:gd name="connsiteY4" fmla="*/ 2175179 h 217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628" h="2175179" extrusionOk="0">
                <a:moveTo>
                  <a:pt x="2162628" y="64704"/>
                </a:moveTo>
                <a:cubicBezTo>
                  <a:pt x="1930695" y="94704"/>
                  <a:pt x="1578105" y="110338"/>
                  <a:pt x="1417881" y="157472"/>
                </a:cubicBezTo>
                <a:cubicBezTo>
                  <a:pt x="1153306" y="499699"/>
                  <a:pt x="1304537" y="1276644"/>
                  <a:pt x="1174406" y="1433034"/>
                </a:cubicBezTo>
                <a:cubicBezTo>
                  <a:pt x="860467" y="1857613"/>
                  <a:pt x="579070" y="1607947"/>
                  <a:pt x="329405" y="1850491"/>
                </a:cubicBezTo>
                <a:cubicBezTo>
                  <a:pt x="71072" y="1963777"/>
                  <a:pt x="74908" y="2122757"/>
                  <a:pt x="0" y="217517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2307693" y="3685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dirty="0"/>
              <a:t>صلي كل عبارة من العمود أ بما يناسبها من العمود ب :</a:t>
            </a:r>
            <a:br>
              <a:rPr lang="en-US" dirty="0"/>
            </a:b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334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4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2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0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5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140" grpId="0" animBg="1"/>
      <p:bldP spid="47" grpId="0" animBg="1"/>
      <p:bldP spid="49" grpId="0" animBg="1"/>
      <p:bldP spid="51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حلول اون لاين 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4623A0D-06DD-497D-94B4-F1E3206566F8}"/>
              </a:ext>
            </a:extLst>
          </p:cNvPr>
          <p:cNvSpPr/>
          <p:nvPr/>
        </p:nvSpPr>
        <p:spPr>
          <a:xfrm>
            <a:off x="4521200" y="620837"/>
            <a:ext cx="3149600" cy="858981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37965E-FF72-4EC6-8E47-0B373DB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2" y="652533"/>
            <a:ext cx="2932055" cy="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6329" y="3413194"/>
            <a:ext cx="1887249" cy="2486628"/>
            <a:chOff x="10083511" y="2824898"/>
            <a:chExt cx="1887249" cy="248662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83511" y="2824898"/>
              <a:ext cx="1887249" cy="2486628"/>
              <a:chOff x="392713" y="4308237"/>
              <a:chExt cx="1887249" cy="248662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3" y="473276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عائلتي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35392" y="3736234"/>
              <a:ext cx="1574368" cy="1330070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50" y="2749376"/>
            <a:ext cx="2114550" cy="3657600"/>
          </a:xfrm>
          <a:prstGeom prst="rect">
            <a:avLst/>
          </a:prstGeom>
        </p:spPr>
      </p:pic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7151949" y="2873392"/>
            <a:ext cx="1509486" cy="530661"/>
          </a:xfrm>
          <a:custGeom>
            <a:avLst/>
            <a:gdLst>
              <a:gd name="connsiteX0" fmla="*/ 1509486 w 1509486"/>
              <a:gd name="connsiteY0" fmla="*/ 421833 h 530661"/>
              <a:gd name="connsiteX1" fmla="*/ 827314 w 1509486"/>
              <a:gd name="connsiteY1" fmla="*/ 506580 h 530661"/>
              <a:gd name="connsiteX2" fmla="*/ 464457 w 1509486"/>
              <a:gd name="connsiteY2" fmla="*/ 40474 h 530661"/>
              <a:gd name="connsiteX3" fmla="*/ 0 w 1509486"/>
              <a:gd name="connsiteY3" fmla="*/ 54599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30661" extrusionOk="0">
                <a:moveTo>
                  <a:pt x="1509486" y="421833"/>
                </a:moveTo>
                <a:cubicBezTo>
                  <a:pt x="1253445" y="504370"/>
                  <a:pt x="1015188" y="570857"/>
                  <a:pt x="827314" y="506580"/>
                </a:cubicBezTo>
                <a:cubicBezTo>
                  <a:pt x="600287" y="434248"/>
                  <a:pt x="641110" y="179287"/>
                  <a:pt x="464457" y="40474"/>
                </a:cubicBezTo>
                <a:cubicBezTo>
                  <a:pt x="272107" y="-86057"/>
                  <a:pt x="191508" y="47314"/>
                  <a:pt x="0" y="5459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3890075" y="1289251"/>
            <a:ext cx="3766087" cy="19926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الأسرة</a:t>
            </a:r>
            <a:r>
              <a:rPr lang="ar-SY" sz="2400" dirty="0"/>
              <a:t> هي الوحدة الأساسية في المجتمع و تتكون من الأب و الأم و الأبناء</a:t>
            </a:r>
          </a:p>
        </p:txBody>
      </p:sp>
    </p:spTree>
    <p:extLst>
      <p:ext uri="{BB962C8B-B14F-4D97-AF65-F5344CB8AC3E}">
        <p14:creationId xmlns:p14="http://schemas.microsoft.com/office/powerpoint/2010/main" val="27115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09" grpId="0" animBg="1"/>
      <p:bldP spid="1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4912363" y="1214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/>
              <a:t>تجدنا  في جوجل</a:t>
            </a:r>
            <a:endParaRPr lang="en-US" sz="72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FD50A2-38F7-4395-81AF-DD99793CB3DB}"/>
              </a:ext>
            </a:extLst>
          </p:cNvPr>
          <p:cNvGrpSpPr/>
          <p:nvPr/>
        </p:nvGrpSpPr>
        <p:grpSpPr>
          <a:xfrm>
            <a:off x="1940676" y="391708"/>
            <a:ext cx="3149600" cy="858981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091E8F4-D2A9-4FE8-89B1-96C0D0B8E53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A69CCEA-85C2-4E55-A8CC-F4E7691A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6" y="238846"/>
              <a:ext cx="2932055" cy="79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470432" y="1174704"/>
            <a:ext cx="2189451" cy="661397"/>
            <a:chOff x="1437352" y="1240020"/>
            <a:chExt cx="4556299" cy="66139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731907" y="1501307"/>
              <a:ext cx="3261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7565001" y="2076556"/>
            <a:ext cx="4107817" cy="672820"/>
            <a:chOff x="1437360" y="1240014"/>
            <a:chExt cx="7555953" cy="67282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4"/>
              <a:ext cx="710869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8" y="1512724"/>
              <a:ext cx="6622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أي الشكلين الآتيين يمثل عائلة ؟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2611" y="3413321"/>
            <a:ext cx="1884145" cy="2280906"/>
            <a:chOff x="10079793" y="2825025"/>
            <a:chExt cx="1884145" cy="228090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9793" y="2825025"/>
              <a:ext cx="1884145" cy="2280906"/>
              <a:chOff x="395817" y="4308237"/>
              <a:chExt cx="1884145" cy="228090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401272" y="4680928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عائلتي</a:t>
                </a:r>
              </a:p>
              <a:p>
                <a:pPr algn="r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92420" y="3749351"/>
              <a:ext cx="1575514" cy="133103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7366373" y="3196290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32000" t="21000" r="-10000" b="1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8351901" y="329949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3285556" y="3086537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000" t="2000" r="-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4291458" y="318973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7064716" y="2869735"/>
            <a:ext cx="2849519" cy="28495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181969E8-ABDD-4353-8F16-5DFD2F3B60AE}"/>
              </a:ext>
            </a:extLst>
          </p:cNvPr>
          <p:cNvSpPr/>
          <p:nvPr/>
        </p:nvSpPr>
        <p:spPr>
          <a:xfrm>
            <a:off x="4521003" y="5202767"/>
            <a:ext cx="3031060" cy="13683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العائلة </a:t>
            </a:r>
            <a:r>
              <a:rPr lang="ar-SY" sz="2000" b="1" dirty="0">
                <a:solidFill>
                  <a:schemeClr val="bg1"/>
                </a:solidFill>
              </a:rPr>
              <a:t>تتكون من عدد من الأفراد </a:t>
            </a:r>
          </a:p>
        </p:txBody>
      </p:sp>
    </p:spTree>
    <p:extLst>
      <p:ext uri="{BB962C8B-B14F-4D97-AF65-F5344CB8AC3E}">
        <p14:creationId xmlns:p14="http://schemas.microsoft.com/office/powerpoint/2010/main" val="35851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72" grpId="0" animBg="1"/>
      <p:bldP spid="72" grpId="1" animBg="1"/>
      <p:bldP spid="37" grpId="0" animBg="1"/>
      <p:bldP spid="37" grpId="1" animBg="1"/>
      <p:bldP spid="3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100455" y="1174703"/>
            <a:ext cx="2559428" cy="678029"/>
            <a:chOff x="1437353" y="1240019"/>
            <a:chExt cx="2559428" cy="67802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1240019"/>
              <a:ext cx="255942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5" y="1517938"/>
              <a:ext cx="2169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أحجام العوائل مختلفة :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5709" y="3473664"/>
            <a:ext cx="1884145" cy="2149470"/>
            <a:chOff x="10075436" y="2825170"/>
            <a:chExt cx="1884145" cy="2149470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5436" y="2825170"/>
              <a:ext cx="1884145" cy="2149470"/>
              <a:chOff x="395817" y="4308237"/>
              <a:chExt cx="1884145" cy="214947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404893" y="4703381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عائلتي</a:t>
                </a:r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140341" y="3549348"/>
              <a:ext cx="1679651" cy="1419015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6A2BD9-7A82-4EAD-B6D9-2E16732B387B}"/>
              </a:ext>
            </a:extLst>
          </p:cNvPr>
          <p:cNvGrpSpPr/>
          <p:nvPr/>
        </p:nvGrpSpPr>
        <p:grpSpPr>
          <a:xfrm flipH="1">
            <a:off x="9536226" y="1968393"/>
            <a:ext cx="2142635" cy="678029"/>
            <a:chOff x="1437353" y="1240019"/>
            <a:chExt cx="2142635" cy="67802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47FD023-BDDB-4DC2-93B9-F18FB9A37197}"/>
                </a:ext>
              </a:extLst>
            </p:cNvPr>
            <p:cNvSpPr/>
            <p:nvPr/>
          </p:nvSpPr>
          <p:spPr>
            <a:xfrm flipV="1">
              <a:off x="1437353" y="1240019"/>
              <a:ext cx="214263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7F3F55-8C87-49FF-B358-F821CDE1522F}"/>
                </a:ext>
              </a:extLst>
            </p:cNvPr>
            <p:cNvSpPr txBox="1"/>
            <p:nvPr/>
          </p:nvSpPr>
          <p:spPr>
            <a:xfrm>
              <a:off x="1827405" y="1517938"/>
              <a:ext cx="15268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عائلة كبيرة</a:t>
              </a:r>
            </a:p>
          </p:txBody>
        </p:sp>
      </p:grpSp>
      <p:grpSp>
        <p:nvGrpSpPr>
          <p:cNvPr id="42" name="Group 35">
            <a:extLst>
              <a:ext uri="{FF2B5EF4-FFF2-40B4-BE49-F238E27FC236}">
                <a16:creationId xmlns:a16="http://schemas.microsoft.com/office/drawing/2014/main" id="{346A2BD9-7A82-4EAD-B6D9-2E16732B387B}"/>
              </a:ext>
            </a:extLst>
          </p:cNvPr>
          <p:cNvGrpSpPr/>
          <p:nvPr/>
        </p:nvGrpSpPr>
        <p:grpSpPr>
          <a:xfrm flipH="1">
            <a:off x="8737599" y="2990497"/>
            <a:ext cx="2922284" cy="678029"/>
            <a:chOff x="1437353" y="1240019"/>
            <a:chExt cx="2922284" cy="678029"/>
          </a:xfrm>
        </p:grpSpPr>
        <p:sp>
          <p:nvSpPr>
            <p:cNvPr id="43" name="Freeform: Shape 36">
              <a:extLst>
                <a:ext uri="{FF2B5EF4-FFF2-40B4-BE49-F238E27FC236}">
                  <a16:creationId xmlns:a16="http://schemas.microsoft.com/office/drawing/2014/main" id="{E47FD023-BDDB-4DC2-93B9-F18FB9A37197}"/>
                </a:ext>
              </a:extLst>
            </p:cNvPr>
            <p:cNvSpPr/>
            <p:nvPr/>
          </p:nvSpPr>
          <p:spPr>
            <a:xfrm flipV="1">
              <a:off x="1437353" y="1240019"/>
              <a:ext cx="212365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5" name="TextBox 37">
              <a:extLst>
                <a:ext uri="{FF2B5EF4-FFF2-40B4-BE49-F238E27FC236}">
                  <a16:creationId xmlns:a16="http://schemas.microsoft.com/office/drawing/2014/main" id="{177F3F55-8C87-49FF-B358-F821CDE1522F}"/>
                </a:ext>
              </a:extLst>
            </p:cNvPr>
            <p:cNvSpPr txBox="1"/>
            <p:nvPr/>
          </p:nvSpPr>
          <p:spPr>
            <a:xfrm>
              <a:off x="1827405" y="1517938"/>
              <a:ext cx="2532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عائلة متوسطة</a:t>
              </a:r>
            </a:p>
          </p:txBody>
        </p:sp>
      </p:grpSp>
      <p:grpSp>
        <p:nvGrpSpPr>
          <p:cNvPr id="46" name="Group 35">
            <a:extLst>
              <a:ext uri="{FF2B5EF4-FFF2-40B4-BE49-F238E27FC236}">
                <a16:creationId xmlns:a16="http://schemas.microsoft.com/office/drawing/2014/main" id="{346A2BD9-7A82-4EAD-B6D9-2E16732B387B}"/>
              </a:ext>
            </a:extLst>
          </p:cNvPr>
          <p:cNvGrpSpPr/>
          <p:nvPr/>
        </p:nvGrpSpPr>
        <p:grpSpPr>
          <a:xfrm flipH="1">
            <a:off x="8756577" y="3991732"/>
            <a:ext cx="2922284" cy="678029"/>
            <a:chOff x="1437353" y="1240019"/>
            <a:chExt cx="2922284" cy="678029"/>
          </a:xfrm>
        </p:grpSpPr>
        <p:sp>
          <p:nvSpPr>
            <p:cNvPr id="47" name="Freeform: Shape 36">
              <a:extLst>
                <a:ext uri="{FF2B5EF4-FFF2-40B4-BE49-F238E27FC236}">
                  <a16:creationId xmlns:a16="http://schemas.microsoft.com/office/drawing/2014/main" id="{E47FD023-BDDB-4DC2-93B9-F18FB9A37197}"/>
                </a:ext>
              </a:extLst>
            </p:cNvPr>
            <p:cNvSpPr/>
            <p:nvPr/>
          </p:nvSpPr>
          <p:spPr>
            <a:xfrm flipV="1">
              <a:off x="1437353" y="1240019"/>
              <a:ext cx="214263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8" name="TextBox 37">
              <a:extLst>
                <a:ext uri="{FF2B5EF4-FFF2-40B4-BE49-F238E27FC236}">
                  <a16:creationId xmlns:a16="http://schemas.microsoft.com/office/drawing/2014/main" id="{177F3F55-8C87-49FF-B358-F821CDE1522F}"/>
                </a:ext>
              </a:extLst>
            </p:cNvPr>
            <p:cNvSpPr txBox="1"/>
            <p:nvPr/>
          </p:nvSpPr>
          <p:spPr>
            <a:xfrm>
              <a:off x="1827405" y="1517938"/>
              <a:ext cx="2532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عائلة صغيرة</a:t>
              </a:r>
            </a:p>
          </p:txBody>
        </p:sp>
      </p:grpSp>
      <p:sp>
        <p:nvSpPr>
          <p:cNvPr id="33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999812" y="3151197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32000" t="21000" r="-10000" b="1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4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985340" y="325440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60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2" dur="2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095655" y="1174701"/>
            <a:ext cx="2564228" cy="678031"/>
            <a:chOff x="1437353" y="1240017"/>
            <a:chExt cx="2564228" cy="678031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1240017"/>
              <a:ext cx="256422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8" y="1517938"/>
              <a:ext cx="2174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أسرتي العزيزة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7502" y="3473604"/>
            <a:ext cx="1891699" cy="2431124"/>
            <a:chOff x="10077229" y="2825110"/>
            <a:chExt cx="1891699" cy="2431124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7229" y="2825110"/>
              <a:ext cx="1891699" cy="2431124"/>
              <a:chOff x="388263" y="4308237"/>
              <a:chExt cx="1891699" cy="243112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88263" y="4723425"/>
                <a:ext cx="1871561" cy="201593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dirty="0">
                    <a:latin typeface="Century Gothic" panose="020B0502020202020204" pitchFamily="34" charset="0"/>
                  </a:rPr>
                  <a:t>عائلتي</a:t>
                </a:r>
                <a:endParaRPr lang="en-US" sz="2000" dirty="0">
                  <a:latin typeface="Century Gothic" panose="020B0502020202020204" pitchFamily="34" charset="0"/>
                </a:endParaRPr>
              </a:p>
              <a:p>
                <a:pPr algn="r"/>
                <a:endParaRPr lang="en-US" sz="105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5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5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5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5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5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5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5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5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39385" y="3702599"/>
              <a:ext cx="1607279" cy="1357874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6A2BD9-7A82-4EAD-B6D9-2E16732B387B}"/>
              </a:ext>
            </a:extLst>
          </p:cNvPr>
          <p:cNvGrpSpPr/>
          <p:nvPr/>
        </p:nvGrpSpPr>
        <p:grpSpPr>
          <a:xfrm flipH="1">
            <a:off x="8171543" y="2285936"/>
            <a:ext cx="3507318" cy="659607"/>
            <a:chOff x="1437353" y="1240017"/>
            <a:chExt cx="3507318" cy="65960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47FD023-BDDB-4DC2-93B9-F18FB9A37197}"/>
                </a:ext>
              </a:extLst>
            </p:cNvPr>
            <p:cNvSpPr/>
            <p:nvPr/>
          </p:nvSpPr>
          <p:spPr>
            <a:xfrm flipV="1">
              <a:off x="1437353" y="1240017"/>
              <a:ext cx="350731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7F3F55-8C87-49FF-B358-F821CDE1522F}"/>
                </a:ext>
              </a:extLst>
            </p:cNvPr>
            <p:cNvSpPr txBox="1"/>
            <p:nvPr/>
          </p:nvSpPr>
          <p:spPr>
            <a:xfrm>
              <a:off x="1924896" y="1499514"/>
              <a:ext cx="2532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أحب أبي و أمي و أحترمهما</a:t>
              </a:r>
            </a:p>
          </p:txBody>
        </p:sp>
      </p:grpSp>
      <p:grpSp>
        <p:nvGrpSpPr>
          <p:cNvPr id="42" name="Group 35">
            <a:extLst>
              <a:ext uri="{FF2B5EF4-FFF2-40B4-BE49-F238E27FC236}">
                <a16:creationId xmlns:a16="http://schemas.microsoft.com/office/drawing/2014/main" id="{346A2BD9-7A82-4EAD-B6D9-2E16732B387B}"/>
              </a:ext>
            </a:extLst>
          </p:cNvPr>
          <p:cNvGrpSpPr/>
          <p:nvPr/>
        </p:nvGrpSpPr>
        <p:grpSpPr>
          <a:xfrm flipH="1">
            <a:off x="7596823" y="3308039"/>
            <a:ext cx="4063060" cy="656545"/>
            <a:chOff x="1437353" y="1240016"/>
            <a:chExt cx="4063060" cy="656545"/>
          </a:xfrm>
        </p:grpSpPr>
        <p:sp>
          <p:nvSpPr>
            <p:cNvPr id="43" name="Freeform: Shape 36">
              <a:extLst>
                <a:ext uri="{FF2B5EF4-FFF2-40B4-BE49-F238E27FC236}">
                  <a16:creationId xmlns:a16="http://schemas.microsoft.com/office/drawing/2014/main" id="{E47FD023-BDDB-4DC2-93B9-F18FB9A37197}"/>
                </a:ext>
              </a:extLst>
            </p:cNvPr>
            <p:cNvSpPr/>
            <p:nvPr/>
          </p:nvSpPr>
          <p:spPr>
            <a:xfrm flipV="1">
              <a:off x="1437353" y="1240016"/>
              <a:ext cx="392376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5" name="TextBox 37">
              <a:extLst>
                <a:ext uri="{FF2B5EF4-FFF2-40B4-BE49-F238E27FC236}">
                  <a16:creationId xmlns:a16="http://schemas.microsoft.com/office/drawing/2014/main" id="{177F3F55-8C87-49FF-B358-F821CDE1522F}"/>
                </a:ext>
              </a:extLst>
            </p:cNvPr>
            <p:cNvSpPr txBox="1"/>
            <p:nvPr/>
          </p:nvSpPr>
          <p:spPr>
            <a:xfrm>
              <a:off x="1862724" y="1496451"/>
              <a:ext cx="3637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أستمع إلى نصائح من هم أكبر مني سناً</a:t>
              </a:r>
            </a:p>
          </p:txBody>
        </p:sp>
      </p:grpSp>
      <p:grpSp>
        <p:nvGrpSpPr>
          <p:cNvPr id="46" name="Group 35">
            <a:extLst>
              <a:ext uri="{FF2B5EF4-FFF2-40B4-BE49-F238E27FC236}">
                <a16:creationId xmlns:a16="http://schemas.microsoft.com/office/drawing/2014/main" id="{346A2BD9-7A82-4EAD-B6D9-2E16732B387B}"/>
              </a:ext>
            </a:extLst>
          </p:cNvPr>
          <p:cNvGrpSpPr/>
          <p:nvPr/>
        </p:nvGrpSpPr>
        <p:grpSpPr>
          <a:xfrm flipH="1">
            <a:off x="7998687" y="4309276"/>
            <a:ext cx="3680174" cy="635091"/>
            <a:chOff x="1437353" y="1240018"/>
            <a:chExt cx="3680174" cy="635091"/>
          </a:xfrm>
        </p:grpSpPr>
        <p:sp>
          <p:nvSpPr>
            <p:cNvPr id="47" name="Freeform: Shape 36">
              <a:extLst>
                <a:ext uri="{FF2B5EF4-FFF2-40B4-BE49-F238E27FC236}">
                  <a16:creationId xmlns:a16="http://schemas.microsoft.com/office/drawing/2014/main" id="{E47FD023-BDDB-4DC2-93B9-F18FB9A37197}"/>
                </a:ext>
              </a:extLst>
            </p:cNvPr>
            <p:cNvSpPr/>
            <p:nvPr/>
          </p:nvSpPr>
          <p:spPr>
            <a:xfrm flipV="1">
              <a:off x="1437353" y="1240018"/>
              <a:ext cx="350731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8" name="TextBox 37">
              <a:extLst>
                <a:ext uri="{FF2B5EF4-FFF2-40B4-BE49-F238E27FC236}">
                  <a16:creationId xmlns:a16="http://schemas.microsoft.com/office/drawing/2014/main" id="{177F3F55-8C87-49FF-B358-F821CDE1522F}"/>
                </a:ext>
              </a:extLst>
            </p:cNvPr>
            <p:cNvSpPr txBox="1"/>
            <p:nvPr/>
          </p:nvSpPr>
          <p:spPr>
            <a:xfrm>
              <a:off x="2000262" y="1474999"/>
              <a:ext cx="3117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dirty="0">
                  <a:solidFill>
                    <a:schemeClr val="bg1"/>
                  </a:solidFill>
                </a:rPr>
                <a:t>أسرتي أسرة سعيدة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178154" y="2663874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32000" t="21000" r="-10000" b="1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4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163682" y="276707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87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2" dur="2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470432" y="1174704"/>
            <a:ext cx="2189451" cy="661397"/>
            <a:chOff x="1437352" y="1240020"/>
            <a:chExt cx="4556299" cy="66139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731907" y="1501307"/>
              <a:ext cx="3261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6635211" y="2173986"/>
            <a:ext cx="5024667" cy="672822"/>
            <a:chOff x="1437360" y="1240012"/>
            <a:chExt cx="9242414" cy="67282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2"/>
              <a:ext cx="924241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90" y="1512724"/>
              <a:ext cx="8308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أشيري إلى السلوك الصحيح , مع توضيح السبب ؟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عائلتي</a:t>
                </a:r>
              </a:p>
              <a:p>
                <a:pPr algn="r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28697" y="3767378"/>
              <a:ext cx="1547090" cy="130702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8347329" y="3173363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31000" t="-3000" r="-10000" b="-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9332857" y="3276566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5713653" y="3215151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000" t="2000" r="-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6695068" y="329762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3239092" y="3255440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1000" t="2000" r="-4000" b="-14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8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4220507" y="337210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9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Cloud 42">
            <a:extLst>
              <a:ext uri="{FF2B5EF4-FFF2-40B4-BE49-F238E27FC236}">
                <a16:creationId xmlns:a16="http://schemas.microsoft.com/office/drawing/2014/main" id="{181969E8-ABDD-4353-8F16-5DFD2F3B60AE}"/>
              </a:ext>
            </a:extLst>
          </p:cNvPr>
          <p:cNvSpPr/>
          <p:nvPr/>
        </p:nvSpPr>
        <p:spPr>
          <a:xfrm>
            <a:off x="8370856" y="5456376"/>
            <a:ext cx="2359547" cy="13683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/>
              <a:t>الجلوس بطريقة صحيحة و مهذبة أثناء ال</a:t>
            </a:r>
            <a:r>
              <a:rPr lang="ar-SY" b="1" dirty="0"/>
              <a:t>ا</a:t>
            </a:r>
            <a:r>
              <a:rPr lang="ar-SA" b="1" dirty="0"/>
              <a:t>ستذكار</a:t>
            </a: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71" name="Cloud 42">
            <a:extLst>
              <a:ext uri="{FF2B5EF4-FFF2-40B4-BE49-F238E27FC236}">
                <a16:creationId xmlns:a16="http://schemas.microsoft.com/office/drawing/2014/main" id="{181969E8-ABDD-4353-8F16-5DFD2F3B60AE}"/>
              </a:ext>
            </a:extLst>
          </p:cNvPr>
          <p:cNvSpPr/>
          <p:nvPr/>
        </p:nvSpPr>
        <p:spPr>
          <a:xfrm>
            <a:off x="5937841" y="5402779"/>
            <a:ext cx="2359547" cy="13683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/>
              <a:t>لجلوس على الطاولة بطريقة غير لائقة أمام الوالد </a:t>
            </a: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77" name="Cloud 42">
            <a:extLst>
              <a:ext uri="{FF2B5EF4-FFF2-40B4-BE49-F238E27FC236}">
                <a16:creationId xmlns:a16="http://schemas.microsoft.com/office/drawing/2014/main" id="{181969E8-ABDD-4353-8F16-5DFD2F3B60AE}"/>
              </a:ext>
            </a:extLst>
          </p:cNvPr>
          <p:cNvSpPr/>
          <p:nvPr/>
        </p:nvSpPr>
        <p:spPr>
          <a:xfrm>
            <a:off x="3067173" y="5443068"/>
            <a:ext cx="2359547" cy="13683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b="1" dirty="0"/>
              <a:t>ا</a:t>
            </a:r>
            <a:r>
              <a:rPr lang="ar-SA" b="1" dirty="0"/>
              <a:t>لنوم أمام الوالد بطريقة غير مهذبة</a:t>
            </a: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78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8045672" y="2846808"/>
            <a:ext cx="2849519" cy="28495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3667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5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5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72" grpId="0" animBg="1"/>
      <p:bldP spid="72" grpId="1" animBg="1"/>
      <p:bldP spid="37" grpId="0" animBg="1"/>
      <p:bldP spid="37" grpId="1" animBg="1"/>
      <p:bldP spid="44" grpId="0" animBg="1"/>
      <p:bldP spid="44" grpId="1" animBg="1"/>
      <p:bldP spid="52" grpId="0" animBg="1"/>
      <p:bldP spid="71" grpId="0" animBg="1"/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797205" y="1044265"/>
            <a:ext cx="3897299" cy="690577"/>
            <a:chOff x="1437352" y="1240019"/>
            <a:chExt cx="3897299" cy="69057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2" y="1240019"/>
              <a:ext cx="319185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05394" y="1468931"/>
              <a:ext cx="3329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و من البِّر :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13811" y="2262738"/>
            <a:ext cx="393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/>
              <a:t>أقب</a:t>
            </a:r>
            <a:r>
              <a:rPr lang="ar-SY" sz="2000" b="1" dirty="0"/>
              <a:t>ِّل </a:t>
            </a:r>
            <a:r>
              <a:rPr lang="ar-SA" sz="2000" b="1" dirty="0"/>
              <a:t>رأس جدي و جدتي</a:t>
            </a:r>
            <a:r>
              <a:rPr lang="ar-SY" sz="2000" b="1" dirty="0"/>
              <a:t>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عائلتي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32982" y="3534114"/>
              <a:ext cx="1525299" cy="128861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5476444" y="1603636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2000" t="1000" r="-5000" b="-1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9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6461972" y="170683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0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2842768" y="1645424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000" t="2000" r="-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63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3824183" y="172789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4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3849741"/>
            <a:ext cx="1834212" cy="635091"/>
            <a:chOff x="1431941" y="2643418"/>
            <a:chExt cx="1834212" cy="635091"/>
          </a:xfrm>
        </p:grpSpPr>
        <p:sp>
          <p:nvSpPr>
            <p:cNvPr id="7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415223" y="3959553"/>
            <a:ext cx="762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/>
              <a:t>قال تعالى :</a:t>
            </a:r>
            <a:r>
              <a:rPr lang="ar-SY" sz="2000" b="1" dirty="0"/>
              <a:t> &lt; </a:t>
            </a:r>
            <a:r>
              <a:rPr lang="ar-SA" sz="2000" b="1" dirty="0">
                <a:solidFill>
                  <a:srgbClr val="00B050"/>
                </a:solidFill>
              </a:rPr>
              <a:t>وَ قَضَى رَبُّكَ أَلّا تَعْبُدُوا إِلّا إِيَّاهُ وَ بِالوَالِدَيْنِ إِحْسَانَاً إِمَّا يَبلُغَنَّ عِنْدَكَ الكِبَرَ أَحَدُهُمَا أَو كِلَاهُمَا فَلَا تَقُلْ لَهُمَا أُفٍ وَ لَا تَنْهَرهُمَا وَ قُلْ لَهُمَا قَوْلَاً كَرِيمَاً</a:t>
            </a:r>
            <a:r>
              <a:rPr lang="ar-SY" sz="2000" b="1" dirty="0">
                <a:solidFill>
                  <a:srgbClr val="00B050"/>
                </a:solidFill>
              </a:rPr>
              <a:t> </a:t>
            </a:r>
            <a:r>
              <a:rPr lang="ar-SY" sz="2000" b="1" dirty="0"/>
              <a:t>&gt;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7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91218" y="4730180"/>
            <a:ext cx="1834212" cy="635091"/>
            <a:chOff x="1431941" y="2643418"/>
            <a:chExt cx="1834212" cy="635091"/>
          </a:xfrm>
        </p:grpSpPr>
        <p:sp>
          <p:nvSpPr>
            <p:cNvPr id="7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44737" y="4975440"/>
            <a:ext cx="393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/>
              <a:t>أحترم الكبير وأعطف على الصغير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0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"/>
                            </p:stCondLst>
                            <p:childTnLst>
                              <p:par>
                                <p:cTn id="8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50"/>
                            </p:stCondLst>
                            <p:childTnLst>
                              <p:par>
                                <p:cTn id="9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50"/>
                            </p:stCondLst>
                            <p:childTnLst>
                              <p:par>
                                <p:cTn id="9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8" grpId="0" animBg="1"/>
      <p:bldP spid="38" grpId="1" animBg="1"/>
      <p:bldP spid="62" grpId="0" animBg="1"/>
      <p:bldP spid="62" grpId="1" animBg="1"/>
      <p:bldP spid="77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56926" y="236641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797205" y="1192436"/>
            <a:ext cx="3897299" cy="690577"/>
            <a:chOff x="1437352" y="1240019"/>
            <a:chExt cx="3897299" cy="69057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2" y="1240019"/>
              <a:ext cx="319185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05394" y="1468931"/>
              <a:ext cx="3329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التفكير الإبداعي :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902463" y="2611678"/>
            <a:ext cx="6138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أكملي الجملة الآتية بعبارة تدل على احترام أسماء لأفراد عائلتها ؟ 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9888" y="3413412"/>
            <a:ext cx="1884145" cy="2198760"/>
            <a:chOff x="10077070" y="2825116"/>
            <a:chExt cx="1884145" cy="219876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7070" y="2825116"/>
              <a:ext cx="1884145" cy="2198760"/>
              <a:chOff x="395817" y="4308237"/>
              <a:chExt cx="1884145" cy="219876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01618" y="4752671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عائلتي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83410" y="3578830"/>
              <a:ext cx="1484707" cy="125432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6000" y="323657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134691" y="3346390"/>
            <a:ext cx="587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جاءت أسماء من المدرسة و قبّلت رأس جدّتها و أمها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88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2842768" y="1645424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1000" t="2000" r="-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89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3824183" y="172789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0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3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4029213" y="3802008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000" t="2000" r="-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4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5010628" y="388447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5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23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5" dur="200" fill="hold"/>
                                        <p:tgtEl>
                                          <p:spTgt spid="8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8" dur="200" fill="hold"/>
                                        <p:tgtEl>
                                          <p:spTgt spid="9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88" grpId="0" animBg="1"/>
      <p:bldP spid="88" grpId="1" animBg="1"/>
      <p:bldP spid="93" grpId="0" animBg="1"/>
      <p:bldP spid="9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421</Words>
  <Application>Microsoft Office PowerPoint</Application>
  <PresentationFormat>شاشة عريضة</PresentationFormat>
  <Paragraphs>216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296</cp:revision>
  <dcterms:created xsi:type="dcterms:W3CDTF">2020-10-10T04:32:51Z</dcterms:created>
  <dcterms:modified xsi:type="dcterms:W3CDTF">2021-01-17T10:33:21Z</dcterms:modified>
</cp:coreProperties>
</file>