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9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FDE1F0-F052-4322-86FF-B5B5D2BEB46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4A5451FA-D59E-4FB9-81E7-D68A3FB26313}">
      <dgm:prSet phldrT="[Text]"/>
      <dgm:spPr/>
      <dgm:t>
        <a:bodyPr/>
        <a:lstStyle/>
        <a:p>
          <a:pPr rtl="1"/>
          <a:r>
            <a:rPr lang="ar-EG" dirty="0" smtClean="0"/>
            <a:t>حكم صلاة العيد </a:t>
          </a:r>
          <a:endParaRPr lang="ar-SA" dirty="0"/>
        </a:p>
      </dgm:t>
    </dgm:pt>
    <dgm:pt modelId="{6A1A8F7E-0D42-4C63-8F8C-2FAD53B8D6C8}" type="parTrans" cxnId="{C08A5CD2-64A8-43A5-B133-13C900DD3EB8}">
      <dgm:prSet/>
      <dgm:spPr/>
      <dgm:t>
        <a:bodyPr/>
        <a:lstStyle/>
        <a:p>
          <a:pPr rtl="1"/>
          <a:endParaRPr lang="ar-SA"/>
        </a:p>
      </dgm:t>
    </dgm:pt>
    <dgm:pt modelId="{635C5AD3-5C32-4E15-AC6A-A92EC42FF5B8}" type="sibTrans" cxnId="{C08A5CD2-64A8-43A5-B133-13C900DD3EB8}">
      <dgm:prSet/>
      <dgm:spPr/>
      <dgm:t>
        <a:bodyPr/>
        <a:lstStyle/>
        <a:p>
          <a:pPr rtl="1"/>
          <a:endParaRPr lang="ar-SA"/>
        </a:p>
      </dgm:t>
    </dgm:pt>
    <dgm:pt modelId="{85BEC999-ECF9-4C57-AD68-9A9C7958B34D}">
      <dgm:prSet phldrT="[Text]"/>
      <dgm:spPr/>
      <dgm:t>
        <a:bodyPr/>
        <a:lstStyle/>
        <a:p>
          <a:pPr rtl="1"/>
          <a:r>
            <a:rPr lang="ar-EG" dirty="0" smtClean="0"/>
            <a:t>للنساء </a:t>
          </a:r>
        </a:p>
        <a:p>
          <a:pPr rtl="1"/>
          <a:r>
            <a:rPr lang="ar-EG" dirty="0" smtClean="0"/>
            <a:t>يسن المرأة حضور الصلاة :</a:t>
          </a:r>
        </a:p>
        <a:p>
          <a:pPr rtl="1"/>
          <a:r>
            <a:rPr lang="ar-EG" dirty="0" smtClean="0"/>
            <a:t>1- أن تكون غير متطيبة</a:t>
          </a:r>
        </a:p>
        <a:p>
          <a:pPr rtl="1"/>
          <a:r>
            <a:rPr lang="ar-EG" dirty="0" smtClean="0"/>
            <a:t>2- ألا تظهر في ثياب زينة</a:t>
          </a:r>
        </a:p>
        <a:p>
          <a:pPr rtl="1"/>
          <a:r>
            <a:rPr lang="ar-EG" dirty="0" smtClean="0"/>
            <a:t>3- ألا تصلى في المصلى الخاص بالنساء</a:t>
          </a:r>
        </a:p>
        <a:p>
          <a:pPr rtl="1"/>
          <a:endParaRPr lang="ar-SA" dirty="0"/>
        </a:p>
      </dgm:t>
    </dgm:pt>
    <dgm:pt modelId="{2A3B475A-FE45-4B5E-8EF7-B9D9E7B89DCB}" type="parTrans" cxnId="{46581FB5-6432-4FC7-B812-5D4735EF1612}">
      <dgm:prSet/>
      <dgm:spPr/>
      <dgm:t>
        <a:bodyPr/>
        <a:lstStyle/>
        <a:p>
          <a:pPr rtl="1"/>
          <a:endParaRPr lang="ar-SA"/>
        </a:p>
      </dgm:t>
    </dgm:pt>
    <dgm:pt modelId="{CC4A2C4F-B34B-4BB1-BECB-D5729E9EE440}" type="sibTrans" cxnId="{46581FB5-6432-4FC7-B812-5D4735EF1612}">
      <dgm:prSet/>
      <dgm:spPr/>
      <dgm:t>
        <a:bodyPr/>
        <a:lstStyle/>
        <a:p>
          <a:pPr rtl="1"/>
          <a:endParaRPr lang="ar-SA"/>
        </a:p>
      </dgm:t>
    </dgm:pt>
    <dgm:pt modelId="{91D3EBEF-D95B-4897-BE14-0D65F69C5DB9}">
      <dgm:prSet phldrT="[Text]"/>
      <dgm:spPr/>
      <dgm:t>
        <a:bodyPr/>
        <a:lstStyle/>
        <a:p>
          <a:pPr rtl="1"/>
          <a:r>
            <a:rPr lang="ar-EG" dirty="0" smtClean="0"/>
            <a:t>للرجال</a:t>
          </a:r>
        </a:p>
        <a:p>
          <a:pPr rtl="1"/>
          <a:r>
            <a:rPr lang="ar-EG" dirty="0" smtClean="0"/>
            <a:t>فرض كفاية </a:t>
          </a:r>
          <a:endParaRPr lang="ar-SA" dirty="0"/>
        </a:p>
      </dgm:t>
    </dgm:pt>
    <dgm:pt modelId="{13260983-6612-4463-86F3-9A2DE629662C}" type="parTrans" cxnId="{AD748FAF-D33F-4BA9-8099-029D4945C6DD}">
      <dgm:prSet/>
      <dgm:spPr/>
      <dgm:t>
        <a:bodyPr/>
        <a:lstStyle/>
        <a:p>
          <a:pPr rtl="1"/>
          <a:endParaRPr lang="ar-SA"/>
        </a:p>
      </dgm:t>
    </dgm:pt>
    <dgm:pt modelId="{F39EEF41-3C77-47D7-82C6-125A46D8BE0D}" type="sibTrans" cxnId="{AD748FAF-D33F-4BA9-8099-029D4945C6DD}">
      <dgm:prSet/>
      <dgm:spPr/>
      <dgm:t>
        <a:bodyPr/>
        <a:lstStyle/>
        <a:p>
          <a:pPr rtl="1"/>
          <a:endParaRPr lang="ar-SA"/>
        </a:p>
      </dgm:t>
    </dgm:pt>
    <dgm:pt modelId="{ADA091CD-DE21-4665-8F42-49E6A184D0DA}" type="pres">
      <dgm:prSet presAssocID="{BBFDE1F0-F052-4322-86FF-B5B5D2BEB46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8A9BE1AA-7A9A-4791-9275-F20FF312444E}" type="pres">
      <dgm:prSet presAssocID="{4A5451FA-D59E-4FB9-81E7-D68A3FB26313}" presName="hierRoot1" presStyleCnt="0"/>
      <dgm:spPr/>
    </dgm:pt>
    <dgm:pt modelId="{9C2061F7-FBCD-4635-A747-606262DEDD23}" type="pres">
      <dgm:prSet presAssocID="{4A5451FA-D59E-4FB9-81E7-D68A3FB26313}" presName="composite" presStyleCnt="0"/>
      <dgm:spPr/>
    </dgm:pt>
    <dgm:pt modelId="{CA9FAAFF-5905-4900-AFA9-C26F0F9AD4D9}" type="pres">
      <dgm:prSet presAssocID="{4A5451FA-D59E-4FB9-81E7-D68A3FB26313}" presName="background" presStyleLbl="node0" presStyleIdx="0" presStyleCnt="1"/>
      <dgm:spPr/>
    </dgm:pt>
    <dgm:pt modelId="{E774F5A5-E2BE-4509-ACE7-4D78AB26DD7D}" type="pres">
      <dgm:prSet presAssocID="{4A5451FA-D59E-4FB9-81E7-D68A3FB2631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4C23FAB-9B9E-4DCE-9E56-D64186BFE86B}" type="pres">
      <dgm:prSet presAssocID="{4A5451FA-D59E-4FB9-81E7-D68A3FB26313}" presName="hierChild2" presStyleCnt="0"/>
      <dgm:spPr/>
    </dgm:pt>
    <dgm:pt modelId="{4C143416-4CF8-4D08-AC1A-43ACBE17D541}" type="pres">
      <dgm:prSet presAssocID="{2A3B475A-FE45-4B5E-8EF7-B9D9E7B89DCB}" presName="Name10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A55499DF-551A-4553-9C2B-3472D0E19210}" type="pres">
      <dgm:prSet presAssocID="{85BEC999-ECF9-4C57-AD68-9A9C7958B34D}" presName="hierRoot2" presStyleCnt="0"/>
      <dgm:spPr/>
    </dgm:pt>
    <dgm:pt modelId="{BC4CC7F4-D73B-4AC1-9C53-13DE186961D1}" type="pres">
      <dgm:prSet presAssocID="{85BEC999-ECF9-4C57-AD68-9A9C7958B34D}" presName="composite2" presStyleCnt="0"/>
      <dgm:spPr/>
    </dgm:pt>
    <dgm:pt modelId="{A790D5B4-88AF-4B09-95F2-8705494328F9}" type="pres">
      <dgm:prSet presAssocID="{85BEC999-ECF9-4C57-AD68-9A9C7958B34D}" presName="background2" presStyleLbl="node2" presStyleIdx="0" presStyleCnt="2"/>
      <dgm:spPr/>
    </dgm:pt>
    <dgm:pt modelId="{50BA6D9F-9F89-4CAA-842E-AEE015CD1BB5}" type="pres">
      <dgm:prSet presAssocID="{85BEC999-ECF9-4C57-AD68-9A9C7958B34D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1230F3B-20CB-4F07-B301-B77544481EAF}" type="pres">
      <dgm:prSet presAssocID="{85BEC999-ECF9-4C57-AD68-9A9C7958B34D}" presName="hierChild3" presStyleCnt="0"/>
      <dgm:spPr/>
    </dgm:pt>
    <dgm:pt modelId="{184271E2-D348-4EA6-B00F-880DE1110767}" type="pres">
      <dgm:prSet presAssocID="{13260983-6612-4463-86F3-9A2DE629662C}" presName="Name10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3717E259-D624-44F0-904E-9484C18F9DB3}" type="pres">
      <dgm:prSet presAssocID="{91D3EBEF-D95B-4897-BE14-0D65F69C5DB9}" presName="hierRoot2" presStyleCnt="0"/>
      <dgm:spPr/>
    </dgm:pt>
    <dgm:pt modelId="{5FDEA2E2-3827-4980-A94B-6B00FBA98B1E}" type="pres">
      <dgm:prSet presAssocID="{91D3EBEF-D95B-4897-BE14-0D65F69C5DB9}" presName="composite2" presStyleCnt="0"/>
      <dgm:spPr/>
    </dgm:pt>
    <dgm:pt modelId="{A41E3ABE-36CE-433D-B41A-D6ECA38092D9}" type="pres">
      <dgm:prSet presAssocID="{91D3EBEF-D95B-4897-BE14-0D65F69C5DB9}" presName="background2" presStyleLbl="node2" presStyleIdx="1" presStyleCnt="2"/>
      <dgm:spPr/>
    </dgm:pt>
    <dgm:pt modelId="{E9626796-AA85-4D46-8E9E-44EDCC22D0D5}" type="pres">
      <dgm:prSet presAssocID="{91D3EBEF-D95B-4897-BE14-0D65F69C5DB9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34B9DE02-FE50-4A57-B617-E4A7A27F6EA6}" type="pres">
      <dgm:prSet presAssocID="{91D3EBEF-D95B-4897-BE14-0D65F69C5DB9}" presName="hierChild3" presStyleCnt="0"/>
      <dgm:spPr/>
    </dgm:pt>
  </dgm:ptLst>
  <dgm:cxnLst>
    <dgm:cxn modelId="{8139308B-5945-4806-B106-77DF76D1EE57}" type="presOf" srcId="{BBFDE1F0-F052-4322-86FF-B5B5D2BEB469}" destId="{ADA091CD-DE21-4665-8F42-49E6A184D0DA}" srcOrd="0" destOrd="0" presId="urn:microsoft.com/office/officeart/2005/8/layout/hierarchy1"/>
    <dgm:cxn modelId="{8DF8C84F-009C-4F89-8138-0FE4BFF449C1}" type="presOf" srcId="{85BEC999-ECF9-4C57-AD68-9A9C7958B34D}" destId="{50BA6D9F-9F89-4CAA-842E-AEE015CD1BB5}" srcOrd="0" destOrd="0" presId="urn:microsoft.com/office/officeart/2005/8/layout/hierarchy1"/>
    <dgm:cxn modelId="{1CF3378B-B4E1-454D-B829-851435EBB90E}" type="presOf" srcId="{91D3EBEF-D95B-4897-BE14-0D65F69C5DB9}" destId="{E9626796-AA85-4D46-8E9E-44EDCC22D0D5}" srcOrd="0" destOrd="0" presId="urn:microsoft.com/office/officeart/2005/8/layout/hierarchy1"/>
    <dgm:cxn modelId="{15D50BB5-482D-4CDA-B2E9-CF59EDC16731}" type="presOf" srcId="{13260983-6612-4463-86F3-9A2DE629662C}" destId="{184271E2-D348-4EA6-B00F-880DE1110767}" srcOrd="0" destOrd="0" presId="urn:microsoft.com/office/officeart/2005/8/layout/hierarchy1"/>
    <dgm:cxn modelId="{C08A5CD2-64A8-43A5-B133-13C900DD3EB8}" srcId="{BBFDE1F0-F052-4322-86FF-B5B5D2BEB469}" destId="{4A5451FA-D59E-4FB9-81E7-D68A3FB26313}" srcOrd="0" destOrd="0" parTransId="{6A1A8F7E-0D42-4C63-8F8C-2FAD53B8D6C8}" sibTransId="{635C5AD3-5C32-4E15-AC6A-A92EC42FF5B8}"/>
    <dgm:cxn modelId="{46581FB5-6432-4FC7-B812-5D4735EF1612}" srcId="{4A5451FA-D59E-4FB9-81E7-D68A3FB26313}" destId="{85BEC999-ECF9-4C57-AD68-9A9C7958B34D}" srcOrd="0" destOrd="0" parTransId="{2A3B475A-FE45-4B5E-8EF7-B9D9E7B89DCB}" sibTransId="{CC4A2C4F-B34B-4BB1-BECB-D5729E9EE440}"/>
    <dgm:cxn modelId="{A6B6CE24-1526-4062-A9F7-65F819FD6D4B}" type="presOf" srcId="{4A5451FA-D59E-4FB9-81E7-D68A3FB26313}" destId="{E774F5A5-E2BE-4509-ACE7-4D78AB26DD7D}" srcOrd="0" destOrd="0" presId="urn:microsoft.com/office/officeart/2005/8/layout/hierarchy1"/>
    <dgm:cxn modelId="{5CB43888-4965-4164-9D4D-94F19C52805A}" type="presOf" srcId="{2A3B475A-FE45-4B5E-8EF7-B9D9E7B89DCB}" destId="{4C143416-4CF8-4D08-AC1A-43ACBE17D541}" srcOrd="0" destOrd="0" presId="urn:microsoft.com/office/officeart/2005/8/layout/hierarchy1"/>
    <dgm:cxn modelId="{AD748FAF-D33F-4BA9-8099-029D4945C6DD}" srcId="{4A5451FA-D59E-4FB9-81E7-D68A3FB26313}" destId="{91D3EBEF-D95B-4897-BE14-0D65F69C5DB9}" srcOrd="1" destOrd="0" parTransId="{13260983-6612-4463-86F3-9A2DE629662C}" sibTransId="{F39EEF41-3C77-47D7-82C6-125A46D8BE0D}"/>
    <dgm:cxn modelId="{5145D917-CCBE-4588-AAD7-32924D33763E}" type="presParOf" srcId="{ADA091CD-DE21-4665-8F42-49E6A184D0DA}" destId="{8A9BE1AA-7A9A-4791-9275-F20FF312444E}" srcOrd="0" destOrd="0" presId="urn:microsoft.com/office/officeart/2005/8/layout/hierarchy1"/>
    <dgm:cxn modelId="{A7171EFA-98F6-4B6F-98FD-32C8B364E61B}" type="presParOf" srcId="{8A9BE1AA-7A9A-4791-9275-F20FF312444E}" destId="{9C2061F7-FBCD-4635-A747-606262DEDD23}" srcOrd="0" destOrd="0" presId="urn:microsoft.com/office/officeart/2005/8/layout/hierarchy1"/>
    <dgm:cxn modelId="{2DA734BA-7CE9-49DA-BD08-2D8E5E555E6E}" type="presParOf" srcId="{9C2061F7-FBCD-4635-A747-606262DEDD23}" destId="{CA9FAAFF-5905-4900-AFA9-C26F0F9AD4D9}" srcOrd="0" destOrd="0" presId="urn:microsoft.com/office/officeart/2005/8/layout/hierarchy1"/>
    <dgm:cxn modelId="{9422355D-747A-449A-911E-C0E054DB9368}" type="presParOf" srcId="{9C2061F7-FBCD-4635-A747-606262DEDD23}" destId="{E774F5A5-E2BE-4509-ACE7-4D78AB26DD7D}" srcOrd="1" destOrd="0" presId="urn:microsoft.com/office/officeart/2005/8/layout/hierarchy1"/>
    <dgm:cxn modelId="{4654EDA0-75A8-4990-8F12-CAD9D03D9A3E}" type="presParOf" srcId="{8A9BE1AA-7A9A-4791-9275-F20FF312444E}" destId="{84C23FAB-9B9E-4DCE-9E56-D64186BFE86B}" srcOrd="1" destOrd="0" presId="urn:microsoft.com/office/officeart/2005/8/layout/hierarchy1"/>
    <dgm:cxn modelId="{27BF1878-65F0-4B22-A280-AC31FF37F998}" type="presParOf" srcId="{84C23FAB-9B9E-4DCE-9E56-D64186BFE86B}" destId="{4C143416-4CF8-4D08-AC1A-43ACBE17D541}" srcOrd="0" destOrd="0" presId="urn:microsoft.com/office/officeart/2005/8/layout/hierarchy1"/>
    <dgm:cxn modelId="{32872746-9AF3-4ECC-853F-BF3544C31B68}" type="presParOf" srcId="{84C23FAB-9B9E-4DCE-9E56-D64186BFE86B}" destId="{A55499DF-551A-4553-9C2B-3472D0E19210}" srcOrd="1" destOrd="0" presId="urn:microsoft.com/office/officeart/2005/8/layout/hierarchy1"/>
    <dgm:cxn modelId="{BCBC1841-4239-4CC5-A7C8-7BECD9EC478C}" type="presParOf" srcId="{A55499DF-551A-4553-9C2B-3472D0E19210}" destId="{BC4CC7F4-D73B-4AC1-9C53-13DE186961D1}" srcOrd="0" destOrd="0" presId="urn:microsoft.com/office/officeart/2005/8/layout/hierarchy1"/>
    <dgm:cxn modelId="{69F2E86E-1C37-4BE7-B2FF-16B0EEC44BF3}" type="presParOf" srcId="{BC4CC7F4-D73B-4AC1-9C53-13DE186961D1}" destId="{A790D5B4-88AF-4B09-95F2-8705494328F9}" srcOrd="0" destOrd="0" presId="urn:microsoft.com/office/officeart/2005/8/layout/hierarchy1"/>
    <dgm:cxn modelId="{8A4E15E7-CE7E-4BD3-9A7C-2D120496731D}" type="presParOf" srcId="{BC4CC7F4-D73B-4AC1-9C53-13DE186961D1}" destId="{50BA6D9F-9F89-4CAA-842E-AEE015CD1BB5}" srcOrd="1" destOrd="0" presId="urn:microsoft.com/office/officeart/2005/8/layout/hierarchy1"/>
    <dgm:cxn modelId="{B65D5B75-627E-434D-A422-5DF2307295F1}" type="presParOf" srcId="{A55499DF-551A-4553-9C2B-3472D0E19210}" destId="{61230F3B-20CB-4F07-B301-B77544481EAF}" srcOrd="1" destOrd="0" presId="urn:microsoft.com/office/officeart/2005/8/layout/hierarchy1"/>
    <dgm:cxn modelId="{CB8B7CE8-C32B-4CC0-BCA7-A2774EABD78A}" type="presParOf" srcId="{84C23FAB-9B9E-4DCE-9E56-D64186BFE86B}" destId="{184271E2-D348-4EA6-B00F-880DE1110767}" srcOrd="2" destOrd="0" presId="urn:microsoft.com/office/officeart/2005/8/layout/hierarchy1"/>
    <dgm:cxn modelId="{1230FCA4-F29A-4F34-B33D-DED5E9C5B47B}" type="presParOf" srcId="{84C23FAB-9B9E-4DCE-9E56-D64186BFE86B}" destId="{3717E259-D624-44F0-904E-9484C18F9DB3}" srcOrd="3" destOrd="0" presId="urn:microsoft.com/office/officeart/2005/8/layout/hierarchy1"/>
    <dgm:cxn modelId="{3F6618FD-5C25-4B44-AF31-4C757F8FE619}" type="presParOf" srcId="{3717E259-D624-44F0-904E-9484C18F9DB3}" destId="{5FDEA2E2-3827-4980-A94B-6B00FBA98B1E}" srcOrd="0" destOrd="0" presId="urn:microsoft.com/office/officeart/2005/8/layout/hierarchy1"/>
    <dgm:cxn modelId="{371DB966-2726-4CD7-837A-6AC7DC965AB6}" type="presParOf" srcId="{5FDEA2E2-3827-4980-A94B-6B00FBA98B1E}" destId="{A41E3ABE-36CE-433D-B41A-D6ECA38092D9}" srcOrd="0" destOrd="0" presId="urn:microsoft.com/office/officeart/2005/8/layout/hierarchy1"/>
    <dgm:cxn modelId="{D753E2C2-A425-4BF6-92A9-F70C7D4427C9}" type="presParOf" srcId="{5FDEA2E2-3827-4980-A94B-6B00FBA98B1E}" destId="{E9626796-AA85-4D46-8E9E-44EDCC22D0D5}" srcOrd="1" destOrd="0" presId="urn:microsoft.com/office/officeart/2005/8/layout/hierarchy1"/>
    <dgm:cxn modelId="{4AD01A51-3B1D-4B37-A944-2B60D5239E5C}" type="presParOf" srcId="{3717E259-D624-44F0-904E-9484C18F9DB3}" destId="{34B9DE02-FE50-4A57-B617-E4A7A27F6EA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84271E2-D348-4EA6-B00F-880DE1110767}">
      <dsp:nvSpPr>
        <dsp:cNvPr id="0" name=""/>
        <dsp:cNvSpPr/>
      </dsp:nvSpPr>
      <dsp:spPr>
        <a:xfrm>
          <a:off x="3818867" y="2030792"/>
          <a:ext cx="1953340" cy="9296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3503"/>
              </a:lnTo>
              <a:lnTo>
                <a:pt x="1953340" y="633503"/>
              </a:lnTo>
              <a:lnTo>
                <a:pt x="1953340" y="9296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143416-4CF8-4D08-AC1A-43ACBE17D541}">
      <dsp:nvSpPr>
        <dsp:cNvPr id="0" name=""/>
        <dsp:cNvSpPr/>
      </dsp:nvSpPr>
      <dsp:spPr>
        <a:xfrm>
          <a:off x="1865527" y="2030792"/>
          <a:ext cx="1953340" cy="929612"/>
        </a:xfrm>
        <a:custGeom>
          <a:avLst/>
          <a:gdLst/>
          <a:ahLst/>
          <a:cxnLst/>
          <a:rect l="0" t="0" r="0" b="0"/>
          <a:pathLst>
            <a:path>
              <a:moveTo>
                <a:pt x="1953340" y="0"/>
              </a:moveTo>
              <a:lnTo>
                <a:pt x="1953340" y="633503"/>
              </a:lnTo>
              <a:lnTo>
                <a:pt x="0" y="633503"/>
              </a:lnTo>
              <a:lnTo>
                <a:pt x="0" y="9296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9FAAFF-5905-4900-AFA9-C26F0F9AD4D9}">
      <dsp:nvSpPr>
        <dsp:cNvPr id="0" name=""/>
        <dsp:cNvSpPr/>
      </dsp:nvSpPr>
      <dsp:spPr>
        <a:xfrm>
          <a:off x="2220680" y="1094"/>
          <a:ext cx="3196374" cy="20296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74F5A5-E2BE-4509-ACE7-4D78AB26DD7D}">
      <dsp:nvSpPr>
        <dsp:cNvPr id="0" name=""/>
        <dsp:cNvSpPr/>
      </dsp:nvSpPr>
      <dsp:spPr>
        <a:xfrm>
          <a:off x="2575833" y="338489"/>
          <a:ext cx="3196374" cy="20296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kern="1200" dirty="0" smtClean="0"/>
            <a:t>حكم صلاة العيد </a:t>
          </a:r>
          <a:endParaRPr lang="ar-SA" sz="1700" kern="1200" dirty="0"/>
        </a:p>
      </dsp:txBody>
      <dsp:txXfrm>
        <a:off x="2575833" y="338489"/>
        <a:ext cx="3196374" cy="2029697"/>
      </dsp:txXfrm>
    </dsp:sp>
    <dsp:sp modelId="{A790D5B4-88AF-4B09-95F2-8705494328F9}">
      <dsp:nvSpPr>
        <dsp:cNvPr id="0" name=""/>
        <dsp:cNvSpPr/>
      </dsp:nvSpPr>
      <dsp:spPr>
        <a:xfrm>
          <a:off x="267340" y="2960404"/>
          <a:ext cx="3196374" cy="20296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BA6D9F-9F89-4CAA-842E-AEE015CD1BB5}">
      <dsp:nvSpPr>
        <dsp:cNvPr id="0" name=""/>
        <dsp:cNvSpPr/>
      </dsp:nvSpPr>
      <dsp:spPr>
        <a:xfrm>
          <a:off x="622492" y="3297799"/>
          <a:ext cx="3196374" cy="20296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kern="1200" dirty="0" smtClean="0"/>
            <a:t>للنساء </a:t>
          </a:r>
        </a:p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kern="1200" dirty="0" smtClean="0"/>
            <a:t>يسن المرأة حضور الصلاة :</a:t>
          </a:r>
        </a:p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kern="1200" dirty="0" smtClean="0"/>
            <a:t>1- أن تكون غير متطيبة</a:t>
          </a:r>
        </a:p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kern="1200" dirty="0" smtClean="0"/>
            <a:t>2- ألا تظهر في ثياب زينة</a:t>
          </a:r>
        </a:p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kern="1200" dirty="0" smtClean="0"/>
            <a:t>3- ألا تصلى في المصلى الخاص بالنساء</a:t>
          </a:r>
        </a:p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700" kern="1200" dirty="0"/>
        </a:p>
      </dsp:txBody>
      <dsp:txXfrm>
        <a:off x="622492" y="3297799"/>
        <a:ext cx="3196374" cy="2029697"/>
      </dsp:txXfrm>
    </dsp:sp>
    <dsp:sp modelId="{A41E3ABE-36CE-433D-B41A-D6ECA38092D9}">
      <dsp:nvSpPr>
        <dsp:cNvPr id="0" name=""/>
        <dsp:cNvSpPr/>
      </dsp:nvSpPr>
      <dsp:spPr>
        <a:xfrm>
          <a:off x="4174020" y="2960404"/>
          <a:ext cx="3196374" cy="20296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626796-AA85-4D46-8E9E-44EDCC22D0D5}">
      <dsp:nvSpPr>
        <dsp:cNvPr id="0" name=""/>
        <dsp:cNvSpPr/>
      </dsp:nvSpPr>
      <dsp:spPr>
        <a:xfrm>
          <a:off x="4529173" y="3297799"/>
          <a:ext cx="3196374" cy="20296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kern="1200" dirty="0" smtClean="0"/>
            <a:t>للرجال</a:t>
          </a:r>
        </a:p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kern="1200" dirty="0" smtClean="0"/>
            <a:t>فرض كفاية </a:t>
          </a:r>
          <a:endParaRPr lang="ar-SA" sz="1700" kern="1200" dirty="0"/>
        </a:p>
      </dsp:txBody>
      <dsp:txXfrm>
        <a:off x="4529173" y="3297799"/>
        <a:ext cx="3196374" cy="20296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D13C2-F229-41D0-BFDE-78AE61FEE36D}" type="datetimeFigureOut">
              <a:rPr lang="ar-SA" smtClean="0"/>
              <a:pPr/>
              <a:t>07/08/33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AC81E8F-6280-4E84-9A7D-1BBD55F934A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D13C2-F229-41D0-BFDE-78AE61FEE36D}" type="datetimeFigureOut">
              <a:rPr lang="ar-SA" smtClean="0"/>
              <a:pPr/>
              <a:t>07/08/33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1E8F-6280-4E84-9A7D-1BBD55F934A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D13C2-F229-41D0-BFDE-78AE61FEE36D}" type="datetimeFigureOut">
              <a:rPr lang="ar-SA" smtClean="0"/>
              <a:pPr/>
              <a:t>07/08/33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1E8F-6280-4E84-9A7D-1BBD55F934A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D13C2-F229-41D0-BFDE-78AE61FEE36D}" type="datetimeFigureOut">
              <a:rPr lang="ar-SA" smtClean="0"/>
              <a:pPr/>
              <a:t>07/08/33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1E8F-6280-4E84-9A7D-1BBD55F934A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D13C2-F229-41D0-BFDE-78AE61FEE36D}" type="datetimeFigureOut">
              <a:rPr lang="ar-SA" smtClean="0"/>
              <a:pPr/>
              <a:t>07/08/33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AC81E8F-6280-4E84-9A7D-1BBD55F934A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D13C2-F229-41D0-BFDE-78AE61FEE36D}" type="datetimeFigureOut">
              <a:rPr lang="ar-SA" smtClean="0"/>
              <a:pPr/>
              <a:t>07/08/33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1E8F-6280-4E84-9A7D-1BBD55F934A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D13C2-F229-41D0-BFDE-78AE61FEE36D}" type="datetimeFigureOut">
              <a:rPr lang="ar-SA" smtClean="0"/>
              <a:pPr/>
              <a:t>07/08/33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1E8F-6280-4E84-9A7D-1BBD55F934A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D13C2-F229-41D0-BFDE-78AE61FEE36D}" type="datetimeFigureOut">
              <a:rPr lang="ar-SA" smtClean="0"/>
              <a:pPr/>
              <a:t>07/08/33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1E8F-6280-4E84-9A7D-1BBD55F934A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D13C2-F229-41D0-BFDE-78AE61FEE36D}" type="datetimeFigureOut">
              <a:rPr lang="ar-SA" smtClean="0"/>
              <a:pPr/>
              <a:t>07/08/33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1E8F-6280-4E84-9A7D-1BBD55F934A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D13C2-F229-41D0-BFDE-78AE61FEE36D}" type="datetimeFigureOut">
              <a:rPr lang="ar-SA" smtClean="0"/>
              <a:pPr/>
              <a:t>07/08/33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1E8F-6280-4E84-9A7D-1BBD55F934A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D13C2-F229-41D0-BFDE-78AE61FEE36D}" type="datetimeFigureOut">
              <a:rPr lang="ar-SA" smtClean="0"/>
              <a:pPr/>
              <a:t>07/08/33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AC81E8F-6280-4E84-9A7D-1BBD55F934A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ABD13C2-F229-41D0-BFDE-78AE61FEE36D}" type="datetimeFigureOut">
              <a:rPr lang="ar-SA" smtClean="0"/>
              <a:pPr/>
              <a:t>07/08/33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AC81E8F-6280-4E84-9A7D-1BBD55F934A4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الفقة و السلوك </a:t>
            </a:r>
            <a:br>
              <a:rPr lang="ar-EG" dirty="0" smtClean="0"/>
            </a:br>
            <a:r>
              <a:rPr lang="ar-EG" dirty="0" smtClean="0"/>
              <a:t>الصف السادس الإبتدائي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0"/>
            <a:ext cx="7772400" cy="1143000"/>
          </a:xfrm>
        </p:spPr>
        <p:txBody>
          <a:bodyPr/>
          <a:lstStyle/>
          <a:p>
            <a:r>
              <a:rPr lang="ar-EG" dirty="0" smtClean="0"/>
              <a:t>صلاة العيدين </a:t>
            </a:r>
            <a:endParaRPr lang="ar-SA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467544" y="1196752"/>
          <a:ext cx="7992888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56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وقت صلاة العيد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dirty="0" smtClean="0"/>
              <a:t>يبدأ وقت العيد من ارتفاع الشمس قدر رمح  وينتهي وقتها قبيل زوال الشمس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56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صفة صلاة العيد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11349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ar-EG" dirty="0" smtClean="0"/>
              <a:t>صلاة العيد ركعتان , بلا أذان ولا إققامة يجهر فيهما الإمام بالقراءة وصفتها كما يلي :</a:t>
            </a:r>
          </a:p>
          <a:p>
            <a:r>
              <a:rPr lang="ar-EG" dirty="0" smtClean="0"/>
              <a:t>يكبر تكبيرة الإحرام ويقرأ دعاء الاستفتاح</a:t>
            </a:r>
          </a:p>
          <a:p>
            <a:r>
              <a:rPr lang="ar-EG" dirty="0" smtClean="0"/>
              <a:t>يكبر ست تكبيرات و يرفع يديه مع كل تكبيرة</a:t>
            </a:r>
          </a:p>
          <a:p>
            <a:r>
              <a:rPr lang="ar-EG" dirty="0" smtClean="0"/>
              <a:t>يقرأ الاستعاذة و البسملة ثم يقرأ الفاتحة</a:t>
            </a:r>
          </a:p>
          <a:p>
            <a:r>
              <a:rPr lang="ar-EG" dirty="0" smtClean="0"/>
              <a:t>يقرأ ما تيسر له من القرآن</a:t>
            </a:r>
          </a:p>
          <a:p>
            <a:r>
              <a:rPr lang="ar-EG" dirty="0" smtClean="0"/>
              <a:t> يكمل الركعة الأولى كغيرها من الصلوات </a:t>
            </a:r>
          </a:p>
          <a:p>
            <a:r>
              <a:rPr lang="ar-EG" dirty="0" smtClean="0"/>
              <a:t>يقوم للركعة الثانية مكبرًا</a:t>
            </a:r>
          </a:p>
          <a:p>
            <a:r>
              <a:rPr lang="ar-EG" dirty="0" smtClean="0"/>
              <a:t>يكبر خمس تكبيرات يرفع يده مع كل تكبيرة </a:t>
            </a:r>
          </a:p>
          <a:p>
            <a:r>
              <a:rPr lang="ar-EG" dirty="0" smtClean="0"/>
              <a:t>يكمل بقية الصلاة كغيرها من الصلوات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56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سنن العيدين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dirty="0" smtClean="0"/>
              <a:t>الإغتسال</a:t>
            </a:r>
          </a:p>
          <a:p>
            <a:r>
              <a:rPr lang="ar-EG" dirty="0" smtClean="0"/>
              <a:t>لبس أجمل الثياب</a:t>
            </a:r>
          </a:p>
          <a:p>
            <a:r>
              <a:rPr lang="ar-EG" dirty="0" smtClean="0"/>
              <a:t>التطيب</a:t>
            </a:r>
          </a:p>
          <a:p>
            <a:r>
              <a:rPr lang="ar-EG" dirty="0" smtClean="0"/>
              <a:t>أكل تمرات وتر قبل الخروج لصلاة عيد الفطر</a:t>
            </a:r>
          </a:p>
          <a:p>
            <a:r>
              <a:rPr lang="ar-EG" dirty="0" smtClean="0"/>
              <a:t>الخروج إلى الصلاة ماشيًا</a:t>
            </a:r>
          </a:p>
          <a:p>
            <a:r>
              <a:rPr lang="ar-EG" dirty="0" smtClean="0"/>
              <a:t>أداء الصلاة في المصلى</a:t>
            </a:r>
          </a:p>
          <a:p>
            <a:r>
              <a:rPr lang="ar-EG" dirty="0" smtClean="0"/>
              <a:t>الذهاب من طريق والعودة من طريق آخر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56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التكبير في العيدين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dirty="0" smtClean="0"/>
              <a:t>يسن التكبير في أيام العيد وفي عشر ذي الحجة </a:t>
            </a:r>
          </a:p>
          <a:p>
            <a:r>
              <a:rPr lang="ar-EG" dirty="0" smtClean="0"/>
              <a:t> والليل :</a:t>
            </a:r>
          </a:p>
          <a:p>
            <a:r>
              <a:rPr lang="ar-EG" dirty="0" smtClean="0"/>
              <a:t>في عيد الفطر : ” ولتكملوا العدة ولتكبروا الله على ما هداكم ولعلكم تشكرون ”</a:t>
            </a:r>
          </a:p>
          <a:p>
            <a:r>
              <a:rPr lang="ar-EG" dirty="0" smtClean="0"/>
              <a:t>وفي عيد الأضحى : ” واذكروا الله في أيام معدودات ”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56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التهنئة بالعيد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915816" y="1600200"/>
            <a:ext cx="5770984" cy="4525963"/>
          </a:xfrm>
        </p:spPr>
        <p:txBody>
          <a:bodyPr/>
          <a:lstStyle/>
          <a:p>
            <a:r>
              <a:rPr lang="ar-EG" dirty="0" smtClean="0"/>
              <a:t>التهنئة بالعيد سبب المحبة و تأليف القلوب وفيها مصلحة دعاء المؤمنين بعضهم لبعض وهذه أمور يحبها الله عز وجل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53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714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صلاة الكسوف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521296"/>
            <a:ext cx="7772400" cy="4572000"/>
          </a:xfrm>
        </p:spPr>
        <p:txBody>
          <a:bodyPr>
            <a:normAutofit/>
          </a:bodyPr>
          <a:lstStyle/>
          <a:p>
            <a:r>
              <a:rPr lang="ar-EG" dirty="0" smtClean="0"/>
              <a:t>معنى الكسوف :</a:t>
            </a:r>
          </a:p>
          <a:p>
            <a:r>
              <a:rPr lang="ar-EG" dirty="0" smtClean="0"/>
              <a:t>ذهاب ضوء الشمس كله أو بعضه </a:t>
            </a:r>
          </a:p>
          <a:p>
            <a:r>
              <a:rPr lang="ar-EG" dirty="0" smtClean="0"/>
              <a:t>الحكمة من حدوث الكسوف :</a:t>
            </a:r>
          </a:p>
          <a:p>
            <a:r>
              <a:rPr lang="ar-EG" dirty="0" smtClean="0"/>
              <a:t>قال رسول </a:t>
            </a:r>
            <a:r>
              <a:rPr lang="ar-EG" dirty="0" smtClean="0"/>
              <a:t>اللهِ                   : </a:t>
            </a:r>
            <a:r>
              <a:rPr lang="ar-EG" dirty="0" smtClean="0"/>
              <a:t>” إن الشمس و القمر آيتان من آيات الله لا ينكسفان لموت أحد ولا لحياته ولكن الله يخوف بهما عباده ”</a:t>
            </a:r>
          </a:p>
          <a:p>
            <a:r>
              <a:rPr lang="ar-EG" dirty="0" smtClean="0"/>
              <a:t>العبادات التي تشرع عند حدوث الكسوف :</a:t>
            </a:r>
          </a:p>
          <a:p>
            <a:r>
              <a:rPr lang="ar-EG" dirty="0" smtClean="0"/>
              <a:t>قال رسول </a:t>
            </a:r>
            <a:r>
              <a:rPr lang="ar-EG" dirty="0" smtClean="0"/>
              <a:t>اللهِ                  : </a:t>
            </a:r>
            <a:r>
              <a:rPr lang="ar-EG" dirty="0" smtClean="0"/>
              <a:t>” إن الشمس و القمر آيتان من آيات الله لا ينكسفان لموت أحد ولا لحياته فإذا رأيتم ذلك فادعوا الله وكبروا وصلوا و تصدقوا ”</a:t>
            </a:r>
            <a:endParaRPr lang="ar-SA" dirty="0"/>
          </a:p>
        </p:txBody>
      </p:sp>
      <p:sp>
        <p:nvSpPr>
          <p:cNvPr id="6" name="Rectangle 5"/>
          <p:cNvSpPr/>
          <p:nvPr/>
        </p:nvSpPr>
        <p:spPr>
          <a:xfrm>
            <a:off x="5367383" y="2987660"/>
            <a:ext cx="1580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dirty="0" smtClean="0"/>
              <a:t>صلى الله عليه وسلم</a:t>
            </a:r>
            <a:endParaRPr lang="ar-SA" dirty="0"/>
          </a:p>
        </p:txBody>
      </p:sp>
      <p:sp>
        <p:nvSpPr>
          <p:cNvPr id="7" name="Rectangle 6"/>
          <p:cNvSpPr/>
          <p:nvPr/>
        </p:nvSpPr>
        <p:spPr>
          <a:xfrm>
            <a:off x="5364088" y="4355812"/>
            <a:ext cx="1580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dirty="0" smtClean="0"/>
              <a:t>صلى الله عليه وسلم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53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714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تابع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dirty="0" smtClean="0"/>
              <a:t>حكم صلاة الكسوف :</a:t>
            </a:r>
          </a:p>
          <a:p>
            <a:r>
              <a:rPr lang="ar-EG" dirty="0" smtClean="0"/>
              <a:t>صلاة الكسوف سنة مؤكدة </a:t>
            </a:r>
          </a:p>
          <a:p>
            <a:r>
              <a:rPr lang="ar-EG" dirty="0" smtClean="0"/>
              <a:t>وقت الكسوف :</a:t>
            </a:r>
          </a:p>
          <a:p>
            <a:r>
              <a:rPr lang="ar-EG" dirty="0" smtClean="0"/>
              <a:t>من ابتداء الكسوف إلى زواله ويستحب النداء لها بـ ” الصلاة جامعة ”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453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714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صفة صلاة الكسوف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ar-EG" dirty="0" smtClean="0"/>
              <a:t>صلاة الكسوف ركعتان , بلا أذان ولا إققامة يجهر فيهما الإمام بالقراءة وصفتها كما يلي :</a:t>
            </a:r>
          </a:p>
          <a:p>
            <a:r>
              <a:rPr lang="ar-EG" dirty="0" smtClean="0"/>
              <a:t>يكبر تكبيرة الإحرام ويقرأ دعاء الاستفتاح</a:t>
            </a:r>
          </a:p>
          <a:p>
            <a:r>
              <a:rPr lang="ar-EG" dirty="0" smtClean="0"/>
              <a:t>يقرأ الاستعاذة و البسملة ثم يقرأ الفاتحة</a:t>
            </a:r>
          </a:p>
          <a:p>
            <a:r>
              <a:rPr lang="ar-EG" dirty="0" smtClean="0"/>
              <a:t>يقرأ من القرآن طوال السور </a:t>
            </a:r>
          </a:p>
          <a:p>
            <a:r>
              <a:rPr lang="ar-EG" dirty="0" smtClean="0"/>
              <a:t>يركع ركوعًا طويلاً </a:t>
            </a:r>
          </a:p>
          <a:p>
            <a:r>
              <a:rPr lang="ar-EG" dirty="0" smtClean="0"/>
              <a:t>يسجد سجودًا طويلاً</a:t>
            </a:r>
          </a:p>
          <a:p>
            <a:r>
              <a:rPr lang="ar-EG" dirty="0" smtClean="0"/>
              <a:t>يكمل بقية الصلاة كالركعة الأولى</a:t>
            </a:r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53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714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سنن صلاة الكسوف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dirty="0" smtClean="0"/>
              <a:t>أن تؤدى في جماعة</a:t>
            </a:r>
          </a:p>
          <a:p>
            <a:r>
              <a:rPr lang="ar-EG" dirty="0" smtClean="0"/>
              <a:t>أن يعظ الإمام المصلين بعد الصلاة ويذكرهم بالله و يحثهم على التقوى وترك المنكرات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6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فضل يوم الجمعة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dirty="0" smtClean="0"/>
              <a:t>خص الله المسلمين بيوم الجمعة أفضل أيام الأسبوع وذلك لحديث أبي هريرة رضي الله عنه : ”خير يوم طلعت عليه الشمس يوم الجمعه  .... ” 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86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5659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صلاة الإستسقاء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645224"/>
          </a:xfrm>
        </p:spPr>
        <p:txBody>
          <a:bodyPr>
            <a:normAutofit/>
          </a:bodyPr>
          <a:lstStyle/>
          <a:p>
            <a:r>
              <a:rPr lang="ar-EG" dirty="0" smtClean="0"/>
              <a:t>تعريف الإستقساء :</a:t>
            </a:r>
          </a:p>
          <a:p>
            <a:pPr>
              <a:buNone/>
            </a:pPr>
            <a:r>
              <a:rPr lang="ar-EG" dirty="0" smtClean="0"/>
              <a:t>طلب السقيا من الله عز وجل بنزول المطر </a:t>
            </a:r>
          </a:p>
          <a:p>
            <a:r>
              <a:rPr lang="ar-EG" dirty="0" smtClean="0"/>
              <a:t>حكم صلاة الإستسقاء :</a:t>
            </a:r>
          </a:p>
          <a:p>
            <a:pPr>
              <a:buNone/>
            </a:pPr>
            <a:r>
              <a:rPr lang="ar-EG" dirty="0" smtClean="0"/>
              <a:t>سنة موكدة </a:t>
            </a:r>
          </a:p>
          <a:p>
            <a:r>
              <a:rPr lang="ar-EG" dirty="0" smtClean="0"/>
              <a:t>صفة صلاة الإستسقاء :</a:t>
            </a:r>
          </a:p>
          <a:p>
            <a:pPr>
              <a:buNone/>
            </a:pPr>
            <a:r>
              <a:rPr lang="ar-EG" dirty="0" smtClean="0"/>
              <a:t>صفتها كصفة صلاة العيد</a:t>
            </a:r>
          </a:p>
          <a:p>
            <a:r>
              <a:rPr lang="ar-EG" dirty="0" smtClean="0"/>
              <a:t>خطبة الإستسقاء :</a:t>
            </a:r>
          </a:p>
          <a:p>
            <a:pPr>
              <a:buNone/>
            </a:pPr>
            <a:r>
              <a:rPr lang="ar-EG" dirty="0" smtClean="0"/>
              <a:t>يخطب الإمام للاستسقاء بعد انتهائه من الصلاة ويبدأ خطبته بحمد الله ويكثر فيها الاستغفار والدعاء والصلاة على النبي</a:t>
            </a:r>
          </a:p>
          <a:p>
            <a:r>
              <a:rPr lang="ar-EG" dirty="0" smtClean="0"/>
              <a:t>الدعاء المستحب </a:t>
            </a:r>
          </a:p>
          <a:p>
            <a:pPr>
              <a:buNone/>
            </a:pPr>
            <a:r>
              <a:rPr lang="ar-EG" dirty="0" smtClean="0"/>
              <a:t>اللهم صيبًا نافعًا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08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-27384"/>
            <a:ext cx="9144000" cy="6870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الجنائز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dirty="0" smtClean="0"/>
              <a:t>الحقوق الواجبة للميت :</a:t>
            </a:r>
          </a:p>
          <a:p>
            <a:pPr>
              <a:buNone/>
            </a:pPr>
            <a:r>
              <a:rPr lang="ar-EG" dirty="0" smtClean="0"/>
              <a:t>1- تغسيله</a:t>
            </a:r>
          </a:p>
          <a:p>
            <a:pPr>
              <a:buNone/>
            </a:pPr>
            <a:r>
              <a:rPr lang="ar-EG" dirty="0" smtClean="0"/>
              <a:t>2- تكفينه</a:t>
            </a:r>
          </a:p>
          <a:p>
            <a:pPr>
              <a:buNone/>
            </a:pPr>
            <a:r>
              <a:rPr lang="ar-EG" dirty="0" smtClean="0"/>
              <a:t>3- الصلاة عليه</a:t>
            </a:r>
          </a:p>
          <a:p>
            <a:pPr>
              <a:buNone/>
            </a:pPr>
            <a:r>
              <a:rPr lang="ar-EG" dirty="0" smtClean="0"/>
              <a:t>4- اتباع جنازته</a:t>
            </a:r>
          </a:p>
          <a:p>
            <a:pPr>
              <a:buNone/>
            </a:pPr>
            <a:r>
              <a:rPr lang="ar-EG" dirty="0" smtClean="0"/>
              <a:t>5- دفنه </a:t>
            </a:r>
          </a:p>
          <a:p>
            <a:pPr>
              <a:buNone/>
            </a:pPr>
            <a:r>
              <a:rPr lang="ar-EG" dirty="0" smtClean="0"/>
              <a:t>وهذه الحقوق فرض كفاية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08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70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صفة الصلاة على الميت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412776"/>
            <a:ext cx="8229600" cy="5040560"/>
          </a:xfrm>
        </p:spPr>
        <p:txBody>
          <a:bodyPr>
            <a:normAutofit lnSpcReduction="10000"/>
          </a:bodyPr>
          <a:lstStyle/>
          <a:p>
            <a:r>
              <a:rPr lang="ar-EG" dirty="0" smtClean="0"/>
              <a:t>يستحب أن يقف الإمام عند رأس الرجل ووسط المرأة ثم يكبر أربع تكبيرات قائمًا رافعًا يده مع كل تكبيرة </a:t>
            </a:r>
          </a:p>
          <a:p>
            <a:r>
              <a:rPr lang="ar-EG" dirty="0" smtClean="0"/>
              <a:t>التكبيرة الأولى</a:t>
            </a:r>
          </a:p>
          <a:p>
            <a:pPr>
              <a:buNone/>
            </a:pPr>
            <a:r>
              <a:rPr lang="ar-EG" dirty="0" smtClean="0"/>
              <a:t>1- يكبر ثم يستعيذ ويبسمل لا يقرأ دعاء الإستفتاح </a:t>
            </a:r>
          </a:p>
          <a:p>
            <a:pPr>
              <a:buNone/>
            </a:pPr>
            <a:r>
              <a:rPr lang="ar-EG" dirty="0" smtClean="0"/>
              <a:t>2- ثم يقرأ الفاتحة فقط </a:t>
            </a:r>
          </a:p>
          <a:p>
            <a:r>
              <a:rPr lang="ar-EG" dirty="0" smtClean="0"/>
              <a:t>التكبيرة الثانية </a:t>
            </a:r>
          </a:p>
          <a:p>
            <a:pPr>
              <a:buNone/>
            </a:pPr>
            <a:r>
              <a:rPr lang="ar-EG" dirty="0" smtClean="0"/>
              <a:t>يصلي على النبي ويكملها بالصلاة الإبراهيمية </a:t>
            </a:r>
          </a:p>
          <a:p>
            <a:r>
              <a:rPr lang="ar-EG" dirty="0" smtClean="0"/>
              <a:t>التكبيرة الثالثة</a:t>
            </a:r>
          </a:p>
          <a:p>
            <a:pPr>
              <a:buNone/>
            </a:pPr>
            <a:r>
              <a:rPr lang="ar-EG" dirty="0" smtClean="0"/>
              <a:t>يدعو للميت بالنغفرة ولنفسه وللمسلمين </a:t>
            </a:r>
          </a:p>
          <a:p>
            <a:r>
              <a:rPr lang="ar-EG" dirty="0" smtClean="0"/>
              <a:t>الركعة الرابعة </a:t>
            </a:r>
          </a:p>
          <a:p>
            <a:pPr>
              <a:buNone/>
            </a:pPr>
            <a:r>
              <a:rPr lang="ar-EG" dirty="0" smtClean="0"/>
              <a:t>يسكت سكته خفيفة ثم يسلم عن يمينه فقط</a:t>
            </a:r>
            <a:endParaRPr lang="ar-SA" dirty="0"/>
          </a:p>
        </p:txBody>
      </p:sp>
      <p:pic>
        <p:nvPicPr>
          <p:cNvPr id="5" name="Picture 4" descr="5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4244148"/>
            <a:ext cx="1800200" cy="16617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08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70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سنن الجنائز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ar-EG" dirty="0" smtClean="0"/>
              <a:t>زيارة القبور للرجال دون النساء</a:t>
            </a:r>
          </a:p>
          <a:p>
            <a:r>
              <a:rPr lang="ar-EG" dirty="0" smtClean="0"/>
              <a:t>التعجيل بالدفن </a:t>
            </a:r>
          </a:p>
          <a:p>
            <a:r>
              <a:rPr lang="ar-EG" dirty="0" smtClean="0"/>
              <a:t>النشي مع الجنازة وانتظار حتى تدفن </a:t>
            </a:r>
          </a:p>
          <a:p>
            <a:r>
              <a:rPr lang="ar-EG" dirty="0" smtClean="0"/>
              <a:t>الوقوف على القبر و الدعاء للميت</a:t>
            </a:r>
          </a:p>
          <a:p>
            <a:r>
              <a:rPr lang="ar-EG" dirty="0" smtClean="0"/>
              <a:t>قول المصاب : إنا لله وإنا إليه راجعون</a:t>
            </a:r>
          </a:p>
          <a:p>
            <a:r>
              <a:rPr lang="ar-EG" dirty="0" smtClean="0"/>
              <a:t>تعزية أهل الميت بأي لفظ ومنها :  عظم الله أجركم </a:t>
            </a:r>
          </a:p>
          <a:p>
            <a:r>
              <a:rPr lang="ar-EG" dirty="0" smtClean="0"/>
              <a:t>قول الزائر للمقبرة : السلام عليكم دار قوم مؤمنين أنتم السابقون ونحن إن شاء الله بكم لاحقون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08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70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محظورات الجنائز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dirty="0" smtClean="0"/>
              <a:t>الجزع والتسخط</a:t>
            </a:r>
          </a:p>
          <a:p>
            <a:r>
              <a:rPr lang="ar-EG" dirty="0" smtClean="0"/>
              <a:t>المشي على القبور والجلوس عليها</a:t>
            </a:r>
          </a:p>
          <a:p>
            <a:r>
              <a:rPr lang="ar-EG" dirty="0" smtClean="0"/>
              <a:t>الصلاة عند القبور إلا صلاة الجنازة لمن لم يصل </a:t>
            </a:r>
          </a:p>
          <a:p>
            <a:r>
              <a:rPr lang="ar-EG" dirty="0" smtClean="0"/>
              <a:t>بناء المساجد على القبور</a:t>
            </a:r>
          </a:p>
          <a:p>
            <a:r>
              <a:rPr lang="ar-EG" dirty="0" smtClean="0"/>
              <a:t>رفع الصوت عند الجنازة ولو بذكر الله</a:t>
            </a:r>
          </a:p>
          <a:p>
            <a:r>
              <a:rPr lang="ar-EG" dirty="0" smtClean="0"/>
              <a:t>البناء على القبور وتزينها والتبرك بها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6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حكم صلاة الجمعة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ar-EG" dirty="0" smtClean="0"/>
              <a:t>تجب صلاة الجمعه على كل :</a:t>
            </a:r>
          </a:p>
          <a:p>
            <a:r>
              <a:rPr lang="ar-EG" dirty="0" smtClean="0"/>
              <a:t>مسلم</a:t>
            </a:r>
          </a:p>
          <a:p>
            <a:r>
              <a:rPr lang="ar-EG" dirty="0" smtClean="0"/>
              <a:t>بالغ </a:t>
            </a:r>
          </a:p>
          <a:p>
            <a:r>
              <a:rPr lang="ar-EG" dirty="0" smtClean="0"/>
              <a:t>عاقل </a:t>
            </a:r>
          </a:p>
          <a:p>
            <a:r>
              <a:rPr lang="ar-EG" dirty="0" smtClean="0"/>
              <a:t>ذكر</a:t>
            </a:r>
          </a:p>
          <a:p>
            <a:r>
              <a:rPr lang="ar-EG" dirty="0" smtClean="0"/>
              <a:t>مستوطن  وهو الذي اتخذ المكان موطنًا له  ومقر إقامة دائمة</a:t>
            </a:r>
          </a:p>
          <a:p>
            <a:r>
              <a:rPr lang="ar-EG" dirty="0" smtClean="0"/>
              <a:t>والدليل على وجوبها : ” يا أيها الذين إذا نودي للصلاة من يوم الجمعة فاسعوا إلى ذكر الله ... ”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6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شروط صحة صلاة الجمعة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dirty="0" smtClean="0"/>
              <a:t>1- دخول الوقت</a:t>
            </a:r>
          </a:p>
          <a:p>
            <a:r>
              <a:rPr lang="ar-EG" dirty="0" smtClean="0"/>
              <a:t>2- حضور الجماعة</a:t>
            </a:r>
          </a:p>
          <a:p>
            <a:r>
              <a:rPr lang="ar-EG" dirty="0" smtClean="0"/>
              <a:t>3- الاستيطان</a:t>
            </a:r>
          </a:p>
          <a:p>
            <a:r>
              <a:rPr lang="ar-EG" dirty="0" smtClean="0"/>
              <a:t>4- أن يسبقها خطبتان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6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صفة صلاة الجمعة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dirty="0" smtClean="0"/>
              <a:t>صلاة الجمعة ركعتان يجهر فيهما الإمام بالقراءة والسنة أن يقرأ في الكعة الأولى سورة الأعلى و الركعة الثانية الغاشية  أو يقرأ في الركعه الأولى سورة الجمعه و في الركعة الثانية المنافقون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6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مستحبات الجمعه و الخطبتين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dirty="0" smtClean="0"/>
              <a:t>مستحبات الجمعة :</a:t>
            </a:r>
          </a:p>
          <a:p>
            <a:r>
              <a:rPr lang="ar-EG" dirty="0" smtClean="0"/>
              <a:t>1- أن يبكر بالخروج إلى الصلاة </a:t>
            </a:r>
          </a:p>
          <a:p>
            <a:r>
              <a:rPr lang="ar-EG" dirty="0" smtClean="0"/>
              <a:t>2- أن يغتسل ويتطيب ويلبس أحسن الثياب</a:t>
            </a:r>
          </a:p>
          <a:p>
            <a:r>
              <a:rPr lang="ar-EG" dirty="0" smtClean="0"/>
              <a:t>3- أن يقرأ سورة الكهف</a:t>
            </a:r>
          </a:p>
          <a:p>
            <a:r>
              <a:rPr lang="ar-EG" dirty="0" smtClean="0"/>
              <a:t>4- أن يكثر من الدعاء ففي يوم الجمعه ساعة إجابة</a:t>
            </a:r>
          </a:p>
          <a:p>
            <a:r>
              <a:rPr lang="ar-EG" dirty="0" smtClean="0"/>
              <a:t>5- أن يكثر من الصلاة على النبي </a:t>
            </a:r>
            <a:r>
              <a:rPr lang="ar-EG" sz="1200" dirty="0" smtClean="0"/>
              <a:t>صلي الله عليه وسلم</a:t>
            </a:r>
          </a:p>
          <a:p>
            <a:r>
              <a:rPr lang="ar-EG" dirty="0" smtClean="0"/>
              <a:t>6- أن يصلي ركعتين بعد صلاة الجمعة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6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خطبتا الجمعة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ar-EG" dirty="0" smtClean="0"/>
              <a:t>يجب أن يتوفر في الخطبة بعض أمور :</a:t>
            </a:r>
          </a:p>
          <a:p>
            <a:r>
              <a:rPr lang="ar-EG" dirty="0" smtClean="0"/>
              <a:t>1- حمد الله تعالى</a:t>
            </a:r>
          </a:p>
          <a:p>
            <a:r>
              <a:rPr lang="ar-EG" dirty="0" smtClean="0"/>
              <a:t>2- قراءة شيء من القرآن</a:t>
            </a:r>
          </a:p>
          <a:p>
            <a:r>
              <a:rPr lang="ar-EG" dirty="0" smtClean="0"/>
              <a:t>3- الصلاة على النبي</a:t>
            </a:r>
          </a:p>
          <a:p>
            <a:r>
              <a:rPr lang="ar-EG" dirty="0" smtClean="0"/>
              <a:t>4- الموعظة والوصية </a:t>
            </a:r>
          </a:p>
          <a:p>
            <a:r>
              <a:rPr lang="ar-EG" dirty="0" smtClean="0"/>
              <a:t>ما يسن للخطيب :</a:t>
            </a:r>
          </a:p>
          <a:p>
            <a:r>
              <a:rPr lang="ar-EG" dirty="0" smtClean="0"/>
              <a:t>1- أن يسلم على الناس بعد صعوده إلى المنبر</a:t>
            </a:r>
          </a:p>
          <a:p>
            <a:r>
              <a:rPr lang="ar-EG" dirty="0" smtClean="0"/>
              <a:t>2- أن يفصل بين الخطبتين بجلسة خفيفة </a:t>
            </a:r>
          </a:p>
          <a:p>
            <a:r>
              <a:rPr lang="ar-EG" dirty="0" smtClean="0"/>
              <a:t>3- أن يدعو للمسلمين </a:t>
            </a:r>
          </a:p>
          <a:p>
            <a:r>
              <a:rPr lang="ar-EG" dirty="0" smtClean="0"/>
              <a:t>4- أن يقصر بين الخطبتين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56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العيد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dirty="0" smtClean="0"/>
              <a:t>عن </a:t>
            </a:r>
            <a:r>
              <a:rPr lang="ar-EG" dirty="0" smtClean="0"/>
              <a:t>أنسٍ</a:t>
            </a:r>
            <a:r>
              <a:rPr lang="ar-EG" sz="1400" dirty="0" smtClean="0"/>
              <a:t> رضي الله عنه</a:t>
            </a:r>
            <a:r>
              <a:rPr lang="ar-EG" dirty="0" smtClean="0"/>
              <a:t> </a:t>
            </a:r>
            <a:r>
              <a:rPr lang="ar-EG" dirty="0" smtClean="0"/>
              <a:t>قال : قدم رسول </a:t>
            </a:r>
            <a:r>
              <a:rPr lang="ar-EG" dirty="0" smtClean="0"/>
              <a:t>اللهِ </a:t>
            </a:r>
            <a:r>
              <a:rPr lang="ar-EG" sz="1400" dirty="0" smtClean="0"/>
              <a:t>صلى الله عليه وسلم </a:t>
            </a:r>
            <a:r>
              <a:rPr lang="ar-EG" dirty="0" smtClean="0"/>
              <a:t>المدينة </a:t>
            </a:r>
            <a:r>
              <a:rPr lang="ar-EG" dirty="0" smtClean="0"/>
              <a:t>ولهم يومان يلعبون فيهما فقال : ما هذان اليومان ؟ قالوا كنا نلعب فيهما في الجاهلية فقال : ” إن الله قد أبدلكم بهما خيرًا منهما : يوم الأضحى ويوم الفطر ”</a:t>
            </a:r>
          </a:p>
          <a:p>
            <a:r>
              <a:rPr lang="ar-EG" dirty="0" smtClean="0"/>
              <a:t>الحكمة من مشروعيته :</a:t>
            </a:r>
          </a:p>
          <a:p>
            <a:r>
              <a:rPr lang="ar-EG" dirty="0" smtClean="0"/>
              <a:t>1- شكر الله تعالى على اتمام عبادتي الصوم والحج </a:t>
            </a:r>
          </a:p>
          <a:p>
            <a:r>
              <a:rPr lang="ar-EG" dirty="0" smtClean="0"/>
              <a:t>2- إظهار الفرح والسرور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56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/>
              <a:t/>
            </a:r>
            <a:br>
              <a:rPr lang="ar-EG" dirty="0" smtClean="0"/>
            </a:br>
            <a:r>
              <a:rPr lang="ar-EG" dirty="0" smtClean="0"/>
              <a:t>إظهار الفرح و السرور يوم العيد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dirty="0" smtClean="0"/>
              <a:t>اللعب المباح واللهو البريء , مما أباحه الله في يوم العيد . قالت أم المؤمنين عائشة – رضي الله عنها : رأيت النبيَ                    يسترني وأنا أنظر إلى الحبشة وهم يلعبون في المسجد ” </a:t>
            </a:r>
            <a:endParaRPr lang="ar-SA" dirty="0"/>
          </a:p>
        </p:txBody>
      </p:sp>
      <p:sp>
        <p:nvSpPr>
          <p:cNvPr id="6" name="Rectangle 5"/>
          <p:cNvSpPr/>
          <p:nvPr/>
        </p:nvSpPr>
        <p:spPr>
          <a:xfrm>
            <a:off x="1910999" y="1907540"/>
            <a:ext cx="1580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dirty="0" smtClean="0"/>
              <a:t>صلى الله عليه وسلم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178</TotalTime>
  <Words>955</Words>
  <Application>Microsoft Office PowerPoint</Application>
  <PresentationFormat>On-screen Show (4:3)</PresentationFormat>
  <Paragraphs>151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Equity</vt:lpstr>
      <vt:lpstr>الفقة و السلوك  الصف السادس الإبتدائي</vt:lpstr>
      <vt:lpstr>فضل يوم الجمعة</vt:lpstr>
      <vt:lpstr>حكم صلاة الجمعة</vt:lpstr>
      <vt:lpstr>شروط صحة صلاة الجمعة </vt:lpstr>
      <vt:lpstr>صفة صلاة الجمعة</vt:lpstr>
      <vt:lpstr>مستحبات الجمعه و الخطبتين</vt:lpstr>
      <vt:lpstr>خطبتا الجمعة</vt:lpstr>
      <vt:lpstr>العيد</vt:lpstr>
      <vt:lpstr> إظهار الفرح و السرور يوم العيد</vt:lpstr>
      <vt:lpstr>صلاة العيدين </vt:lpstr>
      <vt:lpstr>وقت صلاة العيد </vt:lpstr>
      <vt:lpstr>صفة صلاة العيد</vt:lpstr>
      <vt:lpstr>سنن العيدين</vt:lpstr>
      <vt:lpstr>التكبير في العيدين </vt:lpstr>
      <vt:lpstr>التهنئة بالعيد</vt:lpstr>
      <vt:lpstr>صلاة الكسوف</vt:lpstr>
      <vt:lpstr>تابع</vt:lpstr>
      <vt:lpstr>صفة صلاة الكسوف </vt:lpstr>
      <vt:lpstr>سنن صلاة الكسوف</vt:lpstr>
      <vt:lpstr>صلاة الإستسقاء </vt:lpstr>
      <vt:lpstr>الجنائز</vt:lpstr>
      <vt:lpstr>صفة الصلاة على الميت</vt:lpstr>
      <vt:lpstr>سنن الجنائز </vt:lpstr>
      <vt:lpstr>محظورات الجنائز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الفقة و السلوك  الصف السادس الإبتدائي</dc:title>
  <dc:creator>Platinum</dc:creator>
  <cp:lastModifiedBy>Platinum</cp:lastModifiedBy>
  <cp:revision>21</cp:revision>
  <dcterms:created xsi:type="dcterms:W3CDTF">2012-06-20T09:24:07Z</dcterms:created>
  <dcterms:modified xsi:type="dcterms:W3CDTF">2012-06-26T09:38:46Z</dcterms:modified>
</cp:coreProperties>
</file>