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6" r:id="rId6"/>
    <p:sldId id="267" r:id="rId7"/>
    <p:sldId id="261" r:id="rId8"/>
    <p:sldId id="262" r:id="rId9"/>
    <p:sldId id="263" r:id="rId10"/>
    <p:sldId id="264" r:id="rId11"/>
    <p:sldId id="265" r:id="rId12"/>
    <p:sldId id="270" r:id="rId13"/>
    <p:sldId id="271" r:id="rId14"/>
    <p:sldId id="269" r:id="rId15"/>
    <p:sldId id="272" r:id="rId16"/>
    <p:sldId id="273" r:id="rId17"/>
    <p:sldId id="274" r:id="rId18"/>
    <p:sldId id="268" r:id="rId1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00FF"/>
    <a:srgbClr val="FFCCFF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6482444-684A-4DC6-9203-BCEAA81531D1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2E468B3-4098-4E8A-83E6-7F93E44CBFD8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043C0-1440-4E5E-B3C2-69CA880AC398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mb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1432-326E-43CA-BF01-2762407B965B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mb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40CBE-91CE-4FE3-88CD-FBB2C98E814A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mb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2DA59-F6E2-4C3D-9EFA-8E220C73C844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mb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CCC-2B0C-42C6-B44E-AC15215C8A57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mb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B0DD2-F685-4100-A8FD-5E5FA014D448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mb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01B7F-D104-4CC6-844C-23B7913194A1}" type="datetime1">
              <a:rPr lang="ar-SA" smtClean="0"/>
              <a:t>05/11/35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mb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6F85-C349-408B-993C-77CB8B702033}" type="datetime1">
              <a:rPr lang="ar-SA" smtClean="0"/>
              <a:t>05/11/35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mb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C586-1F04-45A8-AE35-904676875C9B}" type="datetime1">
              <a:rPr lang="ar-SA" smtClean="0"/>
              <a:t>05/11/35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mb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48D68-31A3-4293-9EEF-E7B11E2BB759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mb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02029-586B-42FC-988A-0F5E78DF2F16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mb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FF">
            <a:alpha val="1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1C846-5CE8-481D-A335-5D289F06CB56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mb dir="vert"/>
  </p:transition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2714612" y="2857496"/>
            <a:ext cx="421484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itchFamily="2" charset="-78"/>
              </a:rPr>
              <a:t>الماء الطهور</a:t>
            </a:r>
            <a:endParaRPr lang="ar-SA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iwani Letter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6215074" y="1928802"/>
            <a:ext cx="17145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الدرس الثاني :</a:t>
            </a:r>
            <a:endParaRPr lang="ar-S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1000100" y="2000240"/>
            <a:ext cx="7239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إذا تحول إلى شي أخر</a:t>
            </a:r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6686525" y="2698740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dirty="0" smtClean="0"/>
              <a:t>حكمه:</a:t>
            </a:r>
            <a:endParaRPr lang="en-US" sz="36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lum bright="-33000" contrast="52000"/>
          </a:blip>
          <a:srcRect/>
          <a:stretch>
            <a:fillRect/>
          </a:stretch>
        </p:blipFill>
        <p:spPr bwMode="auto">
          <a:xfrm rot="5400000">
            <a:off x="5819784" y="4038604"/>
            <a:ext cx="1514475" cy="129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076300" y="2674928"/>
            <a:ext cx="55626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200" b="1" dirty="0">
                <a:solidFill>
                  <a:srgbClr val="0000FF"/>
                </a:solidFill>
              </a:rPr>
              <a:t>لا يصح التطهر به لأنه لا يسم</a:t>
            </a:r>
            <a:r>
              <a:rPr lang="ar-EG" sz="3200" b="1" dirty="0">
                <a:solidFill>
                  <a:srgbClr val="0000FF"/>
                </a:solidFill>
              </a:rPr>
              <a:t>ى</a:t>
            </a:r>
            <a:r>
              <a:rPr lang="ar-SA" sz="3200" b="1" dirty="0">
                <a:solidFill>
                  <a:srgbClr val="0000FF"/>
                </a:solidFill>
              </a:rPr>
              <a:t> ماء</a:t>
            </a: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lum bright="-33000" contrast="52000"/>
          </a:blip>
          <a:srcRect/>
          <a:stretch>
            <a:fillRect/>
          </a:stretch>
        </p:blipFill>
        <p:spPr bwMode="auto">
          <a:xfrm rot="5400000">
            <a:off x="1493023" y="3936209"/>
            <a:ext cx="2043113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عنصر نائب لرقم الشريحة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58016" y="285728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/>
              <a:t>نشاط 1</a:t>
            </a:r>
            <a:endParaRPr lang="en-US" sz="3600" b="1" dirty="0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0" y="1071546"/>
            <a:ext cx="84296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>
                <a:solidFill>
                  <a:srgbClr val="0000FF"/>
                </a:solidFill>
              </a:rPr>
              <a:t>بناءً على فهمي لهذه القاعدة، أصنف الأمثلة </a:t>
            </a:r>
            <a:r>
              <a:rPr lang="ar-EG" sz="3200" b="1" dirty="0" err="1">
                <a:solidFill>
                  <a:srgbClr val="0000FF"/>
                </a:solidFill>
              </a:rPr>
              <a:t>الآ</a:t>
            </a:r>
            <a:r>
              <a:rPr lang="ar-SA" sz="3200" b="1" dirty="0" err="1">
                <a:solidFill>
                  <a:srgbClr val="0000FF"/>
                </a:solidFill>
              </a:rPr>
              <a:t>تي</a:t>
            </a:r>
            <a:r>
              <a:rPr lang="ar-EG" sz="3200" b="1" dirty="0">
                <a:solidFill>
                  <a:srgbClr val="0000FF"/>
                </a:solidFill>
              </a:rPr>
              <a:t>ة</a:t>
            </a:r>
            <a:r>
              <a:rPr lang="ar-SA" sz="3200" b="1" dirty="0">
                <a:solidFill>
                  <a:srgbClr val="0000FF"/>
                </a:solidFill>
              </a:rPr>
              <a:t> إلى ما يصح التطهر به، وما لا يصح التطهر به</a:t>
            </a:r>
            <a:endParaRPr lang="en-US" sz="32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Table 10"/>
          <p:cNvGraphicFramePr>
            <a:graphicFrameLocks noGrp="1"/>
          </p:cNvGraphicFramePr>
          <p:nvPr/>
        </p:nvGraphicFramePr>
        <p:xfrm>
          <a:off x="457200" y="2895600"/>
          <a:ext cx="8153400" cy="27127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33600"/>
                <a:gridCol w="6019800"/>
              </a:tblGrid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>
                    <a:solidFill>
                      <a:srgbClr val="000000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  <p:sp>
        <p:nvSpPr>
          <p:cNvPr id="9" name="Text Box 51"/>
          <p:cNvSpPr txBox="1">
            <a:spLocks noChangeArrowheads="1"/>
          </p:cNvSpPr>
          <p:nvPr/>
        </p:nvSpPr>
        <p:spPr bwMode="auto">
          <a:xfrm>
            <a:off x="533400" y="3505200"/>
            <a:ext cx="1905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200" b="1" dirty="0">
                <a:solidFill>
                  <a:srgbClr val="0000FF"/>
                </a:solidFill>
              </a:rPr>
              <a:t>يصح التطهر به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10" name="Rectangle 53"/>
          <p:cNvSpPr>
            <a:spLocks noChangeArrowheads="1"/>
          </p:cNvSpPr>
          <p:nvPr/>
        </p:nvSpPr>
        <p:spPr bwMode="auto">
          <a:xfrm>
            <a:off x="914400" y="4800600"/>
            <a:ext cx="1219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rtl="1"/>
            <a:r>
              <a:rPr lang="ar-SA" sz="3200" b="1" dirty="0">
                <a:solidFill>
                  <a:srgbClr val="0000FF"/>
                </a:solidFill>
              </a:rPr>
              <a:t>لا يصح التطهر</a:t>
            </a:r>
          </a:p>
          <a:p>
            <a:pPr algn="ctr" rtl="1"/>
            <a:r>
              <a:rPr lang="ar-SA" sz="3200" b="1" dirty="0">
                <a:solidFill>
                  <a:srgbClr val="0000FF"/>
                </a:solidFill>
              </a:rPr>
              <a:t>به 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4953000" y="2859088"/>
            <a:ext cx="1905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FF00"/>
                </a:solidFill>
              </a:rPr>
              <a:t>النوع</a:t>
            </a:r>
            <a:endParaRPr lang="ar-EG" sz="3600"/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609600" y="2819400"/>
            <a:ext cx="1905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FF00"/>
                </a:solidFill>
              </a:rPr>
              <a:t>حكم التطهر</a:t>
            </a:r>
            <a:endParaRPr lang="en-US" sz="3600" b="1">
              <a:solidFill>
                <a:srgbClr val="FFFF00"/>
              </a:solidFill>
            </a:endParaRP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2895600" y="3505200"/>
            <a:ext cx="54864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3200" b="1"/>
              <a:t>أ- ماء سقط فيه </a:t>
            </a:r>
            <a:r>
              <a:rPr lang="ar-EG" sz="3200" b="1"/>
              <a:t>شيء </a:t>
            </a:r>
            <a:r>
              <a:rPr lang="ar-SA" sz="3200" b="1"/>
              <a:t>يسير من المرق وتغير لونه، ولا يزال يسم</a:t>
            </a:r>
            <a:r>
              <a:rPr lang="ar-EG" sz="3200" b="1"/>
              <a:t>ى</a:t>
            </a:r>
            <a:r>
              <a:rPr lang="ar-SA" sz="3200" b="1"/>
              <a:t> ماء.</a:t>
            </a:r>
            <a:endParaRPr lang="en-US" sz="3200" b="1"/>
          </a:p>
        </p:txBody>
      </p:sp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2895600" y="4749800"/>
            <a:ext cx="5486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200" b="1"/>
              <a:t>ب- ماء </a:t>
            </a:r>
            <a:r>
              <a:rPr lang="ar-EG" sz="3200" b="1"/>
              <a:t>خلط ب</a:t>
            </a:r>
            <a:r>
              <a:rPr lang="ar-SA" sz="3200" b="1"/>
              <a:t>حبر كثير حتى صار حبرا</a:t>
            </a:r>
            <a:r>
              <a:rPr lang="ar-EG" sz="3200" b="1"/>
              <a:t>ً.</a:t>
            </a:r>
            <a:endParaRPr lang="en-US" sz="3200" b="1"/>
          </a:p>
        </p:txBody>
      </p:sp>
      <p:sp>
        <p:nvSpPr>
          <p:cNvPr id="15" name="مربع نص 14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كتاب الطالبة صفحة 15</a:t>
            </a:r>
            <a:endParaRPr lang="ar-SA" dirty="0"/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58016" y="285728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/>
              <a:t>نشاط 1</a:t>
            </a:r>
            <a:endParaRPr lang="en-US" sz="3600" b="1" dirty="0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0" y="1071546"/>
            <a:ext cx="84296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>
                <a:solidFill>
                  <a:srgbClr val="0000FF"/>
                </a:solidFill>
              </a:rPr>
              <a:t>بناءً على فهمي لهذه القاعدة، أصنف الأمثلة </a:t>
            </a:r>
            <a:r>
              <a:rPr lang="ar-EG" sz="3200" b="1" dirty="0" err="1">
                <a:solidFill>
                  <a:srgbClr val="0000FF"/>
                </a:solidFill>
              </a:rPr>
              <a:t>الآ</a:t>
            </a:r>
            <a:r>
              <a:rPr lang="ar-SA" sz="3200" b="1" dirty="0" err="1">
                <a:solidFill>
                  <a:srgbClr val="0000FF"/>
                </a:solidFill>
              </a:rPr>
              <a:t>تي</a:t>
            </a:r>
            <a:r>
              <a:rPr lang="ar-EG" sz="3200" b="1" dirty="0">
                <a:solidFill>
                  <a:srgbClr val="0000FF"/>
                </a:solidFill>
              </a:rPr>
              <a:t>ة</a:t>
            </a:r>
            <a:r>
              <a:rPr lang="ar-SA" sz="3200" b="1" dirty="0">
                <a:solidFill>
                  <a:srgbClr val="0000FF"/>
                </a:solidFill>
              </a:rPr>
              <a:t> إلى ما يصح التطهر به، وما لا يصح التطهر به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كتاب الطالبة صفحة 15</a:t>
            </a:r>
            <a:endParaRPr lang="ar-SA" dirty="0"/>
          </a:p>
        </p:txBody>
      </p:sp>
      <p:graphicFrame>
        <p:nvGraphicFramePr>
          <p:cNvPr id="16" name="Table 10"/>
          <p:cNvGraphicFramePr>
            <a:graphicFrameLocks noGrp="1"/>
          </p:cNvGraphicFramePr>
          <p:nvPr/>
        </p:nvGraphicFramePr>
        <p:xfrm>
          <a:off x="457200" y="2895600"/>
          <a:ext cx="8153400" cy="27889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33600"/>
                <a:gridCol w="6019800"/>
              </a:tblGrid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cs typeface="Arial" charset="0"/>
                        </a:rPr>
                        <a:t>حكم التطهر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cs typeface="Arial" charset="0"/>
                        </a:rPr>
                        <a:t>النوع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>
                    <a:solidFill>
                      <a:srgbClr val="000000"/>
                    </a:solidFill>
                  </a:tcPr>
                </a:tc>
              </a:tr>
              <a:tr h="10210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EG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  <p:sp>
        <p:nvSpPr>
          <p:cNvPr id="17" name="Text Box 51"/>
          <p:cNvSpPr txBox="1">
            <a:spLocks noChangeArrowheads="1"/>
          </p:cNvSpPr>
          <p:nvPr/>
        </p:nvSpPr>
        <p:spPr bwMode="auto">
          <a:xfrm>
            <a:off x="533400" y="3352800"/>
            <a:ext cx="1905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200" b="1" dirty="0">
                <a:solidFill>
                  <a:srgbClr val="0000FF"/>
                </a:solidFill>
              </a:rPr>
              <a:t>يصح التطهر به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18" name="Text Box 51"/>
          <p:cNvSpPr txBox="1">
            <a:spLocks noChangeArrowheads="1"/>
          </p:cNvSpPr>
          <p:nvPr/>
        </p:nvSpPr>
        <p:spPr bwMode="auto">
          <a:xfrm>
            <a:off x="533400" y="4495800"/>
            <a:ext cx="1905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200" b="1" dirty="0">
                <a:solidFill>
                  <a:srgbClr val="0000FF"/>
                </a:solidFill>
              </a:rPr>
              <a:t>يصح التطهر به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2667000" y="3429000"/>
            <a:ext cx="59436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3200" b="1"/>
              <a:t>ج- ماء وضعت فيه فناجيل القهوة وتغير.لونه، ولا يزال يسمي ماء</a:t>
            </a:r>
            <a:endParaRPr lang="en-US" sz="3200" b="1"/>
          </a:p>
        </p:txBody>
      </p:sp>
      <p:sp>
        <p:nvSpPr>
          <p:cNvPr id="20" name="مربع نص 19"/>
          <p:cNvSpPr txBox="1">
            <a:spLocks noChangeArrowheads="1"/>
          </p:cNvSpPr>
          <p:nvPr/>
        </p:nvSpPr>
        <p:spPr bwMode="auto">
          <a:xfrm>
            <a:off x="2667000" y="4484688"/>
            <a:ext cx="59436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3200" b="1"/>
              <a:t>د- ماء في الصحراء قد خالطه التراب وتكدر لونه، ولا يزال يسم</a:t>
            </a:r>
            <a:r>
              <a:rPr lang="ar-EG" sz="3200" b="1"/>
              <a:t>ى</a:t>
            </a:r>
            <a:r>
              <a:rPr lang="ar-SA" sz="3200" b="1"/>
              <a:t> ماء.</a:t>
            </a:r>
            <a:endParaRPr lang="en-US" sz="3200" b="1"/>
          </a:p>
        </p:txBody>
      </p:sp>
      <p:sp>
        <p:nvSpPr>
          <p:cNvPr id="21" name="عنصر نائب لرقم الشريحة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12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58016" y="285728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/>
              <a:t>نشاط 1</a:t>
            </a:r>
            <a:endParaRPr lang="en-US" sz="3600" b="1" dirty="0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0" y="1071546"/>
            <a:ext cx="84296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>
                <a:solidFill>
                  <a:srgbClr val="0000FF"/>
                </a:solidFill>
              </a:rPr>
              <a:t>بناءً على فهمي لهذه القاعدة، أصنف الأمثلة </a:t>
            </a:r>
            <a:r>
              <a:rPr lang="ar-EG" sz="3200" b="1" dirty="0" err="1">
                <a:solidFill>
                  <a:srgbClr val="0000FF"/>
                </a:solidFill>
              </a:rPr>
              <a:t>الآ</a:t>
            </a:r>
            <a:r>
              <a:rPr lang="ar-SA" sz="3200" b="1" dirty="0" err="1">
                <a:solidFill>
                  <a:srgbClr val="0000FF"/>
                </a:solidFill>
              </a:rPr>
              <a:t>تي</a:t>
            </a:r>
            <a:r>
              <a:rPr lang="ar-EG" sz="3200" b="1" dirty="0">
                <a:solidFill>
                  <a:srgbClr val="0000FF"/>
                </a:solidFill>
              </a:rPr>
              <a:t>ة</a:t>
            </a:r>
            <a:r>
              <a:rPr lang="ar-SA" sz="3200" b="1" dirty="0">
                <a:solidFill>
                  <a:srgbClr val="0000FF"/>
                </a:solidFill>
              </a:rPr>
              <a:t> إلى ما يصح التطهر به، وما لا يصح التطهر به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كتاب الطالبة صفحة 15</a:t>
            </a:r>
            <a:endParaRPr lang="ar-SA" dirty="0"/>
          </a:p>
        </p:txBody>
      </p:sp>
      <p:graphicFrame>
        <p:nvGraphicFramePr>
          <p:cNvPr id="23" name="Table 10"/>
          <p:cNvGraphicFramePr>
            <a:graphicFrameLocks noGrp="1"/>
          </p:cNvGraphicFramePr>
          <p:nvPr/>
        </p:nvGraphicFramePr>
        <p:xfrm>
          <a:off x="457200" y="2895600"/>
          <a:ext cx="8153400" cy="290779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33600"/>
                <a:gridCol w="6019800"/>
              </a:tblGrid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حكم التطهر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النوع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SA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  <p:sp>
        <p:nvSpPr>
          <p:cNvPr id="24" name="Text Box 51"/>
          <p:cNvSpPr txBox="1">
            <a:spLocks noChangeArrowheads="1"/>
          </p:cNvSpPr>
          <p:nvPr/>
        </p:nvSpPr>
        <p:spPr bwMode="auto">
          <a:xfrm>
            <a:off x="457200" y="3505200"/>
            <a:ext cx="2286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200" b="1" dirty="0">
                <a:solidFill>
                  <a:srgbClr val="0000FF"/>
                </a:solidFill>
              </a:rPr>
              <a:t>لا يصح التطهر به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25" name="Text Box 51"/>
          <p:cNvSpPr txBox="1">
            <a:spLocks noChangeArrowheads="1"/>
          </p:cNvSpPr>
          <p:nvPr/>
        </p:nvSpPr>
        <p:spPr bwMode="auto">
          <a:xfrm>
            <a:off x="609600" y="4572000"/>
            <a:ext cx="1905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600" b="1" dirty="0">
                <a:solidFill>
                  <a:srgbClr val="0000FF"/>
                </a:solidFill>
              </a:rPr>
              <a:t>يصح التطهر به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26" name="مربع نص 25"/>
          <p:cNvSpPr txBox="1">
            <a:spLocks noChangeArrowheads="1"/>
          </p:cNvSpPr>
          <p:nvPr/>
        </p:nvSpPr>
        <p:spPr bwMode="auto">
          <a:xfrm>
            <a:off x="2667000" y="3581400"/>
            <a:ext cx="5791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200" b="1" dirty="0"/>
              <a:t>ه</a:t>
            </a:r>
            <a:r>
              <a:rPr lang="ar-EG" sz="3200" b="1" dirty="0"/>
              <a:t>ـ</a:t>
            </a:r>
            <a:r>
              <a:rPr lang="ar-SA" sz="3200" b="1" dirty="0"/>
              <a:t> - ماء وضع فيه ورق الشاي حتى صار شايا</a:t>
            </a:r>
            <a:r>
              <a:rPr lang="ar-EG" sz="3200" b="1" dirty="0"/>
              <a:t>ً.</a:t>
            </a:r>
            <a:endParaRPr lang="ar-SA" sz="3200" b="1" dirty="0"/>
          </a:p>
        </p:txBody>
      </p:sp>
      <p:sp>
        <p:nvSpPr>
          <p:cNvPr id="27" name="مربع نص 26"/>
          <p:cNvSpPr txBox="1">
            <a:spLocks noChangeArrowheads="1"/>
          </p:cNvSpPr>
          <p:nvPr/>
        </p:nvSpPr>
        <p:spPr bwMode="auto">
          <a:xfrm>
            <a:off x="2971800" y="4637088"/>
            <a:ext cx="51816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3200" b="1"/>
              <a:t>و- ماء السخانات إذا تغير لونه، ولا يزال يسم</a:t>
            </a:r>
            <a:r>
              <a:rPr lang="ar-EG" sz="3200" b="1"/>
              <a:t>ى</a:t>
            </a:r>
            <a:r>
              <a:rPr lang="ar-SA" sz="3200" b="1"/>
              <a:t> ماء.</a:t>
            </a:r>
            <a:endParaRPr lang="en-US" sz="3200" b="1"/>
          </a:p>
        </p:txBody>
      </p:sp>
      <p:sp>
        <p:nvSpPr>
          <p:cNvPr id="28" name="عنصر نائب لرقم الشريحة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13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5" name="Text Box 11"/>
          <p:cNvSpPr txBox="1">
            <a:spLocks noChangeArrowheads="1"/>
          </p:cNvSpPr>
          <p:nvPr/>
        </p:nvSpPr>
        <p:spPr>
          <a:xfrm>
            <a:off x="857224" y="1857364"/>
            <a:ext cx="7610484" cy="609600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س 1: هاتي مثال</a:t>
            </a:r>
            <a:r>
              <a:rPr kumimoji="0" lang="ar-EG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ا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ً مما درسته في الوحدة على ما </a:t>
            </a:r>
            <a:r>
              <a:rPr kumimoji="0" lang="ar-SA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ي</a:t>
            </a:r>
            <a:r>
              <a:rPr kumimoji="0" lang="ar-EG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ل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ي:</a:t>
            </a:r>
            <a:r>
              <a:rPr kumimoji="0" lang="ar-S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500166" y="3429000"/>
            <a:ext cx="70104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r" rtl="1">
              <a:buFontTx/>
              <a:buAutoNum type="arabic1Minus"/>
            </a:pPr>
            <a:r>
              <a:rPr lang="ar-SA" sz="3200" b="1" dirty="0">
                <a:solidFill>
                  <a:srgbClr val="C00000"/>
                </a:solidFill>
              </a:rPr>
              <a:t>ماء طهور اختلط بطاهر ولم يتحول إلى </a:t>
            </a:r>
            <a:r>
              <a:rPr lang="ar-SA" sz="3200" b="1" dirty="0" err="1">
                <a:solidFill>
                  <a:srgbClr val="C00000"/>
                </a:solidFill>
              </a:rPr>
              <a:t>شئ</a:t>
            </a:r>
            <a:r>
              <a:rPr lang="ar-SA" sz="3200" b="1" dirty="0">
                <a:solidFill>
                  <a:srgbClr val="C00000"/>
                </a:solidFill>
              </a:rPr>
              <a:t> أخر.</a:t>
            </a:r>
          </a:p>
          <a:p>
            <a:pPr marL="342900" indent="-342900" algn="r" rtl="1"/>
            <a:r>
              <a:rPr lang="ar-SA" sz="3200" b="1" dirty="0">
                <a:solidFill>
                  <a:srgbClr val="CC0099"/>
                </a:solidFill>
              </a:rPr>
              <a:t>......................................................</a:t>
            </a:r>
          </a:p>
          <a:p>
            <a:pPr marL="342900" indent="-342900" algn="r" rtl="1"/>
            <a:r>
              <a:rPr lang="ar-SA" sz="3200" b="1" dirty="0">
                <a:solidFill>
                  <a:srgbClr val="C00000"/>
                </a:solidFill>
              </a:rPr>
              <a:t>ب- ماء طهور اختلط بطاهر وتحول إلى </a:t>
            </a:r>
            <a:r>
              <a:rPr lang="ar-SA" sz="3200" b="1" dirty="0" err="1">
                <a:solidFill>
                  <a:srgbClr val="C00000"/>
                </a:solidFill>
              </a:rPr>
              <a:t>ش</a:t>
            </a:r>
            <a:r>
              <a:rPr lang="ar-EG" sz="3200" b="1" dirty="0" err="1">
                <a:solidFill>
                  <a:srgbClr val="C00000"/>
                </a:solidFill>
              </a:rPr>
              <a:t>يء</a:t>
            </a:r>
            <a:r>
              <a:rPr lang="ar-SA" sz="3200" b="1" dirty="0">
                <a:solidFill>
                  <a:srgbClr val="C00000"/>
                </a:solidFill>
              </a:rPr>
              <a:t> أخر</a:t>
            </a:r>
            <a:r>
              <a:rPr lang="en-US" sz="3200" b="1" dirty="0">
                <a:solidFill>
                  <a:srgbClr val="C00000"/>
                </a:solidFill>
              </a:rPr>
              <a:t>.</a:t>
            </a:r>
            <a:endParaRPr lang="ar-SA" sz="3200" b="1" dirty="0">
              <a:solidFill>
                <a:srgbClr val="C00000"/>
              </a:solidFill>
            </a:endParaRPr>
          </a:p>
          <a:p>
            <a:pPr marL="342900" indent="-342900" algn="r" rtl="1"/>
            <a:r>
              <a:rPr lang="ar-SA" sz="3200" b="1" dirty="0">
                <a:solidFill>
                  <a:srgbClr val="CC0099"/>
                </a:solidFill>
              </a:rPr>
              <a:t>.....................................................</a:t>
            </a:r>
            <a:endParaRPr lang="en-US" sz="3200" b="1" dirty="0">
              <a:solidFill>
                <a:srgbClr val="CC0099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6572264" y="285728"/>
            <a:ext cx="1571636" cy="584775"/>
          </a:xfrm>
          <a:prstGeom prst="rect">
            <a:avLst/>
          </a:prstGeom>
          <a:noFill/>
        </p:spPr>
        <p:txBody>
          <a:bodyPr wrap="square" rtlCol="1">
            <a:prstTxWarp prst="textWave1">
              <a:avLst/>
            </a:prstTxWarp>
            <a:spAutoFit/>
          </a:bodyPr>
          <a:lstStyle/>
          <a:p>
            <a:r>
              <a:rPr lang="ar-SA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التقويم</a:t>
            </a:r>
            <a:endParaRPr lang="ar-SA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0" y="0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15</a:t>
            </a:r>
            <a:endParaRPr lang="ar-SA" dirty="0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14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6572264" y="285728"/>
            <a:ext cx="1571636" cy="584775"/>
          </a:xfrm>
          <a:prstGeom prst="rect">
            <a:avLst/>
          </a:prstGeom>
          <a:noFill/>
        </p:spPr>
        <p:txBody>
          <a:bodyPr wrap="square" rtlCol="1">
            <a:prstTxWarp prst="textWave1">
              <a:avLst/>
            </a:prstTxWarp>
            <a:spAutoFit/>
          </a:bodyPr>
          <a:lstStyle/>
          <a:p>
            <a:r>
              <a:rPr lang="ar-SA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التقويم</a:t>
            </a:r>
            <a:endParaRPr lang="ar-SA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>
          <a:xfrm>
            <a:off x="0" y="1928802"/>
            <a:ext cx="8429652" cy="838200"/>
          </a:xfrm>
          <a:prstGeom prst="rect">
            <a:avLst/>
          </a:prstGeom>
        </p:spPr>
        <p:txBody>
          <a:bodyPr vert="horz" lIns="91440" tIns="45720" rIns="91440" bIns="45720" rtlCol="1">
            <a:normAutofit fontScale="92500"/>
          </a:bodyPr>
          <a:lstStyle/>
          <a:p>
            <a:pPr marL="342900" marR="0" lvl="0" indent="-342900" defTabSz="914400" rtl="1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EG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س 2: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حددي الأخطاء في الأحكام التالية</a:t>
            </a:r>
            <a:r>
              <a:rPr kumimoji="0" lang="ar-EG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إن وجدت –</a:t>
            </a:r>
            <a:r>
              <a:rPr kumimoji="0" lang="ar-EG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ثم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صححيها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600176" y="2949565"/>
            <a:ext cx="64008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r" rtl="1">
              <a:buFontTx/>
              <a:buAutoNum type="arabic1Minus"/>
            </a:pPr>
            <a:r>
              <a:rPr lang="ar-SA" sz="3200" b="1">
                <a:solidFill>
                  <a:srgbClr val="C00000"/>
                </a:solidFill>
              </a:rPr>
              <a:t>ماء البحر فيه ملوحة فلا يصح التطهر به.</a:t>
            </a:r>
            <a:endParaRPr lang="ar-SA" sz="3200" b="1">
              <a:solidFill>
                <a:srgbClr val="000000"/>
              </a:solidFill>
            </a:endParaRPr>
          </a:p>
          <a:p>
            <a:pPr marL="342900" indent="-342900" algn="r" rtl="1"/>
            <a:r>
              <a:rPr lang="ar-SA" sz="3200" b="1">
                <a:solidFill>
                  <a:srgbClr val="CC0099"/>
                </a:solidFill>
              </a:rPr>
              <a:t>..................................................</a:t>
            </a:r>
          </a:p>
          <a:p>
            <a:pPr marL="342900" indent="-342900" algn="r" rtl="1"/>
            <a:r>
              <a:rPr lang="ar-SA" sz="3200" b="1">
                <a:solidFill>
                  <a:srgbClr val="CC0099"/>
                </a:solidFill>
              </a:rPr>
              <a:t>..................................................</a:t>
            </a:r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15</a:t>
            </a:r>
            <a:endParaRPr lang="ar-SA" dirty="0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15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6572264" y="285728"/>
            <a:ext cx="1571636" cy="584775"/>
          </a:xfrm>
          <a:prstGeom prst="rect">
            <a:avLst/>
          </a:prstGeom>
          <a:noFill/>
        </p:spPr>
        <p:txBody>
          <a:bodyPr wrap="square" rtlCol="1">
            <a:prstTxWarp prst="textWave1">
              <a:avLst/>
            </a:prstTxWarp>
            <a:spAutoFit/>
          </a:bodyPr>
          <a:lstStyle/>
          <a:p>
            <a:r>
              <a:rPr lang="ar-SA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التقويم</a:t>
            </a:r>
            <a:endParaRPr lang="ar-SA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>
          <a:xfrm>
            <a:off x="0" y="1928802"/>
            <a:ext cx="8429652" cy="838200"/>
          </a:xfrm>
          <a:prstGeom prst="rect">
            <a:avLst/>
          </a:prstGeom>
        </p:spPr>
        <p:txBody>
          <a:bodyPr vert="horz" lIns="91440" tIns="45720" rIns="91440" bIns="45720" rtlCol="1">
            <a:normAutofit fontScale="92500"/>
          </a:bodyPr>
          <a:lstStyle/>
          <a:p>
            <a:pPr marL="342900" marR="0" lvl="0" indent="-342900" defTabSz="914400" rtl="1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EG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س 2: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حددي الأخطاء في الأحكام التالية</a:t>
            </a:r>
            <a:r>
              <a:rPr kumimoji="0" lang="ar-EG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إن وجدت –</a:t>
            </a:r>
            <a:r>
              <a:rPr kumimoji="0" lang="ar-EG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ثم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صححيها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15</a:t>
            </a:r>
            <a:endParaRPr lang="ar-SA" dirty="0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714480" y="2928934"/>
            <a:ext cx="64008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r" rtl="1"/>
            <a:r>
              <a:rPr lang="ar-SA" sz="3200" b="1" dirty="0">
                <a:solidFill>
                  <a:srgbClr val="C00000"/>
                </a:solidFill>
              </a:rPr>
              <a:t>ب- ماء البرك إذا تغير بالطحلب الأخضر يعتبر ماء طهورا</a:t>
            </a:r>
            <a:r>
              <a:rPr lang="ar-EG" sz="3200" b="1" dirty="0">
                <a:solidFill>
                  <a:srgbClr val="C00000"/>
                </a:solidFill>
              </a:rPr>
              <a:t>ً.</a:t>
            </a:r>
            <a:endParaRPr lang="ar-SA" sz="3200" b="1" dirty="0">
              <a:solidFill>
                <a:srgbClr val="C00000"/>
              </a:solidFill>
            </a:endParaRPr>
          </a:p>
          <a:p>
            <a:pPr marL="342900" indent="-342900" algn="r" rtl="1"/>
            <a:r>
              <a:rPr lang="ar-SA" sz="3200" b="1" dirty="0">
                <a:solidFill>
                  <a:srgbClr val="CC0099"/>
                </a:solidFill>
              </a:rPr>
              <a:t>..................................................</a:t>
            </a:r>
          </a:p>
          <a:p>
            <a:pPr marL="342900" indent="-342900" algn="r" rtl="1"/>
            <a:r>
              <a:rPr lang="ar-SA" sz="3200" b="1" dirty="0">
                <a:solidFill>
                  <a:srgbClr val="CC0099"/>
                </a:solidFill>
              </a:rPr>
              <a:t>..................................................</a:t>
            </a:r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16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6572264" y="285728"/>
            <a:ext cx="1571636" cy="584775"/>
          </a:xfrm>
          <a:prstGeom prst="rect">
            <a:avLst/>
          </a:prstGeom>
          <a:noFill/>
        </p:spPr>
        <p:txBody>
          <a:bodyPr wrap="square" rtlCol="1">
            <a:prstTxWarp prst="textWave1">
              <a:avLst/>
            </a:prstTxWarp>
            <a:spAutoFit/>
          </a:bodyPr>
          <a:lstStyle/>
          <a:p>
            <a:r>
              <a:rPr lang="ar-SA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التقويم</a:t>
            </a:r>
            <a:endParaRPr lang="ar-SA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>
          <a:xfrm>
            <a:off x="0" y="1928802"/>
            <a:ext cx="8429652" cy="838200"/>
          </a:xfrm>
          <a:prstGeom prst="rect">
            <a:avLst/>
          </a:prstGeom>
        </p:spPr>
        <p:txBody>
          <a:bodyPr vert="horz" lIns="91440" tIns="45720" rIns="91440" bIns="45720" rtlCol="1">
            <a:normAutofit fontScale="92500"/>
          </a:bodyPr>
          <a:lstStyle/>
          <a:p>
            <a:pPr marL="342900" marR="0" lvl="0" indent="-342900" defTabSz="914400" rtl="1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EG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س 2: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حددي الأخطاء في الأحكام التالية</a:t>
            </a:r>
            <a:r>
              <a:rPr kumimoji="0" lang="ar-EG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إن وجدت –</a:t>
            </a:r>
            <a:r>
              <a:rPr kumimoji="0" lang="ar-EG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ثم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صححيها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15</a:t>
            </a:r>
            <a:endParaRPr lang="ar-SA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643042" y="2857496"/>
            <a:ext cx="64008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r" rtl="1"/>
            <a:r>
              <a:rPr lang="ar-SA" sz="3200" b="1" dirty="0">
                <a:solidFill>
                  <a:srgbClr val="C00000"/>
                </a:solidFill>
              </a:rPr>
              <a:t>ج- ماء المسبح إذا تغير طعمه </a:t>
            </a:r>
            <a:r>
              <a:rPr lang="ar-SA" sz="3200" b="1" dirty="0" err="1">
                <a:solidFill>
                  <a:srgbClr val="C00000"/>
                </a:solidFill>
              </a:rPr>
              <a:t>بالكلور</a:t>
            </a:r>
            <a:r>
              <a:rPr lang="ar-SA" sz="3200" b="1" dirty="0">
                <a:solidFill>
                  <a:srgbClr val="C00000"/>
                </a:solidFill>
              </a:rPr>
              <a:t> </a:t>
            </a:r>
            <a:r>
              <a:rPr lang="ar-EG" sz="3200" b="1" dirty="0">
                <a:solidFill>
                  <a:srgbClr val="C00000"/>
                </a:solidFill>
              </a:rPr>
              <a:t>ي</a:t>
            </a:r>
            <a:r>
              <a:rPr lang="ar-SA" sz="3200" b="1" dirty="0" err="1">
                <a:solidFill>
                  <a:srgbClr val="C00000"/>
                </a:solidFill>
              </a:rPr>
              <a:t>عتبر</a:t>
            </a:r>
            <a:r>
              <a:rPr lang="ar-SA" sz="3200" b="1" dirty="0">
                <a:solidFill>
                  <a:srgbClr val="C00000"/>
                </a:solidFill>
              </a:rPr>
              <a:t> ماء طهورا</a:t>
            </a:r>
            <a:r>
              <a:rPr lang="ar-EG" sz="3200" b="1" dirty="0">
                <a:solidFill>
                  <a:srgbClr val="C00000"/>
                </a:solidFill>
              </a:rPr>
              <a:t>ً</a:t>
            </a:r>
            <a:r>
              <a:rPr lang="en-US" sz="3200" b="1" dirty="0">
                <a:solidFill>
                  <a:srgbClr val="C00000"/>
                </a:solidFill>
              </a:rPr>
              <a:t>.</a:t>
            </a:r>
            <a:endParaRPr lang="ar-SA" sz="3200" b="1" dirty="0">
              <a:solidFill>
                <a:srgbClr val="C00000"/>
              </a:solidFill>
            </a:endParaRPr>
          </a:p>
          <a:p>
            <a:pPr marL="342900" indent="-342900" algn="r" rtl="1"/>
            <a:r>
              <a:rPr lang="ar-SA" sz="3200" b="1" dirty="0">
                <a:solidFill>
                  <a:srgbClr val="CC0099"/>
                </a:solidFill>
              </a:rPr>
              <a:t>...............................................</a:t>
            </a:r>
          </a:p>
          <a:p>
            <a:pPr marL="342900" indent="-342900" algn="r" rtl="1"/>
            <a:r>
              <a:rPr lang="ar-SA" sz="3200" b="1" dirty="0">
                <a:solidFill>
                  <a:srgbClr val="CC0099"/>
                </a:solidFill>
              </a:rPr>
              <a:t>...............................................</a:t>
            </a:r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17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000892" y="0"/>
            <a:ext cx="1828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CanDown">
              <a:avLst/>
            </a:prstTxWarp>
            <a:spAutoFit/>
          </a:bodyPr>
          <a:lstStyle/>
          <a:p>
            <a:pPr algn="ctr" rtl="0"/>
            <a:r>
              <a:rPr lang="ar-SA" sz="3200" b="1" dirty="0">
                <a:latin typeface="Book Antiqua" pitchFamily="18" charset="0"/>
                <a:cs typeface="Times New Roman" pitchFamily="18" charset="0"/>
              </a:rPr>
              <a:t>نشاط</a:t>
            </a:r>
            <a:r>
              <a:rPr lang="ar-SA" b="1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ar-SA" sz="3600" b="1" dirty="0">
                <a:latin typeface="Book Antiqua" pitchFamily="18" charset="0"/>
                <a:cs typeface="Times New Roman" pitchFamily="18" charset="0"/>
              </a:rPr>
              <a:t>6</a:t>
            </a:r>
            <a:endParaRPr lang="en-US" sz="3600" b="1" dirty="0">
              <a:latin typeface="Book Antiqua" pitchFamily="18" charset="0"/>
            </a:endParaRPr>
          </a:p>
        </p:txBody>
      </p: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571472" y="214290"/>
            <a:ext cx="65214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بالرجوع لتفسير ابن كثير أو </a:t>
            </a:r>
            <a:r>
              <a:rPr lang="ar-EG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أ</a:t>
            </a:r>
            <a:r>
              <a:rPr lang="ar-SA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حد كتب التفسير</a:t>
            </a:r>
          </a:p>
          <a:p>
            <a:pPr algn="ctr"/>
            <a:r>
              <a:rPr lang="ar-SA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تعرف عل</a:t>
            </a:r>
            <a:r>
              <a:rPr lang="ar-EG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ى</a:t>
            </a:r>
            <a:r>
              <a:rPr lang="ar-SA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بعض مصادر </a:t>
            </a:r>
            <a:r>
              <a:rPr lang="ar-EG" sz="32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ال</a:t>
            </a:r>
            <a:r>
              <a:rPr lang="ar-SA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ماء الطهور</a:t>
            </a:r>
            <a:r>
              <a:rPr lang="ar-EG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من الآيات التالية:</a:t>
            </a:r>
            <a:endParaRPr lang="en-US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graphicFrame>
        <p:nvGraphicFramePr>
          <p:cNvPr id="8" name="Table 8"/>
          <p:cNvGraphicFramePr>
            <a:graphicFrameLocks noGrp="1"/>
          </p:cNvGraphicFramePr>
          <p:nvPr/>
        </p:nvGraphicFramePr>
        <p:xfrm>
          <a:off x="685800" y="2035175"/>
          <a:ext cx="7696200" cy="448959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52600"/>
                <a:gridCol w="5943600"/>
              </a:tblGrid>
              <a:tr h="631049"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36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</a:tr>
              <a:tr h="758237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1166519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1166519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758237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59"/>
          <p:cNvSpPr>
            <a:spLocks noChangeArrowheads="1"/>
          </p:cNvSpPr>
          <p:nvPr/>
        </p:nvSpPr>
        <p:spPr bwMode="auto">
          <a:xfrm>
            <a:off x="838200" y="2819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SA" sz="2800" b="1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المطر</a:t>
            </a:r>
            <a:endParaRPr lang="en-US" sz="28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10" name="Rectangle 60"/>
          <p:cNvSpPr>
            <a:spLocks noChangeArrowheads="1"/>
          </p:cNvSpPr>
          <p:nvPr/>
        </p:nvSpPr>
        <p:spPr bwMode="auto">
          <a:xfrm>
            <a:off x="1066800" y="3810000"/>
            <a:ext cx="1143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SA" sz="2800" b="1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الآبار</a:t>
            </a:r>
            <a:endParaRPr lang="en-US" sz="28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11" name="Rectangle 63"/>
          <p:cNvSpPr>
            <a:spLocks noChangeArrowheads="1"/>
          </p:cNvSpPr>
          <p:nvPr/>
        </p:nvSpPr>
        <p:spPr bwMode="auto">
          <a:xfrm>
            <a:off x="762000" y="5029200"/>
            <a:ext cx="1600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rtl="0">
              <a:spcBef>
                <a:spcPct val="20000"/>
              </a:spcBef>
            </a:pPr>
            <a:r>
              <a:rPr lang="ar-SA" sz="2800" b="1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البحار والأنهار</a:t>
            </a:r>
            <a:endParaRPr lang="en-US" sz="28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12" name="Rectangle 62"/>
          <p:cNvSpPr>
            <a:spLocks noChangeArrowheads="1"/>
          </p:cNvSpPr>
          <p:nvPr/>
        </p:nvSpPr>
        <p:spPr bwMode="auto">
          <a:xfrm>
            <a:off x="762000" y="5943600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SA" sz="2800" b="1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العيون</a:t>
            </a:r>
            <a:endParaRPr lang="en-US" sz="28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5181600" y="2057400"/>
            <a:ext cx="152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800" b="1"/>
              <a:t>الآية</a:t>
            </a:r>
            <a:endParaRPr lang="en-US" sz="2800" b="1"/>
          </a:p>
        </p:txBody>
      </p:sp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838200" y="2057400"/>
            <a:ext cx="152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800" b="1"/>
              <a:t>المصدر</a:t>
            </a:r>
            <a:endParaRPr lang="en-US" sz="2800" b="1"/>
          </a:p>
        </p:txBody>
      </p: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2590800" y="2743200"/>
            <a:ext cx="5562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800" b="1">
                <a:solidFill>
                  <a:srgbClr val="FFFF00"/>
                </a:solidFill>
              </a:rPr>
              <a:t>قال تعال</a:t>
            </a:r>
            <a:r>
              <a:rPr lang="ar-EG" sz="2800" b="1">
                <a:solidFill>
                  <a:srgbClr val="FFFF00"/>
                </a:solidFill>
              </a:rPr>
              <a:t>ى</a:t>
            </a:r>
            <a:r>
              <a:rPr lang="ar-SA" sz="2800" b="1">
                <a:solidFill>
                  <a:srgbClr val="FFFF00"/>
                </a:solidFill>
              </a:rPr>
              <a:t>: (وَأَنزَلْنَا مِنَ السَّمَاءِ مَاءً طَهُوراً)</a:t>
            </a:r>
            <a:endParaRPr lang="en-US" sz="2800" b="1">
              <a:solidFill>
                <a:srgbClr val="FFFF00"/>
              </a:solidFill>
            </a:endParaRPr>
          </a:p>
        </p:txBody>
      </p:sp>
      <p:sp>
        <p:nvSpPr>
          <p:cNvPr id="16" name="مربع نص 15"/>
          <p:cNvSpPr txBox="1">
            <a:spLocks noChangeArrowheads="1"/>
          </p:cNvSpPr>
          <p:nvPr/>
        </p:nvSpPr>
        <p:spPr bwMode="auto">
          <a:xfrm>
            <a:off x="2667000" y="3541713"/>
            <a:ext cx="55626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800" b="1">
                <a:solidFill>
                  <a:srgbClr val="FFFF00"/>
                </a:solidFill>
              </a:rPr>
              <a:t>قال تعال</a:t>
            </a:r>
            <a:r>
              <a:rPr lang="ar-EG" sz="2800" b="1">
                <a:solidFill>
                  <a:srgbClr val="FFFF00"/>
                </a:solidFill>
              </a:rPr>
              <a:t>ى: </a:t>
            </a:r>
            <a:r>
              <a:rPr lang="ar-SA" sz="2800" b="1">
                <a:solidFill>
                  <a:srgbClr val="FFFF00"/>
                </a:solidFill>
              </a:rPr>
              <a:t>(وَلَمَّا وَرَدَ مَاء مَدْيَنَ وَجَدَ عَلَيْهِ أُمَّةً مِّنَ النَّاسِ يَسْقُونَ)</a:t>
            </a:r>
            <a:endParaRPr lang="en-US" sz="2800" b="1">
              <a:solidFill>
                <a:srgbClr val="FFFF00"/>
              </a:solidFill>
            </a:endParaRP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2743200" y="4724400"/>
            <a:ext cx="5562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800" b="1">
                <a:solidFill>
                  <a:srgbClr val="FFFF00"/>
                </a:solidFill>
              </a:rPr>
              <a:t>قال تعال</a:t>
            </a:r>
            <a:r>
              <a:rPr lang="ar-EG" sz="2800" b="1">
                <a:solidFill>
                  <a:srgbClr val="FFFF00"/>
                </a:solidFill>
              </a:rPr>
              <a:t>ى: </a:t>
            </a:r>
            <a:r>
              <a:rPr lang="ar-SA" sz="2800" b="1">
                <a:solidFill>
                  <a:srgbClr val="FFFF00"/>
                </a:solidFill>
              </a:rPr>
              <a:t>(وَسَخَّرَ لَكُمُ الْفُلْكَ لِتَجْرِيَ فِي الْبَحْرِ بِأَمْرِهِ وَسَخَّرَ لَكُمُ الْأَنْهَارَ)</a:t>
            </a:r>
            <a:endParaRPr lang="en-US" sz="2800" b="1">
              <a:solidFill>
                <a:srgbClr val="FFFF00"/>
              </a:solidFill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2743200" y="5791200"/>
            <a:ext cx="5562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800" b="1">
                <a:solidFill>
                  <a:srgbClr val="FFFF00"/>
                </a:solidFill>
              </a:rPr>
              <a:t>قال تعال</a:t>
            </a:r>
            <a:r>
              <a:rPr lang="ar-EG" sz="2800" b="1">
                <a:solidFill>
                  <a:srgbClr val="FFFF00"/>
                </a:solidFill>
              </a:rPr>
              <a:t>ى:(أ</a:t>
            </a:r>
            <a:r>
              <a:rPr lang="ar-SA" sz="2800" b="1">
                <a:solidFill>
                  <a:srgbClr val="FFFF00"/>
                </a:solidFill>
              </a:rPr>
              <a:t>خْرَجَ مِنْهَا مَاءَهَا وَمَرْعَاهَا)</a:t>
            </a:r>
            <a:endParaRPr lang="en-US" sz="2800" b="1">
              <a:solidFill>
                <a:srgbClr val="FFFF00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0" y="0"/>
            <a:ext cx="192882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النشاط صفحة 9</a:t>
            </a:r>
            <a:endParaRPr lang="ar-SA" dirty="0"/>
          </a:p>
        </p:txBody>
      </p:sp>
      <p:sp>
        <p:nvSpPr>
          <p:cNvPr id="20" name="عنصر نائب لرقم الشريحة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18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2000232" y="2285992"/>
            <a:ext cx="5486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4800" b="1" dirty="0">
                <a:solidFill>
                  <a:srgbClr val="0000FF"/>
                </a:solidFill>
              </a:rPr>
              <a:t>ينقسم الماء إل</a:t>
            </a:r>
            <a:r>
              <a:rPr lang="ar-EG" sz="4800" b="1" dirty="0">
                <a:solidFill>
                  <a:srgbClr val="0000FF"/>
                </a:solidFill>
              </a:rPr>
              <a:t>ى</a:t>
            </a:r>
            <a:r>
              <a:rPr lang="ar-SA" sz="4800" b="1" dirty="0">
                <a:solidFill>
                  <a:srgbClr val="0000FF"/>
                </a:solidFill>
              </a:rPr>
              <a:t> قسمين:</a:t>
            </a:r>
          </a:p>
          <a:p>
            <a:pPr algn="ctr" rtl="1"/>
            <a:r>
              <a:rPr lang="ar-SA" sz="3600" b="1" dirty="0">
                <a:solidFill>
                  <a:srgbClr val="CC0099"/>
                </a:solidFill>
              </a:rPr>
              <a:t>القسم الأول الماء </a:t>
            </a:r>
            <a:r>
              <a:rPr lang="ar-SA" sz="3600" b="1" dirty="0" smtClean="0">
                <a:solidFill>
                  <a:srgbClr val="CC0099"/>
                </a:solidFill>
              </a:rPr>
              <a:t>الطهور</a:t>
            </a:r>
          </a:p>
          <a:p>
            <a:pPr algn="ctr" rtl="1"/>
            <a:r>
              <a:rPr lang="ar-SA" sz="3600" b="1" dirty="0" smtClean="0">
                <a:solidFill>
                  <a:srgbClr val="CC0099"/>
                </a:solidFill>
              </a:rPr>
              <a:t>القسم الثاني الماء النجس</a:t>
            </a:r>
            <a:endParaRPr lang="en-US" sz="3600" b="1" dirty="0">
              <a:solidFill>
                <a:srgbClr val="CC0099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2000232" y="2285992"/>
            <a:ext cx="5486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4800" b="1" dirty="0">
                <a:solidFill>
                  <a:srgbClr val="0000FF"/>
                </a:solidFill>
              </a:rPr>
              <a:t>ينقسم الماء إل</a:t>
            </a:r>
            <a:r>
              <a:rPr lang="ar-EG" sz="4800" b="1" dirty="0">
                <a:solidFill>
                  <a:srgbClr val="0000FF"/>
                </a:solidFill>
              </a:rPr>
              <a:t>ى</a:t>
            </a:r>
            <a:r>
              <a:rPr lang="ar-SA" sz="4800" b="1" dirty="0">
                <a:solidFill>
                  <a:srgbClr val="0000FF"/>
                </a:solidFill>
              </a:rPr>
              <a:t> قسمين:</a:t>
            </a:r>
          </a:p>
          <a:p>
            <a:pPr algn="ctr" rtl="1"/>
            <a:r>
              <a:rPr lang="ar-SA" sz="3600" b="1" dirty="0">
                <a:solidFill>
                  <a:srgbClr val="CC0099"/>
                </a:solidFill>
              </a:rPr>
              <a:t>القسم الأول الماء </a:t>
            </a:r>
            <a:r>
              <a:rPr lang="ar-SA" sz="3600" b="1" dirty="0" smtClean="0">
                <a:solidFill>
                  <a:srgbClr val="CC0099"/>
                </a:solidFill>
              </a:rPr>
              <a:t>الطهور</a:t>
            </a:r>
          </a:p>
          <a:p>
            <a:pPr algn="ctr" rtl="1"/>
            <a:endParaRPr lang="en-US" sz="3600" b="1" dirty="0">
              <a:solidFill>
                <a:srgbClr val="CC0099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6172200" y="649288"/>
            <a:ext cx="152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 smtClean="0">
                <a:solidFill>
                  <a:srgbClr val="0070C0"/>
                </a:solidFill>
              </a:rPr>
              <a:t>تعريفه: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928794" y="1428736"/>
            <a:ext cx="5829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3600" b="1" dirty="0">
                <a:solidFill>
                  <a:srgbClr val="CC0099"/>
                </a:solidFill>
              </a:rPr>
              <a:t>  هو الماء الذي </a:t>
            </a:r>
            <a:r>
              <a:rPr lang="ar-SA" sz="3600" b="1" dirty="0" err="1">
                <a:solidFill>
                  <a:srgbClr val="CC0099"/>
                </a:solidFill>
              </a:rPr>
              <a:t>ل</a:t>
            </a:r>
            <a:r>
              <a:rPr lang="ar-EG" sz="3600" b="1" dirty="0">
                <a:solidFill>
                  <a:srgbClr val="CC0099"/>
                </a:solidFill>
              </a:rPr>
              <a:t>م</a:t>
            </a:r>
            <a:r>
              <a:rPr lang="ar-SA" sz="3600" b="1" dirty="0">
                <a:solidFill>
                  <a:srgbClr val="CC0099"/>
                </a:solidFill>
              </a:rPr>
              <a:t> يتغير </a:t>
            </a:r>
            <a:r>
              <a:rPr lang="ar-SA" sz="3600" b="1" dirty="0" smtClean="0">
                <a:solidFill>
                  <a:srgbClr val="CC0099"/>
                </a:solidFill>
              </a:rPr>
              <a:t>بالنجاسة.</a:t>
            </a:r>
            <a:endParaRPr lang="en-US" sz="3600" b="1" dirty="0">
              <a:solidFill>
                <a:srgbClr val="CC0099"/>
              </a:solidFill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6357950" y="2428868"/>
            <a:ext cx="152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 smtClean="0">
                <a:solidFill>
                  <a:srgbClr val="0070C0"/>
                </a:solidFill>
              </a:rPr>
              <a:t>حكمه: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571736" y="3357562"/>
            <a:ext cx="5257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>
                <a:solidFill>
                  <a:srgbClr val="CC0099"/>
                </a:solidFill>
              </a:rPr>
              <a:t>  </a:t>
            </a:r>
            <a:r>
              <a:rPr lang="ar-SA" sz="3600" b="1" dirty="0" smtClean="0">
                <a:solidFill>
                  <a:srgbClr val="CC0099"/>
                </a:solidFill>
              </a:rPr>
              <a:t>يصح التطهر به.</a:t>
            </a:r>
            <a:endParaRPr lang="en-US" sz="3600" b="1" dirty="0">
              <a:solidFill>
                <a:srgbClr val="CC0099"/>
              </a:solidFill>
            </a:endParaRPr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6172200" y="649288"/>
            <a:ext cx="152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 smtClean="0">
                <a:solidFill>
                  <a:srgbClr val="0070C0"/>
                </a:solidFill>
              </a:rPr>
              <a:t>مصادره:</a:t>
            </a:r>
            <a:endParaRPr lang="en-US" sz="3600" b="1" dirty="0">
              <a:solidFill>
                <a:srgbClr val="0070C0"/>
              </a:solidFill>
            </a:endParaRPr>
          </a:p>
        </p:txBody>
      </p:sp>
      <p:pic>
        <p:nvPicPr>
          <p:cNvPr id="7" name="صورة 6" descr="plui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1500174"/>
            <a:ext cx="2714644" cy="2619380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4714876" y="4429132"/>
            <a:ext cx="41434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مياه .................</a:t>
            </a:r>
            <a:endParaRPr lang="ar-SA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كتاب الطالبة صفحة 13</a:t>
            </a:r>
            <a:endParaRPr lang="ar-SA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5643570" y="4429132"/>
            <a:ext cx="221457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الأمطار</a:t>
            </a:r>
            <a:endParaRPr lang="ar-SA" sz="4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صورة 10" descr="178179176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32" y="1500174"/>
            <a:ext cx="2714644" cy="2620161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1643042" y="4429132"/>
            <a:ext cx="221457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السدود</a:t>
            </a:r>
            <a:endParaRPr lang="ar-SA" sz="4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642910" y="4429132"/>
            <a:ext cx="41434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مياه .................</a:t>
            </a:r>
            <a:endParaRPr lang="ar-SA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6172200" y="649288"/>
            <a:ext cx="152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 smtClean="0">
                <a:solidFill>
                  <a:srgbClr val="0070C0"/>
                </a:solidFill>
              </a:rPr>
              <a:t>مصادره:</a:t>
            </a:r>
            <a:endParaRPr lang="en-US" sz="3600" b="1" dirty="0">
              <a:solidFill>
                <a:srgbClr val="0070C0"/>
              </a:solidFill>
            </a:endParaRPr>
          </a:p>
        </p:txBody>
      </p:sp>
      <p:pic>
        <p:nvPicPr>
          <p:cNvPr id="7" name="صورة 6" descr="plui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1500174"/>
            <a:ext cx="2714644" cy="2619380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4714876" y="4429132"/>
            <a:ext cx="41434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مياه .................</a:t>
            </a:r>
            <a:endParaRPr lang="ar-SA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كتاب الطالبة صفحة 13</a:t>
            </a:r>
            <a:endParaRPr lang="ar-SA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5643570" y="4429132"/>
            <a:ext cx="221457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الأنهار</a:t>
            </a:r>
            <a:endParaRPr lang="ar-SA" sz="4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صورة 10" descr="178179176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32" y="1500174"/>
            <a:ext cx="2714644" cy="2620161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1785918" y="4286256"/>
            <a:ext cx="221457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البحار</a:t>
            </a:r>
            <a:endParaRPr lang="ar-SA" sz="4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857224" y="4357694"/>
            <a:ext cx="41434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مياه ................</a:t>
            </a:r>
            <a:endParaRPr lang="ar-SA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صورة 13" descr="15765alsh3e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7818" y="1428736"/>
            <a:ext cx="2714644" cy="2661066"/>
          </a:xfrm>
          <a:prstGeom prst="rect">
            <a:avLst/>
          </a:prstGeom>
        </p:spPr>
      </p:pic>
      <p:pic>
        <p:nvPicPr>
          <p:cNvPr id="15" name="صورة 14" descr="تنزيل (1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00232" y="1500174"/>
            <a:ext cx="2714644" cy="2643206"/>
          </a:xfrm>
          <a:prstGeom prst="rect">
            <a:avLst/>
          </a:prstGeom>
        </p:spPr>
      </p:pic>
      <p:sp>
        <p:nvSpPr>
          <p:cNvPr id="16" name="عنصر نائب لرقم الشريحة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6572264" y="21429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استعمالاته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0" y="714356"/>
            <a:ext cx="82868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1"/>
            <a:r>
              <a:rPr lang="ar-SA" sz="3200" b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أستعمل الماء الطهور </a:t>
            </a:r>
            <a:r>
              <a:rPr lang="ar-SA" sz="3200" b="1" dirty="0" smtClean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استعمالات كثيرة </a:t>
            </a:r>
            <a:r>
              <a:rPr lang="ar-SA" sz="3200" b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حياتي اليومية</a:t>
            </a:r>
            <a:r>
              <a:rPr lang="ar-EG" sz="3200" b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منها</a:t>
            </a:r>
            <a:endParaRPr lang="en-US" sz="3200" b="1" dirty="0">
              <a:solidFill>
                <a:srgbClr val="CC0099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صورة 14" descr="image_135236550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1571612"/>
            <a:ext cx="2357454" cy="4486278"/>
          </a:xfrm>
          <a:prstGeom prst="rect">
            <a:avLst/>
          </a:prstGeom>
        </p:spPr>
      </p:pic>
      <p:pic>
        <p:nvPicPr>
          <p:cNvPr id="16" name="صورة 15" descr="tumblr_n81s6bMaCb1tx0hi1o1_128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0364" y="1643050"/>
            <a:ext cx="2350306" cy="4422008"/>
          </a:xfrm>
          <a:prstGeom prst="rect">
            <a:avLst/>
          </a:prstGeom>
        </p:spPr>
      </p:pic>
      <p:pic>
        <p:nvPicPr>
          <p:cNvPr id="17" name="صورة 16" descr="wash_hands_copy_t440_55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6512" y="1571612"/>
            <a:ext cx="2109748" cy="4405294"/>
          </a:xfrm>
          <a:prstGeom prst="rect">
            <a:avLst/>
          </a:prstGeom>
        </p:spPr>
      </p:pic>
      <p:sp>
        <p:nvSpPr>
          <p:cNvPr id="18" name="مربع نص 17"/>
          <p:cNvSpPr txBox="1"/>
          <p:nvPr/>
        </p:nvSpPr>
        <p:spPr>
          <a:xfrm>
            <a:off x="6786578" y="6072206"/>
            <a:ext cx="12858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الوضوء</a:t>
            </a:r>
            <a:endParaRPr lang="ar-SA" sz="3200" b="1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3428992" y="6072206"/>
            <a:ext cx="171451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الاستحمام</a:t>
            </a:r>
            <a:endParaRPr lang="ar-SA" sz="3200" b="1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285720" y="6072206"/>
            <a:ext cx="242889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غسيل الملابس</a:t>
            </a:r>
            <a:endParaRPr lang="ar-SA" sz="3200" b="1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كتاب الطالبة صفحة 14</a:t>
            </a:r>
            <a:endParaRPr lang="ar-SA" dirty="0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5" name="AutoShape 4" descr="Blue tissue paper"/>
          <p:cNvSpPr>
            <a:spLocks noChangeArrowheads="1"/>
          </p:cNvSpPr>
          <p:nvPr/>
        </p:nvSpPr>
        <p:spPr bwMode="auto">
          <a:xfrm>
            <a:off x="3714744" y="2285992"/>
            <a:ext cx="4648200" cy="914400"/>
          </a:xfrm>
          <a:prstGeom prst="roundRect">
            <a:avLst/>
          </a:prstGeom>
          <a:solidFill>
            <a:srgbClr val="C00000"/>
          </a:solidFill>
          <a:ln>
            <a:solidFill>
              <a:srgbClr val="FFFF00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>
              <a:defRPr/>
            </a:pPr>
            <a:r>
              <a:rPr lang="ar-SA" sz="3200" b="1" dirty="0">
                <a:solidFill>
                  <a:schemeClr val="tx1"/>
                </a:solidFill>
              </a:rPr>
              <a:t>حكم الماء إذا خالطه </a:t>
            </a:r>
            <a:r>
              <a:rPr lang="ar-EG" sz="3200" b="1" dirty="0">
                <a:solidFill>
                  <a:schemeClr val="tx1"/>
                </a:solidFill>
              </a:rPr>
              <a:t>شيء </a:t>
            </a:r>
            <a:r>
              <a:rPr lang="ar-SA" sz="3200" b="1" dirty="0">
                <a:solidFill>
                  <a:schemeClr val="tx1"/>
                </a:solidFill>
              </a:rPr>
              <a:t>طاهر</a:t>
            </a: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2428860" y="3571876"/>
            <a:ext cx="586264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1"/>
            <a:r>
              <a:rPr lang="ar-SA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إذا خالط الماء </a:t>
            </a:r>
            <a:r>
              <a:rPr lang="ar-SA" sz="3200" b="1" dirty="0" err="1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</a:t>
            </a:r>
            <a:r>
              <a:rPr lang="ar-EG" sz="3200" b="1" dirty="0" err="1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يء</a:t>
            </a:r>
            <a:r>
              <a:rPr lang="ar-SA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طاهر كالملح والشاي فتغير به الماء فلا يخلو من </a:t>
            </a:r>
            <a:r>
              <a:rPr lang="ar-SA" sz="3200" b="1" dirty="0" err="1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حا</a:t>
            </a:r>
            <a:r>
              <a:rPr lang="ar-EG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</a:t>
            </a:r>
            <a:r>
              <a:rPr lang="ar-SA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ين</a:t>
            </a:r>
            <a:r>
              <a:rPr lang="ar-EG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32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1374400589_3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142852"/>
            <a:ext cx="762000" cy="2476500"/>
          </a:xfrm>
          <a:prstGeom prst="rect">
            <a:avLst/>
          </a:prstGeom>
        </p:spPr>
      </p:pic>
      <p:pic>
        <p:nvPicPr>
          <p:cNvPr id="6" name="صورة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00166" cy="6858000"/>
          </a:xfrm>
          <a:prstGeom prst="rect">
            <a:avLst/>
          </a:prstGeom>
        </p:spPr>
      </p:pic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571472" y="1714488"/>
            <a:ext cx="7239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200" b="1" dirty="0">
                <a:solidFill>
                  <a:srgbClr val="00B050"/>
                </a:solidFill>
              </a:rPr>
              <a:t>إذا لم يتحول إلى شي</a:t>
            </a:r>
            <a:r>
              <a:rPr lang="ar-EG" sz="3200" b="1" dirty="0">
                <a:solidFill>
                  <a:srgbClr val="00B050"/>
                </a:solidFill>
              </a:rPr>
              <a:t>ء</a:t>
            </a:r>
            <a:r>
              <a:rPr lang="ar-SA" sz="3200" b="1" dirty="0">
                <a:solidFill>
                  <a:srgbClr val="00B050"/>
                </a:solidFill>
              </a:rPr>
              <a:t> </a:t>
            </a:r>
            <a:r>
              <a:rPr lang="ar-EG" sz="3200" b="1" dirty="0">
                <a:solidFill>
                  <a:srgbClr val="00B050"/>
                </a:solidFill>
              </a:rPr>
              <a:t>آ</a:t>
            </a:r>
            <a:r>
              <a:rPr lang="ar-SA" sz="3200" b="1" dirty="0">
                <a:solidFill>
                  <a:srgbClr val="00B050"/>
                </a:solidFill>
              </a:rPr>
              <a:t>خر فهو باقي على </a:t>
            </a:r>
            <a:r>
              <a:rPr lang="ar-SA" sz="3200" b="1" dirty="0" err="1">
                <a:solidFill>
                  <a:srgbClr val="00B050"/>
                </a:solidFill>
              </a:rPr>
              <a:t>طهوريته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6286512" y="2500306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dirty="0" smtClean="0"/>
              <a:t>حكمه:</a:t>
            </a:r>
            <a:endParaRPr lang="en-US" sz="36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lum bright="-33000" contrast="52000"/>
          </a:blip>
          <a:srcRect/>
          <a:stretch>
            <a:fillRect/>
          </a:stretch>
        </p:blipFill>
        <p:spPr bwMode="auto">
          <a:xfrm rot="5400000">
            <a:off x="5819784" y="3967166"/>
            <a:ext cx="1514475" cy="129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lum bright="-33000" contrast="52000"/>
          </a:blip>
          <a:srcRect/>
          <a:stretch>
            <a:fillRect/>
          </a:stretch>
        </p:blipFill>
        <p:spPr bwMode="auto">
          <a:xfrm rot="5400000">
            <a:off x="1188064" y="3883978"/>
            <a:ext cx="2148204" cy="15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643042" y="2571744"/>
            <a:ext cx="48006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200" b="1" dirty="0">
                <a:solidFill>
                  <a:srgbClr val="3333FF"/>
                </a:solidFill>
              </a:rPr>
              <a:t>يصح التطهر به لأنه بق</a:t>
            </a:r>
            <a:r>
              <a:rPr lang="ar-EG" sz="3200" b="1" dirty="0">
                <a:solidFill>
                  <a:srgbClr val="3333FF"/>
                </a:solidFill>
              </a:rPr>
              <a:t>ي</a:t>
            </a:r>
            <a:r>
              <a:rPr lang="ar-SA" sz="3200" b="1" dirty="0">
                <a:solidFill>
                  <a:srgbClr val="3333FF"/>
                </a:solidFill>
              </a:rPr>
              <a:t> على</a:t>
            </a:r>
            <a:r>
              <a:rPr lang="ar-EG" sz="3200" b="1" dirty="0">
                <a:solidFill>
                  <a:srgbClr val="3333FF"/>
                </a:solidFill>
              </a:rPr>
              <a:t> </a:t>
            </a:r>
            <a:r>
              <a:rPr lang="ar-SA" sz="3200" b="1" dirty="0" err="1">
                <a:solidFill>
                  <a:srgbClr val="3333FF"/>
                </a:solidFill>
              </a:rPr>
              <a:t>طهوريته</a:t>
            </a:r>
            <a:endParaRPr lang="en-US" sz="3200" b="1" dirty="0">
              <a:solidFill>
                <a:srgbClr val="3333FF"/>
              </a:solidFill>
            </a:endParaRPr>
          </a:p>
        </p:txBody>
      </p:sp>
      <p:sp>
        <p:nvSpPr>
          <p:cNvPr id="11" name="عنصر نائب لرقم الشريحة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593</Words>
  <PresentationFormat>عرض على الشاشة (3:4)‏</PresentationFormat>
  <Paragraphs>125</Paragraphs>
  <Slides>18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1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win7</dc:creator>
  <cp:lastModifiedBy>win7</cp:lastModifiedBy>
  <cp:revision>11</cp:revision>
  <dcterms:created xsi:type="dcterms:W3CDTF">2014-08-05T07:30:40Z</dcterms:created>
  <dcterms:modified xsi:type="dcterms:W3CDTF">2014-08-30T05:28:09Z</dcterms:modified>
</cp:coreProperties>
</file>