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81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66"/>
    <a:srgbClr val="0B232F"/>
    <a:srgbClr val="2E2E2E"/>
    <a:srgbClr val="4D4D4D"/>
    <a:srgbClr val="363636"/>
    <a:srgbClr val="4E492C"/>
    <a:srgbClr val="3D3D3D"/>
    <a:srgbClr val="7A2900"/>
    <a:srgbClr val="462300"/>
    <a:srgbClr val="663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84380"/>
    <p:restoredTop sz="94660"/>
  </p:normalViewPr>
  <p:slideViewPr>
    <p:cSldViewPr>
      <p:cViewPr varScale="1">
        <p:scale>
          <a:sx n="66" d="100"/>
          <a:sy n="66" d="100"/>
        </p:scale>
        <p:origin x="-150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FF086E-6DDC-4F19-A598-F146CC78F38C}" type="datetimeFigureOut">
              <a:rPr lang="ar-SA" smtClean="0"/>
              <a:pPr/>
              <a:t>21/01/35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AB058-8241-4945-9D5D-47F3F39C268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FF086E-6DDC-4F19-A598-F146CC78F38C}" type="datetimeFigureOut">
              <a:rPr lang="ar-SA" smtClean="0"/>
              <a:pPr/>
              <a:t>21/01/35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AB058-8241-4945-9D5D-47F3F39C268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FF086E-6DDC-4F19-A598-F146CC78F38C}" type="datetimeFigureOut">
              <a:rPr lang="ar-SA" smtClean="0"/>
              <a:pPr/>
              <a:t>21/01/35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AB058-8241-4945-9D5D-47F3F39C268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FF086E-6DDC-4F19-A598-F146CC78F38C}" type="datetimeFigureOut">
              <a:rPr lang="ar-SA" smtClean="0"/>
              <a:pPr/>
              <a:t>21/01/35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AB058-8241-4945-9D5D-47F3F39C268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FF086E-6DDC-4F19-A598-F146CC78F38C}" type="datetimeFigureOut">
              <a:rPr lang="ar-SA" smtClean="0"/>
              <a:pPr/>
              <a:t>21/01/35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AB058-8241-4945-9D5D-47F3F39C268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FF086E-6DDC-4F19-A598-F146CC78F38C}" type="datetimeFigureOut">
              <a:rPr lang="ar-SA" smtClean="0"/>
              <a:pPr/>
              <a:t>21/01/35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AB058-8241-4945-9D5D-47F3F39C268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FF086E-6DDC-4F19-A598-F146CC78F38C}" type="datetimeFigureOut">
              <a:rPr lang="ar-SA" smtClean="0"/>
              <a:pPr/>
              <a:t>21/01/35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AB058-8241-4945-9D5D-47F3F39C268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FF086E-6DDC-4F19-A598-F146CC78F38C}" type="datetimeFigureOut">
              <a:rPr lang="ar-SA" smtClean="0"/>
              <a:pPr/>
              <a:t>21/01/35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AB058-8241-4945-9D5D-47F3F39C268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FF086E-6DDC-4F19-A598-F146CC78F38C}" type="datetimeFigureOut">
              <a:rPr lang="ar-SA" smtClean="0"/>
              <a:pPr/>
              <a:t>21/01/35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AB058-8241-4945-9D5D-47F3F39C268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FF086E-6DDC-4F19-A598-F146CC78F38C}" type="datetimeFigureOut">
              <a:rPr lang="ar-SA" smtClean="0"/>
              <a:pPr/>
              <a:t>21/01/35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AB058-8241-4945-9D5D-47F3F39C268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FF086E-6DDC-4F19-A598-F146CC78F38C}" type="datetimeFigureOut">
              <a:rPr lang="ar-SA" smtClean="0"/>
              <a:pPr/>
              <a:t>21/01/35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AB058-8241-4945-9D5D-47F3F39C268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FF086E-6DDC-4F19-A598-F146CC78F38C}" type="datetimeFigureOut">
              <a:rPr lang="ar-SA" smtClean="0"/>
              <a:pPr/>
              <a:t>21/01/35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8AB058-8241-4945-9D5D-47F3F39C2683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3" descr="images (6).jpg"/>
          <p:cNvPicPr>
            <a:picLocks noChangeAspect="1"/>
          </p:cNvPicPr>
          <p:nvPr/>
        </p:nvPicPr>
        <p:blipFill>
          <a:blip r:embed="rId2">
            <a:lum bright="-2000" contrast="31000"/>
          </a:blip>
          <a:stretch>
            <a:fillRect/>
          </a:stretch>
        </p:blipFill>
        <p:spPr>
          <a:xfrm>
            <a:off x="0" y="642918"/>
            <a:ext cx="6500826" cy="6215082"/>
          </a:xfrm>
          <a:prstGeom prst="rect">
            <a:avLst/>
          </a:prstGeom>
        </p:spPr>
      </p:pic>
      <p:sp>
        <p:nvSpPr>
          <p:cNvPr id="3" name="عنوان فرعي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ar-SA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1- تمهيد:</a:t>
            </a:r>
          </a:p>
          <a:p>
            <a:pPr>
              <a:buNone/>
            </a:pPr>
            <a:r>
              <a:rPr lang="ar-SA" dirty="0" smtClean="0">
                <a:solidFill>
                  <a:schemeClr val="bg2">
                    <a:lumMod val="10000"/>
                  </a:schemeClr>
                </a:solidFill>
              </a:rPr>
              <a:t>أ/ القصة العربية قديماً:</a:t>
            </a:r>
          </a:p>
          <a:p>
            <a:pPr>
              <a:buNone/>
            </a:pPr>
            <a:r>
              <a:rPr lang="ar-SA" dirty="0" smtClean="0">
                <a:solidFill>
                  <a:srgbClr val="070751"/>
                </a:solidFill>
              </a:rPr>
              <a:t>- أخبار تروى .</a:t>
            </a:r>
          </a:p>
          <a:p>
            <a:pPr>
              <a:buNone/>
            </a:pPr>
            <a:r>
              <a:rPr lang="ar-SA" dirty="0" smtClean="0">
                <a:solidFill>
                  <a:srgbClr val="070751"/>
                </a:solidFill>
              </a:rPr>
              <a:t>- تمتزج فيها الحقيقة بالخيال .</a:t>
            </a:r>
          </a:p>
          <a:p>
            <a:pPr>
              <a:buNone/>
            </a:pPr>
            <a:r>
              <a:rPr lang="ar-SA" dirty="0" smtClean="0">
                <a:solidFill>
                  <a:srgbClr val="070751"/>
                </a:solidFill>
              </a:rPr>
              <a:t>- ازداد الاهتمام </a:t>
            </a:r>
            <a:r>
              <a:rPr lang="ar-SA" dirty="0" err="1" smtClean="0">
                <a:solidFill>
                  <a:srgbClr val="070751"/>
                </a:solidFill>
              </a:rPr>
              <a:t>بها</a:t>
            </a:r>
            <a:r>
              <a:rPr lang="ar-SA" dirty="0" smtClean="0">
                <a:solidFill>
                  <a:srgbClr val="070751"/>
                </a:solidFill>
              </a:rPr>
              <a:t> في العصر الأموي .</a:t>
            </a:r>
          </a:p>
          <a:p>
            <a:pPr>
              <a:buNone/>
            </a:pPr>
            <a:endParaRPr lang="ar-SA" dirty="0" smtClean="0">
              <a:solidFill>
                <a:srgbClr val="070751"/>
              </a:solidFill>
            </a:endParaRPr>
          </a:p>
          <a:p>
            <a:pPr>
              <a:buNone/>
            </a:pPr>
            <a:endParaRPr lang="ar-SA" dirty="0" smtClean="0">
              <a:solidFill>
                <a:srgbClr val="070751"/>
              </a:solidFill>
            </a:endParaRPr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>
                <a:solidFill>
                  <a:schemeClr val="tx2">
                    <a:lumMod val="50000"/>
                  </a:schemeClr>
                </a:solidFill>
              </a:rPr>
              <a:t>القصة </a:t>
            </a:r>
            <a:r>
              <a:rPr lang="ar-SA" sz="2000" dirty="0" smtClean="0">
                <a:solidFill>
                  <a:schemeClr val="tx2">
                    <a:lumMod val="50000"/>
                  </a:schemeClr>
                </a:solidFill>
              </a:rPr>
              <a:t>(صفحة 65)</a:t>
            </a:r>
            <a:endParaRPr lang="ar-SA" sz="2000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3" descr="images (8).jpg"/>
          <p:cNvPicPr>
            <a:picLocks noChangeAspect="1"/>
          </p:cNvPicPr>
          <p:nvPr/>
        </p:nvPicPr>
        <p:blipFill>
          <a:blip r:embed="rId2">
            <a:lum bright="-5000" contrast="-69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 smtClean="0"/>
              <a:t>القصة </a:t>
            </a:r>
            <a:r>
              <a:rPr lang="ar-SA" sz="2000" b="1" dirty="0" smtClean="0"/>
              <a:t>(صفحة 65)</a:t>
            </a:r>
            <a:endParaRPr lang="ar-SA" sz="2000" b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ar-SA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ب/ القصة في عصر التدوين :</a:t>
            </a:r>
          </a:p>
          <a:p>
            <a:pPr>
              <a:buNone/>
            </a:pPr>
            <a:r>
              <a:rPr lang="ar-SA" dirty="0" smtClean="0">
                <a:solidFill>
                  <a:srgbClr val="070751"/>
                </a:solidFill>
              </a:rPr>
              <a:t>- حفلت الكتب بأخبار المشاهير وغيرهم .</a:t>
            </a:r>
          </a:p>
          <a:p>
            <a:pPr>
              <a:buNone/>
            </a:pPr>
            <a:r>
              <a:rPr lang="ar-SA" dirty="0" smtClean="0">
                <a:solidFill>
                  <a:srgbClr val="070751"/>
                </a:solidFill>
              </a:rPr>
              <a:t>- كانت للتفكه والعظة .</a:t>
            </a:r>
          </a:p>
          <a:p>
            <a:pPr>
              <a:buNone/>
            </a:pPr>
            <a:r>
              <a:rPr lang="ar-SA" dirty="0" smtClean="0">
                <a:solidFill>
                  <a:srgbClr val="070751"/>
                </a:solidFill>
              </a:rPr>
              <a:t>- اشتهر الجاحظ بأخباره القصصية .</a:t>
            </a:r>
          </a:p>
          <a:p>
            <a:pPr>
              <a:buNone/>
            </a:pPr>
            <a:r>
              <a:rPr lang="ar-SA" dirty="0" smtClean="0">
                <a:solidFill>
                  <a:srgbClr val="070751"/>
                </a:solidFill>
              </a:rPr>
              <a:t>- تخصص القاضي </a:t>
            </a:r>
            <a:r>
              <a:rPr lang="ar-SA" dirty="0" err="1" smtClean="0">
                <a:solidFill>
                  <a:srgbClr val="070751"/>
                </a:solidFill>
              </a:rPr>
              <a:t>التنوخي</a:t>
            </a:r>
            <a:r>
              <a:rPr lang="ar-SA" dirty="0" smtClean="0">
                <a:solidFill>
                  <a:srgbClr val="070751"/>
                </a:solidFill>
              </a:rPr>
              <a:t> بهذا اللون صاحب كتاب الفرج بعد الشدة .</a:t>
            </a:r>
          </a:p>
          <a:p>
            <a:pPr>
              <a:buNone/>
            </a:pPr>
            <a:endParaRPr lang="ar-SA" dirty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3" descr="images (7).jpg"/>
          <p:cNvPicPr>
            <a:picLocks noChangeAspect="1"/>
          </p:cNvPicPr>
          <p:nvPr/>
        </p:nvPicPr>
        <p:blipFill>
          <a:blip r:embed="rId2">
            <a:lum bright="25000" contrast="-46000"/>
          </a:blip>
          <a:stretch>
            <a:fillRect/>
          </a:stretch>
        </p:blipFill>
        <p:spPr>
          <a:xfrm>
            <a:off x="0" y="1"/>
            <a:ext cx="9144000" cy="6858000"/>
          </a:xfrm>
          <a:prstGeom prst="rect">
            <a:avLst/>
          </a:prstGeom>
        </p:spPr>
      </p:pic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القصة </a:t>
            </a:r>
            <a:r>
              <a:rPr lang="ar-SA" sz="2000" dirty="0" smtClean="0"/>
              <a:t>(صفحة 65)</a:t>
            </a:r>
            <a:endParaRPr lang="ar-SA" sz="20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ar-SA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ج/ نشوء فن المقامة </a:t>
            </a:r>
          </a:p>
          <a:p>
            <a:pPr>
              <a:buNone/>
            </a:pPr>
            <a:r>
              <a:rPr lang="ar-SA" dirty="0" smtClean="0">
                <a:solidFill>
                  <a:srgbClr val="002060"/>
                </a:solidFill>
              </a:rPr>
              <a:t>- طور بديع الزمان كتب الأخبار الأدبية إلى فن المقامة .</a:t>
            </a:r>
          </a:p>
          <a:p>
            <a:pPr>
              <a:buNone/>
            </a:pPr>
            <a:r>
              <a:rPr lang="ar-SA" dirty="0" smtClean="0">
                <a:solidFill>
                  <a:srgbClr val="002060"/>
                </a:solidFill>
              </a:rPr>
              <a:t>- راج هذا الفن وسار آخرون على خطاه .</a:t>
            </a:r>
          </a:p>
          <a:p>
            <a:pPr>
              <a:buNone/>
            </a:pPr>
            <a:r>
              <a:rPr lang="ar-SA" dirty="0" smtClean="0">
                <a:solidFill>
                  <a:srgbClr val="002060"/>
                </a:solidFill>
              </a:rPr>
              <a:t>- في مطلع النهضة ألف </a:t>
            </a:r>
            <a:r>
              <a:rPr lang="ar-SA" dirty="0" err="1" smtClean="0">
                <a:solidFill>
                  <a:srgbClr val="002060"/>
                </a:solidFill>
              </a:rPr>
              <a:t>ناصيف</a:t>
            </a:r>
            <a:r>
              <a:rPr lang="ar-SA" dirty="0" smtClean="0">
                <a:solidFill>
                  <a:srgbClr val="002060"/>
                </a:solidFill>
              </a:rPr>
              <a:t> </a:t>
            </a:r>
            <a:r>
              <a:rPr lang="ar-SA" dirty="0" err="1" smtClean="0">
                <a:solidFill>
                  <a:srgbClr val="002060"/>
                </a:solidFill>
              </a:rPr>
              <a:t>اليازجي</a:t>
            </a:r>
            <a:r>
              <a:rPr lang="ar-SA" dirty="0" smtClean="0">
                <a:solidFill>
                  <a:srgbClr val="002060"/>
                </a:solidFill>
              </a:rPr>
              <a:t> مقامات ”مجمع البحرين“ وهي :</a:t>
            </a:r>
          </a:p>
          <a:p>
            <a:pPr>
              <a:buNone/>
            </a:pPr>
            <a:r>
              <a:rPr lang="ar-SA" dirty="0" smtClean="0">
                <a:solidFill>
                  <a:srgbClr val="292929"/>
                </a:solidFill>
              </a:rPr>
              <a:t>معرض للذخيرة اللغوية </a:t>
            </a:r>
            <a:endParaRPr lang="ar-SA" dirty="0">
              <a:solidFill>
                <a:srgbClr val="292929"/>
              </a:solidFill>
            </a:endParaRPr>
          </a:p>
          <a:p>
            <a:pPr>
              <a:buNone/>
            </a:pPr>
            <a:r>
              <a:rPr lang="ar-SA" dirty="0" smtClean="0">
                <a:solidFill>
                  <a:srgbClr val="292929"/>
                </a:solidFill>
              </a:rPr>
              <a:t>وطرف أدبية </a:t>
            </a:r>
          </a:p>
          <a:p>
            <a:pPr>
              <a:buNone/>
            </a:pPr>
            <a:r>
              <a:rPr lang="ar-SA" dirty="0" smtClean="0">
                <a:solidFill>
                  <a:srgbClr val="292929"/>
                </a:solidFill>
              </a:rPr>
              <a:t>وفيها حكاية حيل طريفة </a:t>
            </a:r>
          </a:p>
          <a:p>
            <a:pPr>
              <a:buNone/>
            </a:pPr>
            <a:r>
              <a:rPr lang="ar-SA" dirty="0" smtClean="0">
                <a:solidFill>
                  <a:srgbClr val="292929"/>
                </a:solidFill>
              </a:rPr>
              <a:t>وبطل الحكايات أديب صعلوك يتكسب المال </a:t>
            </a:r>
            <a:endParaRPr lang="ar-SA" dirty="0">
              <a:solidFill>
                <a:srgbClr val="292929"/>
              </a:solidFill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3" descr="images (4).jpg"/>
          <p:cNvPicPr>
            <a:picLocks noChangeAspect="1"/>
          </p:cNvPicPr>
          <p:nvPr/>
        </p:nvPicPr>
        <p:blipFill>
          <a:blip r:embed="rId2">
            <a:lum bright="25000" contrast="-49000"/>
          </a:blip>
          <a:stretch>
            <a:fillRect/>
          </a:stretch>
        </p:blipFill>
        <p:spPr>
          <a:xfrm>
            <a:off x="0" y="24"/>
            <a:ext cx="9144000" cy="6858000"/>
          </a:xfrm>
          <a:prstGeom prst="rect">
            <a:avLst/>
          </a:prstGeom>
        </p:spPr>
      </p:pic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القصة </a:t>
            </a:r>
            <a:r>
              <a:rPr lang="ar-SA" sz="2000" dirty="0" smtClean="0"/>
              <a:t>(صفحة 65)</a:t>
            </a:r>
            <a:endParaRPr lang="ar-SA" sz="20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ar-SA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2- ظهور الرواية :</a:t>
            </a:r>
          </a:p>
          <a:p>
            <a:pPr>
              <a:buNone/>
            </a:pPr>
            <a:r>
              <a:rPr lang="ar-SA" dirty="0" smtClean="0">
                <a:solidFill>
                  <a:schemeClr val="bg2">
                    <a:lumMod val="10000"/>
                  </a:schemeClr>
                </a:solidFill>
              </a:rPr>
              <a:t>أ/ رواية حديث عيسى بن هشام :</a:t>
            </a:r>
          </a:p>
          <a:p>
            <a:pPr>
              <a:buNone/>
            </a:pPr>
            <a:r>
              <a:rPr lang="ar-SA" dirty="0" smtClean="0">
                <a:solidFill>
                  <a:srgbClr val="002060"/>
                </a:solidFill>
              </a:rPr>
              <a:t>- صاحبها محمد المويلحي .</a:t>
            </a:r>
          </a:p>
          <a:p>
            <a:pPr>
              <a:buNone/>
            </a:pPr>
            <a:r>
              <a:rPr lang="ar-SA" dirty="0" smtClean="0">
                <a:solidFill>
                  <a:srgbClr val="002060"/>
                </a:solidFill>
              </a:rPr>
              <a:t>- أخرجها من قالب المقدمات التقليدي إلى فن الرواية بأصولها .</a:t>
            </a:r>
          </a:p>
          <a:p>
            <a:pPr>
              <a:buNone/>
            </a:pPr>
            <a:r>
              <a:rPr lang="ar-SA" dirty="0" smtClean="0">
                <a:solidFill>
                  <a:srgbClr val="002060"/>
                </a:solidFill>
              </a:rPr>
              <a:t>- صور فيها بعض التغيير الاجتماعي المصري .</a:t>
            </a:r>
            <a:endParaRPr lang="ar-SA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3" descr="images (5).jpg"/>
          <p:cNvPicPr>
            <a:picLocks noChangeAspect="1"/>
          </p:cNvPicPr>
          <p:nvPr/>
        </p:nvPicPr>
        <p:blipFill>
          <a:blip r:embed="rId2">
            <a:lum bright="14000" contrast="-29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القصة </a:t>
            </a:r>
            <a:r>
              <a:rPr lang="ar-SA" sz="2000" dirty="0" smtClean="0"/>
              <a:t>(صفحة 65)</a:t>
            </a:r>
            <a:endParaRPr lang="ar-SA" sz="20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ar-SA" dirty="0" smtClean="0">
                <a:solidFill>
                  <a:srgbClr val="0B232F"/>
                </a:solidFill>
              </a:rPr>
              <a:t>ب/ انقطاع </a:t>
            </a:r>
            <a:r>
              <a:rPr lang="ar-SA" dirty="0" err="1" smtClean="0">
                <a:solidFill>
                  <a:srgbClr val="0B232F"/>
                </a:solidFill>
              </a:rPr>
              <a:t>المحلولات</a:t>
            </a:r>
            <a:r>
              <a:rPr lang="ar-SA" dirty="0" smtClean="0">
                <a:solidFill>
                  <a:srgbClr val="0B232F"/>
                </a:solidFill>
              </a:rPr>
              <a:t> بعدها .</a:t>
            </a:r>
          </a:p>
          <a:p>
            <a:pPr>
              <a:buNone/>
            </a:pPr>
            <a:r>
              <a:rPr lang="ar-SA" dirty="0" smtClean="0">
                <a:solidFill>
                  <a:srgbClr val="0B232F"/>
                </a:solidFill>
              </a:rPr>
              <a:t>ج/ عودة الروايات مرة أخرى :</a:t>
            </a:r>
          </a:p>
          <a:p>
            <a:pPr>
              <a:buNone/>
            </a:pPr>
            <a:r>
              <a:rPr lang="ar-SA" dirty="0" smtClean="0">
                <a:solidFill>
                  <a:srgbClr val="002060"/>
                </a:solidFill>
              </a:rPr>
              <a:t>- أصدر محمد حسين هيكل رواية زينب عام 1912</a:t>
            </a:r>
          </a:p>
          <a:p>
            <a:pPr>
              <a:buNone/>
            </a:pPr>
            <a:r>
              <a:rPr lang="ar-SA" dirty="0" smtClean="0">
                <a:solidFill>
                  <a:srgbClr val="002060"/>
                </a:solidFill>
              </a:rPr>
              <a:t>-ثم أصدر مصطفى المنفلوطي روايات مترجمة بأسلوبه البديع.</a:t>
            </a:r>
          </a:p>
          <a:p>
            <a:pPr>
              <a:buNone/>
            </a:pPr>
            <a:r>
              <a:rPr lang="ar-SA" dirty="0" smtClean="0">
                <a:solidFill>
                  <a:srgbClr val="002060"/>
                </a:solidFill>
              </a:rPr>
              <a:t>- ثم توفر كتاب مجيدون أثروا هذا الفن بدءًا من 1360هـ</a:t>
            </a:r>
            <a:endParaRPr lang="ar-SA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3" descr="images.jpg"/>
          <p:cNvPicPr>
            <a:picLocks noChangeAspect="1"/>
          </p:cNvPicPr>
          <p:nvPr/>
        </p:nvPicPr>
        <p:blipFill>
          <a:blip r:embed="rId2">
            <a:lum bright="31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القصة </a:t>
            </a:r>
            <a:r>
              <a:rPr lang="ar-SA" sz="2000" dirty="0" smtClean="0"/>
              <a:t>(صفحة 65)</a:t>
            </a:r>
            <a:endParaRPr lang="ar-SA" sz="20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ar-SA" dirty="0" smtClean="0"/>
              <a:t>د/ رواد القصة والرواية :</a:t>
            </a:r>
          </a:p>
          <a:p>
            <a:pPr>
              <a:buFontTx/>
              <a:buChar char="-"/>
            </a:pPr>
            <a:r>
              <a:rPr lang="ar-SA" dirty="0" smtClean="0">
                <a:solidFill>
                  <a:srgbClr val="000066"/>
                </a:solidFill>
              </a:rPr>
              <a:t>محمد فريد أبو حديد .</a:t>
            </a:r>
          </a:p>
          <a:p>
            <a:pPr>
              <a:buFontTx/>
              <a:buChar char="-"/>
            </a:pPr>
            <a:r>
              <a:rPr lang="ar-SA" dirty="0" smtClean="0">
                <a:solidFill>
                  <a:srgbClr val="000066"/>
                </a:solidFill>
              </a:rPr>
              <a:t>علي أحمد </a:t>
            </a:r>
            <a:r>
              <a:rPr lang="ar-SA" dirty="0" err="1" smtClean="0">
                <a:solidFill>
                  <a:srgbClr val="000066"/>
                </a:solidFill>
              </a:rPr>
              <a:t>باكثير</a:t>
            </a:r>
            <a:r>
              <a:rPr lang="ar-SA" dirty="0" smtClean="0">
                <a:solidFill>
                  <a:srgbClr val="000066"/>
                </a:solidFill>
              </a:rPr>
              <a:t> .</a:t>
            </a:r>
          </a:p>
          <a:p>
            <a:pPr>
              <a:buFontTx/>
              <a:buChar char="-"/>
            </a:pPr>
            <a:r>
              <a:rPr lang="ar-SA" dirty="0" smtClean="0">
                <a:solidFill>
                  <a:srgbClr val="000066"/>
                </a:solidFill>
              </a:rPr>
              <a:t>نجيب محفوظ .</a:t>
            </a:r>
          </a:p>
          <a:p>
            <a:pPr>
              <a:buFontTx/>
              <a:buChar char="-"/>
            </a:pPr>
            <a:r>
              <a:rPr lang="ar-SA" dirty="0" smtClean="0">
                <a:solidFill>
                  <a:srgbClr val="000066"/>
                </a:solidFill>
              </a:rPr>
              <a:t>محمد </a:t>
            </a:r>
            <a:r>
              <a:rPr lang="ar-SA" dirty="0" err="1" smtClean="0">
                <a:solidFill>
                  <a:srgbClr val="000066"/>
                </a:solidFill>
              </a:rPr>
              <a:t>عبدالحليم</a:t>
            </a:r>
            <a:r>
              <a:rPr lang="ar-SA" dirty="0" smtClean="0">
                <a:solidFill>
                  <a:srgbClr val="000066"/>
                </a:solidFill>
              </a:rPr>
              <a:t> </a:t>
            </a:r>
            <a:r>
              <a:rPr lang="ar-SA" dirty="0" err="1" smtClean="0">
                <a:solidFill>
                  <a:srgbClr val="000066"/>
                </a:solidFill>
              </a:rPr>
              <a:t>عبدالله</a:t>
            </a:r>
            <a:r>
              <a:rPr lang="ar-SA" dirty="0" smtClean="0">
                <a:solidFill>
                  <a:srgbClr val="000066"/>
                </a:solidFill>
              </a:rPr>
              <a:t> .</a:t>
            </a:r>
          </a:p>
          <a:p>
            <a:pPr>
              <a:buFontTx/>
              <a:buChar char="-"/>
            </a:pPr>
            <a:r>
              <a:rPr lang="ar-SA" dirty="0" smtClean="0">
                <a:solidFill>
                  <a:srgbClr val="000066"/>
                </a:solidFill>
              </a:rPr>
              <a:t>حامد الدمنهوري .</a:t>
            </a:r>
          </a:p>
          <a:p>
            <a:pPr>
              <a:buFontTx/>
              <a:buChar char="-"/>
            </a:pPr>
            <a:endParaRPr lang="ar-SA" dirty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3" descr="images (3).jpg"/>
          <p:cNvPicPr>
            <a:picLocks noChangeAspect="1"/>
          </p:cNvPicPr>
          <p:nvPr/>
        </p:nvPicPr>
        <p:blipFill>
          <a:blip r:embed="rId2">
            <a:lum bright="40000" contrast="-51000"/>
          </a:blip>
          <a:stretch>
            <a:fillRect/>
          </a:stretch>
        </p:blipFill>
        <p:spPr>
          <a:xfrm>
            <a:off x="0" y="-2291"/>
            <a:ext cx="6500826" cy="6860291"/>
          </a:xfrm>
          <a:prstGeom prst="rect">
            <a:avLst/>
          </a:prstGeom>
        </p:spPr>
      </p:pic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القصة </a:t>
            </a:r>
            <a:r>
              <a:rPr lang="ar-SA" sz="2000" dirty="0" smtClean="0"/>
              <a:t>(صفحة 65)</a:t>
            </a:r>
            <a:endParaRPr lang="ar-SA" sz="20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ar-SA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هـ/ القصة القصيرة :</a:t>
            </a:r>
          </a:p>
          <a:p>
            <a:pPr>
              <a:buFontTx/>
              <a:buChar char="-"/>
            </a:pPr>
            <a:r>
              <a:rPr lang="ar-SA" dirty="0" smtClean="0">
                <a:solidFill>
                  <a:srgbClr val="002060"/>
                </a:solidFill>
              </a:rPr>
              <a:t>تكامل شكلها الفني بعد الرواية بسنوات .</a:t>
            </a:r>
          </a:p>
          <a:p>
            <a:pPr>
              <a:buFontTx/>
              <a:buChar char="-"/>
            </a:pPr>
            <a:r>
              <a:rPr lang="ar-SA" dirty="0" smtClean="0">
                <a:solidFill>
                  <a:srgbClr val="002060"/>
                </a:solidFill>
              </a:rPr>
              <a:t>يعزى الفضل في تكاملها فنياً لكلٍّ من :</a:t>
            </a:r>
          </a:p>
          <a:p>
            <a:pPr>
              <a:buNone/>
            </a:pPr>
            <a:r>
              <a:rPr lang="ar-SA" dirty="0" smtClean="0">
                <a:solidFill>
                  <a:schemeClr val="bg2">
                    <a:lumMod val="10000"/>
                  </a:schemeClr>
                </a:solidFill>
              </a:rPr>
              <a:t>1- المصري محمد تيمور .</a:t>
            </a:r>
          </a:p>
          <a:p>
            <a:pPr>
              <a:buNone/>
            </a:pPr>
            <a:r>
              <a:rPr lang="ar-SA" dirty="0" smtClean="0">
                <a:solidFill>
                  <a:schemeClr val="bg2">
                    <a:lumMod val="10000"/>
                  </a:schemeClr>
                </a:solidFill>
              </a:rPr>
              <a:t>2- اللبناني ميخائيل نعيمة .</a:t>
            </a:r>
          </a:p>
          <a:p>
            <a:pPr>
              <a:buNone/>
            </a:pPr>
            <a:r>
              <a:rPr lang="ar-SA" dirty="0" smtClean="0">
                <a:solidFill>
                  <a:schemeClr val="bg2">
                    <a:lumMod val="10000"/>
                  </a:schemeClr>
                </a:solidFill>
              </a:rPr>
              <a:t>3- اهتمام الصحف بهذا اللون .</a:t>
            </a:r>
          </a:p>
          <a:p>
            <a:pPr>
              <a:buFontTx/>
              <a:buChar char="-"/>
            </a:pPr>
            <a:r>
              <a:rPr lang="ar-SA" dirty="0" smtClean="0">
                <a:solidFill>
                  <a:srgbClr val="002060"/>
                </a:solidFill>
              </a:rPr>
              <a:t>رواد القصة القصيرة :</a:t>
            </a:r>
          </a:p>
          <a:p>
            <a:pPr>
              <a:buNone/>
            </a:pPr>
            <a:r>
              <a:rPr lang="ar-SA" dirty="0" smtClean="0">
                <a:solidFill>
                  <a:schemeClr val="bg2">
                    <a:lumMod val="10000"/>
                  </a:schemeClr>
                </a:solidFill>
              </a:rPr>
              <a:t>محمود تيمور شقيق محمد .</a:t>
            </a:r>
          </a:p>
          <a:p>
            <a:pPr>
              <a:buNone/>
            </a:pPr>
            <a:r>
              <a:rPr lang="ar-SA" dirty="0" smtClean="0">
                <a:solidFill>
                  <a:schemeClr val="bg2">
                    <a:lumMod val="10000"/>
                  </a:schemeClr>
                </a:solidFill>
              </a:rPr>
              <a:t>توفيق يوسف عواد </a:t>
            </a:r>
            <a:endParaRPr lang="ar-SA" dirty="0">
              <a:solidFill>
                <a:schemeClr val="bg2">
                  <a:lumMod val="10000"/>
                </a:schemeClr>
              </a:solidFill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كلاسيكي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110</TotalTime>
  <Words>305</Words>
  <Application>Microsoft Office PowerPoint</Application>
  <PresentationFormat>عرض على الشاشة (3:4)‏</PresentationFormat>
  <Paragraphs>50</Paragraphs>
  <Slides>7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7</vt:i4>
      </vt:variant>
    </vt:vector>
  </HeadingPairs>
  <TitlesOfParts>
    <vt:vector size="8" baseType="lpstr">
      <vt:lpstr>سمة Office</vt:lpstr>
      <vt:lpstr>القصة (صفحة 65)</vt:lpstr>
      <vt:lpstr>القصة (صفحة 65)</vt:lpstr>
      <vt:lpstr>القصة (صفحة 65)</vt:lpstr>
      <vt:lpstr>القصة (صفحة 65)</vt:lpstr>
      <vt:lpstr>القصة (صفحة 65)</vt:lpstr>
      <vt:lpstr>القصة (صفحة 65)</vt:lpstr>
      <vt:lpstr>القصة (صفحة 65)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القصة (صفحة 65)</dc:title>
  <dc:creator>QOMPAQ</dc:creator>
  <cp:lastModifiedBy>QOMPAQ</cp:lastModifiedBy>
  <cp:revision>12</cp:revision>
  <dcterms:created xsi:type="dcterms:W3CDTF">2013-11-23T15:51:45Z</dcterms:created>
  <dcterms:modified xsi:type="dcterms:W3CDTF">2013-11-24T11:46:42Z</dcterms:modified>
</cp:coreProperties>
</file>