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7"/>
  </p:notesMasterIdLst>
  <p:sldIdLst>
    <p:sldId id="257" r:id="rId6"/>
    <p:sldId id="258" r:id="rId7"/>
    <p:sldId id="282" r:id="rId8"/>
    <p:sldId id="283" r:id="rId9"/>
    <p:sldId id="275" r:id="rId10"/>
    <p:sldId id="276" r:id="rId11"/>
    <p:sldId id="277" r:id="rId12"/>
    <p:sldId id="284" r:id="rId13"/>
    <p:sldId id="278" r:id="rId14"/>
    <p:sldId id="263" r:id="rId15"/>
    <p:sldId id="264" r:id="rId16"/>
    <p:sldId id="265" r:id="rId17"/>
    <p:sldId id="266" r:id="rId18"/>
    <p:sldId id="285" r:id="rId19"/>
    <p:sldId id="268" r:id="rId20"/>
    <p:sldId id="286" r:id="rId21"/>
    <p:sldId id="287" r:id="rId22"/>
    <p:sldId id="288" r:id="rId23"/>
    <p:sldId id="289" r:id="rId24"/>
    <p:sldId id="290" r:id="rId25"/>
    <p:sldId id="291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00"/>
    <a:srgbClr val="0033CC"/>
    <a:srgbClr val="996633"/>
    <a:srgbClr val="003399"/>
    <a:srgbClr val="CCFFFF"/>
    <a:srgbClr val="FFFFCC"/>
    <a:srgbClr val="008000"/>
    <a:srgbClr val="CC9900"/>
    <a:srgbClr val="66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4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12/05/33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73444-3761-48F8-A261-8EB27020A0C3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12/05/33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85322" y="142852"/>
          <a:ext cx="8744396" cy="646176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296562"/>
                <a:gridCol w="1519748"/>
                <a:gridCol w="1522920"/>
                <a:gridCol w="1021694"/>
                <a:gridCol w="4383472"/>
              </a:tblGrid>
              <a:tr h="732615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المد</a:t>
                      </a:r>
                      <a:r>
                        <a:rPr lang="ar-SA" sz="4000" b="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المتصل وسط الكلمة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المد المتصل طرف الكلمة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حرف</a:t>
                      </a:r>
                      <a:r>
                        <a:rPr lang="ar-SA" sz="4000" b="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المد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5637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1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16"/>
                        </a:rPr>
                        <a:t> ﮰ</a:t>
                      </a:r>
                      <a:endParaRPr lang="ar-SA" sz="3600" b="0" dirty="0" smtClean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67"/>
                        </a:rPr>
                        <a:t>ﮁ</a:t>
                      </a:r>
                      <a:endParaRPr lang="ar-SA" sz="3600" b="0" dirty="0" smtClean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SKR HEAD1" pitchFamily="2" charset="-78"/>
                        </a:rPr>
                        <a:t>الألف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نجد في هذه الأمثلة أن الهمز الذي هو سبب المد جاء متصلاً بحروف المد الثلاثة ، ولذا وجب مدها بمقدار  أربع</a:t>
                      </a:r>
                      <a:r>
                        <a:rPr lang="ar-SA" sz="3600" b="0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حركات إذا كان الهمز في وسط الكلمة ، وأما إذا كان الهمز في طرفها فيمد وصلاً أربع حركات ، ويمد وقفاً أربع أو ست حركات .</a:t>
                      </a:r>
                      <a:endParaRPr lang="ar-SA" sz="36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2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405"/>
                        </a:rPr>
                        <a:t>ﮪ </a:t>
                      </a:r>
                      <a:endParaRPr lang="ar-SA" sz="3600" b="0" dirty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36"/>
                        </a:rPr>
                        <a:t>ﭼ</a:t>
                      </a:r>
                      <a:endParaRPr lang="ar-SA" sz="3600" b="0" dirty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الواو</a:t>
                      </a:r>
                      <a:endParaRPr lang="ar-SA" sz="36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3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67"/>
                        </a:rPr>
                        <a:t>ﯗ</a:t>
                      </a:r>
                      <a:endParaRPr lang="ar-SA" sz="3600" b="0" dirty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66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93"/>
                        </a:rPr>
                        <a:t>ﭒ</a:t>
                      </a:r>
                      <a:endParaRPr lang="ar-SA" sz="3600" b="0" dirty="0">
                        <a:solidFill>
                          <a:srgbClr val="9966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الياء</a:t>
                      </a:r>
                      <a:endParaRPr lang="ar-SA" sz="36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pPr>
              <a:buNone/>
            </a:pPr>
            <a:r>
              <a:rPr lang="ar-SA" sz="54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54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5400" dirty="0" smtClean="0">
                <a:solidFill>
                  <a:srgbClr val="0000FF"/>
                </a:solidFill>
              </a:rPr>
              <a:t> رحمه الله :</a:t>
            </a:r>
          </a:p>
          <a:p>
            <a:r>
              <a:rPr lang="ar-EG" sz="5400" dirty="0" smtClean="0">
                <a:solidFill>
                  <a:srgbClr val="660066"/>
                </a:solidFill>
              </a:rPr>
              <a:t>فَوَاجِبٌ إِنْ جَاءَ هَمْـزٌ بَعْـدَ مَـدْ</a:t>
            </a:r>
          </a:p>
          <a:p>
            <a:pPr>
              <a:buNone/>
            </a:pPr>
            <a:r>
              <a:rPr lang="ar-SA" sz="5400" dirty="0" smtClean="0">
                <a:solidFill>
                  <a:srgbClr val="660066"/>
                </a:solidFill>
              </a:rPr>
              <a:t>                                  </a:t>
            </a:r>
            <a:r>
              <a:rPr lang="ar-EG" sz="5400" dirty="0" smtClean="0">
                <a:solidFill>
                  <a:srgbClr val="660066"/>
                </a:solidFill>
              </a:rPr>
              <a:t>فِـي كِلْمَـةٍ وَذَا بِمُتَّصِـلٍ يُـعَـدْ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rgbClr val="003399"/>
                </a:solidFill>
              </a:rPr>
              <a:t>اقرأ الآيتين 55-56 من سورة الأحزاب واستخرج منهما المد المتصل مبيناً حكمه ومقداره وسببه 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85722" y="71414"/>
          <a:ext cx="8643996" cy="673050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6416"/>
                <a:gridCol w="1488804"/>
                <a:gridCol w="1208308"/>
                <a:gridCol w="1096338"/>
                <a:gridCol w="1993238"/>
                <a:gridCol w="2370892"/>
              </a:tblGrid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الكلمة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الحرف 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حكمه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مقداره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سببه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آبائهن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أبنائهن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3</a:t>
                      </a:r>
                      <a:endParaRPr lang="ar-SA" sz="2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أبناء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4 حركات وصلاًو6 وقفاً</a:t>
                      </a:r>
                      <a:endParaRPr lang="ar-SA" sz="32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نسائهن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r>
                        <a:rPr lang="ar-SA" sz="3200" baseline="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 حركات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5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وملائكته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2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أبناء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4 حركات وصلاًو6 وقفاً</a:t>
                      </a:r>
                      <a:endParaRPr lang="ar-SA" sz="32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اتصال الهمز بحرف المد</a:t>
                      </a:r>
                      <a:endParaRPr lang="ar-SA" sz="2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857884" y="928670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4714876" y="1000108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000364" y="1000108"/>
            <a:ext cx="142876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500034" y="1000108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857884" y="1928802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4714876" y="1928802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3071802" y="1928802"/>
            <a:ext cx="1214446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28596" y="1928802"/>
            <a:ext cx="214314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857884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4714876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928926" y="2857496"/>
            <a:ext cx="1571636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00034" y="2857496"/>
            <a:ext cx="2000264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5857884" y="3857628"/>
            <a:ext cx="1000132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4714876" y="392906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3000364" y="3929066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00034" y="3929066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5857884" y="4857760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4714876" y="4929198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3071802" y="4929198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428596" y="4857760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5857884" y="5857892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4714876" y="5857892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2857488" y="5786454"/>
            <a:ext cx="1581160" cy="10001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500034" y="5857892"/>
            <a:ext cx="207170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2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SA" sz="8800" dirty="0" smtClean="0">
                <a:solidFill>
                  <a:schemeClr val="bg1"/>
                </a:solidFill>
              </a:rPr>
              <a:t>هات  لكل حرف من حروف المد مثالين فيهما مد متصل مبيناً حكمه ومقداره 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714348" y="785794"/>
          <a:ext cx="7972453" cy="576072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205306"/>
                <a:gridCol w="2205306"/>
                <a:gridCol w="2205306"/>
                <a:gridCol w="1356535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مثال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حكم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مقداره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ورائهم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شاء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واجب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4-6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سوء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واجب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4-6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لتنوء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واجب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4-6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خطيئة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واجب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err="1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سيئت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واجب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2214546" y="1714488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928662" y="1714488"/>
            <a:ext cx="1000132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143108" y="2500306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785786" y="2500306"/>
            <a:ext cx="1057276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214546" y="3357562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785786" y="3357562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214546" y="4143380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785786" y="4143380"/>
            <a:ext cx="10715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214546" y="5000636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857224" y="5000636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143108" y="5786454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928662" y="5786454"/>
            <a:ext cx="928694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3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800" dirty="0" smtClean="0">
                <a:solidFill>
                  <a:srgbClr val="003399"/>
                </a:solidFill>
              </a:rPr>
              <a:t>ضع دائرة حول الإجابة الصحيحة مما يأتي 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A" sz="4800" dirty="0" smtClean="0">
                <a:solidFill>
                  <a:srgbClr val="990000"/>
                </a:solidFill>
              </a:rPr>
              <a:t>أ/ كلمة </a:t>
            </a:r>
            <a:r>
              <a:rPr lang="ar-SA" sz="4800" dirty="0" smtClean="0">
                <a:solidFill>
                  <a:srgbClr val="006600"/>
                </a:solidFill>
              </a:rPr>
              <a:t>(خلائف)</a:t>
            </a:r>
            <a:r>
              <a:rPr lang="ar-SA" sz="4800" dirty="0" smtClean="0">
                <a:solidFill>
                  <a:srgbClr val="990000"/>
                </a:solidFill>
              </a:rPr>
              <a:t> تمد بمقدار :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حركتين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ست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أو ست حركات</a:t>
            </a:r>
            <a:endParaRPr lang="ar-SA" sz="4800" dirty="0">
              <a:solidFill>
                <a:srgbClr val="0033CC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143240" y="3214686"/>
            <a:ext cx="2786082" cy="985838"/>
          </a:xfrm>
          <a:prstGeom prst="ellipse">
            <a:avLst/>
          </a:prstGeom>
          <a:noFill/>
          <a:ln w="762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A" sz="4800" dirty="0" smtClean="0">
                <a:solidFill>
                  <a:srgbClr val="990000"/>
                </a:solidFill>
              </a:rPr>
              <a:t>ب/ كلمة </a:t>
            </a:r>
            <a:r>
              <a:rPr lang="ar-SA" sz="4800" dirty="0" smtClean="0">
                <a:solidFill>
                  <a:srgbClr val="006600"/>
                </a:solidFill>
              </a:rPr>
              <a:t>(ماء)</a:t>
            </a:r>
            <a:r>
              <a:rPr lang="ar-SA" sz="4800" dirty="0" smtClean="0">
                <a:solidFill>
                  <a:srgbClr val="990000"/>
                </a:solidFill>
              </a:rPr>
              <a:t> عند الوقف عليها تمد بمقدار :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حركتين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ست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أو ست حركات</a:t>
            </a:r>
            <a:endParaRPr lang="ar-SA" sz="4800" dirty="0">
              <a:solidFill>
                <a:srgbClr val="0033CC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500298" y="5014930"/>
            <a:ext cx="4071966" cy="985838"/>
          </a:xfrm>
          <a:prstGeom prst="ellipse">
            <a:avLst/>
          </a:prstGeom>
          <a:noFill/>
          <a:ln w="762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78049" y="1609194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  المــــد        المتصل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pPr algn="ctr">
              <a:buNone/>
            </a:pPr>
            <a:r>
              <a:rPr lang="ar-SA" sz="4400" dirty="0" smtClean="0">
                <a:solidFill>
                  <a:srgbClr val="990000"/>
                </a:solidFill>
              </a:rPr>
              <a:t>ج/ كلمة </a:t>
            </a:r>
            <a:r>
              <a:rPr lang="ar-SA" sz="4400" dirty="0" smtClean="0">
                <a:solidFill>
                  <a:srgbClr val="006600"/>
                </a:solidFill>
              </a:rPr>
              <a:t>(ويا سماء أقلعي)</a:t>
            </a:r>
            <a:r>
              <a:rPr lang="ar-SA" sz="4400" dirty="0" smtClean="0">
                <a:solidFill>
                  <a:srgbClr val="990000"/>
                </a:solidFill>
              </a:rPr>
              <a:t>في حالة الوصل تمد بمقدار :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حركتين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ست حركات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33CC"/>
                </a:solidFill>
              </a:rPr>
              <a:t>أربع أو ست حركات</a:t>
            </a:r>
            <a:endParaRPr lang="ar-SA" sz="4800" dirty="0">
              <a:solidFill>
                <a:srgbClr val="0033CC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714612" y="3286124"/>
            <a:ext cx="3571900" cy="985838"/>
          </a:xfrm>
          <a:prstGeom prst="ellipse">
            <a:avLst/>
          </a:prstGeom>
          <a:noFill/>
          <a:ln w="762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ar-SA" sz="6000" dirty="0" smtClean="0"/>
              <a:t>قال الإمام ابن الجزري رحمه الله في كتابه النشر في القراءات </a:t>
            </a:r>
            <a:r>
              <a:rPr lang="ar-SA" sz="6000" dirty="0" smtClean="0"/>
              <a:t>العشر في </a:t>
            </a:r>
            <a:r>
              <a:rPr lang="ar-SA" sz="6000" dirty="0" smtClean="0"/>
              <a:t>قصر المد المتصل:</a:t>
            </a:r>
          </a:p>
          <a:p>
            <a:pPr algn="just">
              <a:buNone/>
            </a:pPr>
            <a:r>
              <a:rPr lang="ar-SA" sz="6000" dirty="0" smtClean="0"/>
              <a:t>(وقد تتبعته فلم أجده في قراءة صحيحة ولا شاذة)</a:t>
            </a:r>
          </a:p>
          <a:p>
            <a:pPr algn="just"/>
            <a:endParaRPr lang="ar-SA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 dirty="0" smtClean="0">
                <a:solidFill>
                  <a:srgbClr val="800000"/>
                </a:solidFill>
                <a:latin typeface="Arial" pitchFamily="34" charset="0"/>
                <a:cs typeface="SKR HEAD1 Outlined" pitchFamily="2" charset="-78"/>
              </a:rPr>
              <a:t>أقسام المد</a:t>
            </a:r>
            <a:endParaRPr lang="ar-SA" sz="5400" dirty="0">
              <a:solidFill>
                <a:srgbClr val="800000"/>
              </a:solidFill>
              <a:latin typeface="Arial" pitchFamily="34" charset="0"/>
              <a:cs typeface="SKR HEAD1 Outlined" pitchFamily="2" charset="-78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862638" y="2133600"/>
            <a:ext cx="3030537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طبيعي(أصلي)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64081" y="3429000"/>
            <a:ext cx="4608513" cy="156966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 سمي طبيعياً لأن صاحب الطبيعة السليمة لا يزيده عن حده ولا ينقصه عنه </a:t>
            </a:r>
            <a:endParaRPr lang="ar-SA" sz="32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4925" y="3429000"/>
            <a:ext cx="4176713" cy="1571636"/>
          </a:xfrm>
          <a:prstGeom prst="rect">
            <a:avLst/>
          </a:prstGeom>
          <a:solidFill>
            <a:schemeClr val="bg1"/>
          </a:solidFill>
          <a:ln w="5715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سمي فرعيا لتفرعه عن المد الطبيعي</a:t>
            </a:r>
            <a:endParaRPr lang="ar-SA" sz="4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429124" y="5209302"/>
            <a:ext cx="4643470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وسمي أصلياً لأنه أصل للمد الفرعي ، وقيل لأصالته وثبوته على حالة واحدة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80288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124075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6512" y="5214950"/>
            <a:ext cx="4178298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له أنواع منها : المد المتصل ، والمنفصل ، والعارض ، واللازم</a:t>
            </a:r>
            <a:endParaRPr lang="ar-SA" sz="3200" dirty="0">
              <a:solidFill>
                <a:srgbClr val="003366"/>
              </a:solidFill>
              <a:latin typeface="Arial" pitchFamily="34" charset="0"/>
              <a:cs typeface="SKR HEAD1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 animBg="1"/>
      <p:bldP spid="24589" grpId="0" animBg="1"/>
      <p:bldP spid="24591" grpId="0" animBg="1"/>
      <p:bldP spid="27657" grpId="0" animBg="1"/>
      <p:bldP spid="27658" grpId="0" animBg="1"/>
      <p:bldP spid="27659" grpId="0" animBg="1"/>
      <p:bldP spid="2766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rgbClr val="C00000"/>
                </a:solidFill>
                <a:cs typeface="SKR HEAD1 Outlined" pitchFamily="2" charset="-78"/>
              </a:rPr>
              <a:t>تعريف المد المتصل</a:t>
            </a:r>
            <a:endParaRPr lang="ar-SA" sz="6000" dirty="0">
              <a:solidFill>
                <a:srgbClr val="C00000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6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pPr algn="just"/>
            <a:r>
              <a:rPr lang="ar-SA" sz="4800" dirty="0" smtClean="0">
                <a:solidFill>
                  <a:srgbClr val="666633"/>
                </a:solidFill>
                <a:cs typeface="SKR HEAD1" pitchFamily="2" charset="-78"/>
              </a:rPr>
              <a:t>هو حرف مد أتى بعده همز متصل </a:t>
            </a:r>
            <a:r>
              <a:rPr lang="ar-SA" sz="4800" dirty="0" err="1" smtClean="0">
                <a:solidFill>
                  <a:srgbClr val="666633"/>
                </a:solidFill>
                <a:cs typeface="SKR HEAD1" pitchFamily="2" charset="-78"/>
              </a:rPr>
              <a:t>به</a:t>
            </a:r>
            <a:r>
              <a:rPr lang="ar-SA" sz="4800" dirty="0" smtClean="0">
                <a:solidFill>
                  <a:srgbClr val="666633"/>
                </a:solidFill>
                <a:cs typeface="SKR HEAD1" pitchFamily="2" charset="-78"/>
              </a:rPr>
              <a:t> في كلمة واحدة.</a:t>
            </a:r>
          </a:p>
          <a:p>
            <a:pPr algn="just"/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سبب المد هو الهمز الآتي بعد حرف المد ، ولهذا سمي المد المتصل لاتصال الهمز بحرف المد في كلمة واحدة نحو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 </a:t>
            </a:r>
            <a:r>
              <a:rPr lang="ar-SA" sz="4800" dirty="0" smtClean="0">
                <a:solidFill>
                  <a:srgbClr val="990000"/>
                </a:solidFill>
                <a:sym typeface="AGA Arabesque"/>
              </a:rPr>
              <a:t>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004"/>
              </a:rPr>
              <a:t> ﮏ</a:t>
            </a:r>
            <a:r>
              <a:rPr lang="ar-SA" sz="4800" dirty="0" smtClean="0">
                <a:solidFill>
                  <a:srgbClr val="990000"/>
                </a:solidFill>
                <a:sym typeface="AGA Arabesque"/>
              </a:rPr>
              <a:t> - </a:t>
            </a:r>
            <a:r>
              <a:rPr lang="en-US" sz="4800" dirty="0" smtClean="0">
                <a:solidFill>
                  <a:srgbClr val="990000"/>
                </a:solidFill>
                <a:sym typeface="AGA Arabesque"/>
              </a:rPr>
              <a:t> 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006"/>
              </a:rPr>
              <a:t> ﭷ </a:t>
            </a:r>
            <a:r>
              <a:rPr lang="ar-SA" sz="4800" dirty="0" smtClean="0">
                <a:solidFill>
                  <a:srgbClr val="990000"/>
                </a:solidFill>
                <a:sym typeface="AGA Arabesque"/>
              </a:rPr>
              <a:t>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5686436" cy="2185990"/>
          </a:xfrm>
        </p:spPr>
        <p:txBody>
          <a:bodyPr/>
          <a:lstStyle/>
          <a:p>
            <a:pPr>
              <a:buNone/>
            </a:pPr>
            <a:r>
              <a:rPr lang="ar-SA" sz="7200" dirty="0" smtClean="0">
                <a:solidFill>
                  <a:srgbClr val="C00000"/>
                </a:solidFill>
                <a:cs typeface="SKR HEAD1 Outlined" pitchFamily="2" charset="-78"/>
              </a:rPr>
              <a:t>حكم المد المتصل</a:t>
            </a:r>
            <a:endParaRPr lang="ar-SA" sz="7200" dirty="0">
              <a:solidFill>
                <a:srgbClr val="C00000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FF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حكم المد المتصل</a:t>
            </a:r>
            <a:endParaRPr lang="ar-SA" sz="8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SA" sz="7200" dirty="0" smtClean="0">
                <a:solidFill>
                  <a:srgbClr val="990000"/>
                </a:solidFill>
                <a:cs typeface="SKR HEAD1" pitchFamily="2" charset="-78"/>
              </a:rPr>
              <a:t>حكمه </a:t>
            </a:r>
            <a:r>
              <a:rPr lang="ar-SA" sz="7200" dirty="0" smtClean="0">
                <a:solidFill>
                  <a:srgbClr val="008000"/>
                </a:solidFill>
                <a:cs typeface="SKR HEAD1" pitchFamily="2" charset="-78"/>
              </a:rPr>
              <a:t>الوجوب</a:t>
            </a:r>
            <a:r>
              <a:rPr lang="ar-SA" sz="7200" dirty="0" smtClean="0">
                <a:solidFill>
                  <a:srgbClr val="990000"/>
                </a:solidFill>
                <a:cs typeface="SKR HEAD1" pitchFamily="2" charset="-78"/>
              </a:rPr>
              <a:t> عند جميع القراء.</a:t>
            </a:r>
          </a:p>
          <a:p>
            <a:pPr algn="ctr"/>
            <a:r>
              <a:rPr lang="ar-SA" sz="7200" dirty="0" smtClean="0">
                <a:solidFill>
                  <a:srgbClr val="990000"/>
                </a:solidFill>
                <a:cs typeface="SKR HEAD1" pitchFamily="2" charset="-78"/>
              </a:rPr>
              <a:t>ولهذا يسمى </a:t>
            </a:r>
            <a:r>
              <a:rPr lang="ar-SA" sz="7200" dirty="0" err="1" smtClean="0">
                <a:solidFill>
                  <a:srgbClr val="990000"/>
                </a:solidFill>
                <a:cs typeface="SKR HEAD1" pitchFamily="2" charset="-78"/>
              </a:rPr>
              <a:t>بـ</a:t>
            </a:r>
            <a:r>
              <a:rPr lang="ar-SA" sz="7200" dirty="0" smtClean="0">
                <a:solidFill>
                  <a:srgbClr val="990000"/>
                </a:solidFill>
                <a:cs typeface="SKR HEAD1" pitchFamily="2" charset="-78"/>
              </a:rPr>
              <a:t> ( </a:t>
            </a:r>
            <a:r>
              <a:rPr lang="ar-SA" sz="7200" dirty="0" smtClean="0">
                <a:solidFill>
                  <a:srgbClr val="008000"/>
                </a:solidFill>
                <a:cs typeface="SKR HEAD1" pitchFamily="2" charset="-78"/>
              </a:rPr>
              <a:t>المد الواجب</a:t>
            </a:r>
            <a:r>
              <a:rPr lang="ar-SA" sz="7200" dirty="0" smtClean="0">
                <a:solidFill>
                  <a:srgbClr val="990000"/>
                </a:solidFill>
                <a:cs typeface="SKR HEAD1" pitchFamily="2" charset="-78"/>
              </a:rPr>
              <a:t>)</a:t>
            </a:r>
            <a:endParaRPr lang="ar-SA" sz="7200" dirty="0">
              <a:solidFill>
                <a:srgbClr val="99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5686436" cy="2185990"/>
          </a:xfrm>
        </p:spPr>
        <p:txBody>
          <a:bodyPr/>
          <a:lstStyle/>
          <a:p>
            <a:pPr>
              <a:buNone/>
            </a:pPr>
            <a:r>
              <a:rPr lang="ar-SA" sz="7200" dirty="0" smtClean="0">
                <a:solidFill>
                  <a:srgbClr val="C00000"/>
                </a:solidFill>
                <a:cs typeface="SKR HEAD1 Outlined" pitchFamily="2" charset="-78"/>
              </a:rPr>
              <a:t>مقدار المد المتصل</a:t>
            </a:r>
            <a:endParaRPr lang="ar-SA" sz="7200" dirty="0">
              <a:solidFill>
                <a:srgbClr val="C00000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مقدار مده</a:t>
            </a:r>
            <a:endParaRPr lang="ar-SA" sz="8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ar-SA" sz="6600" dirty="0" smtClean="0">
                <a:solidFill>
                  <a:srgbClr val="003399"/>
                </a:solidFill>
                <a:cs typeface="SKR HEAD1" pitchFamily="2" charset="-78"/>
              </a:rPr>
              <a:t>التوسط أربع حركات .</a:t>
            </a:r>
          </a:p>
          <a:p>
            <a:pPr algn="just">
              <a:buNone/>
            </a:pPr>
            <a:r>
              <a:rPr lang="ar-SA" sz="6600" dirty="0" smtClean="0">
                <a:solidFill>
                  <a:srgbClr val="990000"/>
                </a:solidFill>
                <a:cs typeface="SKR HEAD1" pitchFamily="2" charset="-78"/>
              </a:rPr>
              <a:t>وإذا كانت همزته متطرفة مثل : </a:t>
            </a:r>
          </a:p>
          <a:p>
            <a:pPr algn="just">
              <a:buNone/>
            </a:pPr>
            <a:r>
              <a:rPr lang="ar-SA" sz="6600" dirty="0" smtClean="0">
                <a:solidFill>
                  <a:srgbClr val="008000"/>
                </a:solidFill>
                <a:cs typeface="SKR HEAD1" pitchFamily="2" charset="-78"/>
              </a:rPr>
              <a:t>( جاء)</a:t>
            </a:r>
            <a:r>
              <a:rPr lang="ar-SA" sz="6600" dirty="0" smtClean="0">
                <a:solidFill>
                  <a:srgbClr val="990000"/>
                </a:solidFill>
                <a:cs typeface="SKR HEAD1" pitchFamily="2" charset="-78"/>
              </a:rPr>
              <a:t> ففيه وجه آخر وهو : الإشباع ست حركات لأجل الوقف .</a:t>
            </a:r>
            <a:endParaRPr lang="ar-SA" sz="6600" dirty="0">
              <a:solidFill>
                <a:srgbClr val="6633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474</Words>
  <PresentationFormat>عرض على الشاشة (3:4)‏</PresentationFormat>
  <Paragraphs>143</Paragraphs>
  <Slides>21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21</vt:i4>
      </vt:variant>
    </vt:vector>
  </HeadingPairs>
  <TitlesOfParts>
    <vt:vector size="26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الشريحة 1</vt:lpstr>
      <vt:lpstr>الشريحة 2</vt:lpstr>
      <vt:lpstr>الشريحة 3</vt:lpstr>
      <vt:lpstr>الشريحة 4</vt:lpstr>
      <vt:lpstr>تعريف المد المتصل</vt:lpstr>
      <vt:lpstr>الشريحة 6</vt:lpstr>
      <vt:lpstr>حكم المد المتصل</vt:lpstr>
      <vt:lpstr>الشريحة 8</vt:lpstr>
      <vt:lpstr>مقدار مده</vt:lpstr>
      <vt:lpstr>الشريحة 10</vt:lpstr>
      <vt:lpstr>الشريحة 11</vt:lpstr>
      <vt:lpstr>الشاهد </vt:lpstr>
      <vt:lpstr>نشاط 1</vt:lpstr>
      <vt:lpstr>الشريحة 14</vt:lpstr>
      <vt:lpstr>نشاط 2</vt:lpstr>
      <vt:lpstr>الشريحة 16</vt:lpstr>
      <vt:lpstr>نشاط 3</vt:lpstr>
      <vt:lpstr>الشريحة 18</vt:lpstr>
      <vt:lpstr>الشريحة 19</vt:lpstr>
      <vt:lpstr>الشريحة 20</vt:lpstr>
      <vt:lpstr>الشريحة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15</cp:revision>
  <dcterms:created xsi:type="dcterms:W3CDTF">2012-03-12T13:55:07Z</dcterms:created>
  <dcterms:modified xsi:type="dcterms:W3CDTF">2012-04-03T19:24:44Z</dcterms:modified>
</cp:coreProperties>
</file>