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12"/>
  </p:notesMasterIdLst>
  <p:sldIdLst>
    <p:sldId id="276" r:id="rId2"/>
    <p:sldId id="277" r:id="rId3"/>
    <p:sldId id="358" r:id="rId4"/>
    <p:sldId id="670" r:id="rId5"/>
    <p:sldId id="559" r:id="rId6"/>
    <p:sldId id="279" r:id="rId7"/>
    <p:sldId id="287" r:id="rId8"/>
    <p:sldId id="286" r:id="rId9"/>
    <p:sldId id="671" r:id="rId10"/>
    <p:sldId id="672" r:id="rId11"/>
    <p:sldId id="288" r:id="rId12"/>
    <p:sldId id="289" r:id="rId13"/>
    <p:sldId id="673" r:id="rId14"/>
    <p:sldId id="721" r:id="rId15"/>
    <p:sldId id="724" r:id="rId16"/>
    <p:sldId id="723" r:id="rId17"/>
    <p:sldId id="722" r:id="rId18"/>
    <p:sldId id="725" r:id="rId19"/>
    <p:sldId id="726" r:id="rId20"/>
    <p:sldId id="292" r:id="rId21"/>
    <p:sldId id="293" r:id="rId22"/>
    <p:sldId id="294" r:id="rId23"/>
    <p:sldId id="295" r:id="rId24"/>
    <p:sldId id="728" r:id="rId25"/>
    <p:sldId id="727" r:id="rId26"/>
    <p:sldId id="329" r:id="rId27"/>
    <p:sldId id="296" r:id="rId28"/>
    <p:sldId id="259" r:id="rId29"/>
    <p:sldId id="258" r:id="rId30"/>
    <p:sldId id="260" r:id="rId31"/>
    <p:sldId id="261" r:id="rId32"/>
    <p:sldId id="298" r:id="rId33"/>
    <p:sldId id="300" r:id="rId34"/>
    <p:sldId id="806" r:id="rId35"/>
    <p:sldId id="691" r:id="rId36"/>
    <p:sldId id="807" r:id="rId37"/>
    <p:sldId id="339" r:id="rId38"/>
    <p:sldId id="342" r:id="rId39"/>
    <p:sldId id="340" r:id="rId40"/>
    <p:sldId id="341" r:id="rId41"/>
    <p:sldId id="729" r:id="rId42"/>
    <p:sldId id="343" r:id="rId43"/>
    <p:sldId id="730" r:id="rId44"/>
    <p:sldId id="274" r:id="rId45"/>
    <p:sldId id="897" r:id="rId46"/>
    <p:sldId id="808" r:id="rId47"/>
    <p:sldId id="650" r:id="rId48"/>
    <p:sldId id="898" r:id="rId49"/>
    <p:sldId id="887" r:id="rId50"/>
    <p:sldId id="888" r:id="rId51"/>
    <p:sldId id="889" r:id="rId52"/>
    <p:sldId id="923" r:id="rId53"/>
    <p:sldId id="805" r:id="rId54"/>
    <p:sldId id="852" r:id="rId55"/>
    <p:sldId id="856" r:id="rId56"/>
    <p:sldId id="734" r:id="rId57"/>
    <p:sldId id="735" r:id="rId58"/>
    <p:sldId id="857" r:id="rId59"/>
    <p:sldId id="899" r:id="rId60"/>
    <p:sldId id="859" r:id="rId61"/>
    <p:sldId id="306" r:id="rId62"/>
    <p:sldId id="328" r:id="rId63"/>
    <p:sldId id="266" r:id="rId64"/>
    <p:sldId id="890" r:id="rId65"/>
    <p:sldId id="326" r:id="rId66"/>
    <p:sldId id="309" r:id="rId67"/>
    <p:sldId id="389" r:id="rId68"/>
    <p:sldId id="391" r:id="rId69"/>
    <p:sldId id="390" r:id="rId70"/>
    <p:sldId id="701" r:id="rId71"/>
    <p:sldId id="331" r:id="rId72"/>
    <p:sldId id="891" r:id="rId73"/>
    <p:sldId id="815" r:id="rId74"/>
    <p:sldId id="902" r:id="rId75"/>
    <p:sldId id="901" r:id="rId76"/>
    <p:sldId id="900" r:id="rId77"/>
    <p:sldId id="355" r:id="rId78"/>
    <p:sldId id="351" r:id="rId79"/>
    <p:sldId id="284" r:id="rId80"/>
    <p:sldId id="893" r:id="rId81"/>
    <p:sldId id="903" r:id="rId82"/>
    <p:sldId id="904" r:id="rId83"/>
    <p:sldId id="315" r:id="rId84"/>
    <p:sldId id="894" r:id="rId85"/>
    <p:sldId id="840" r:id="rId86"/>
    <p:sldId id="848" r:id="rId87"/>
    <p:sldId id="863" r:id="rId88"/>
    <p:sldId id="905" r:id="rId89"/>
    <p:sldId id="906" r:id="rId90"/>
    <p:sldId id="910" r:id="rId91"/>
    <p:sldId id="911" r:id="rId92"/>
    <p:sldId id="909" r:id="rId93"/>
    <p:sldId id="908" r:id="rId94"/>
    <p:sldId id="842" r:id="rId95"/>
    <p:sldId id="907" r:id="rId96"/>
    <p:sldId id="912" r:id="rId97"/>
    <p:sldId id="716" r:id="rId98"/>
    <p:sldId id="913" r:id="rId99"/>
    <p:sldId id="871" r:id="rId100"/>
    <p:sldId id="916" r:id="rId101"/>
    <p:sldId id="917" r:id="rId102"/>
    <p:sldId id="918" r:id="rId103"/>
    <p:sldId id="919" r:id="rId104"/>
    <p:sldId id="920" r:id="rId105"/>
    <p:sldId id="921" r:id="rId106"/>
    <p:sldId id="922" r:id="rId107"/>
    <p:sldId id="914" r:id="rId108"/>
    <p:sldId id="320" r:id="rId109"/>
    <p:sldId id="322" r:id="rId110"/>
    <p:sldId id="772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B"/>
    <a:srgbClr val="AC04A0"/>
    <a:srgbClr val="FFFFCD"/>
    <a:srgbClr val="AAFCDD"/>
    <a:srgbClr val="FEECFD"/>
    <a:srgbClr val="FDBFF9"/>
    <a:srgbClr val="3C7739"/>
    <a:srgbClr val="00B01D"/>
    <a:srgbClr val="7B3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نمط فاتح 2 - تميي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60373E6-0AAE-4CB5-8CCD-1B9CF765E748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D5F929-856F-48E4-867B-76C9EAE58A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05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صورة الشريحة 1">
            <a:extLst>
              <a:ext uri="{FF2B5EF4-FFF2-40B4-BE49-F238E27FC236}">
                <a16:creationId xmlns:a16="http://schemas.microsoft.com/office/drawing/2014/main" id="{07F718AD-7CD2-4214-A22B-FB7260A465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عنصر نائب للملاحظات 2">
            <a:extLst>
              <a:ext uri="{FF2B5EF4-FFF2-40B4-BE49-F238E27FC236}">
                <a16:creationId xmlns:a16="http://schemas.microsoft.com/office/drawing/2014/main" id="{9491EC4D-E837-4269-8D05-DA231AB0E8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6388" name="عنصر نائب لرقم الشريحة 3">
            <a:extLst>
              <a:ext uri="{FF2B5EF4-FFF2-40B4-BE49-F238E27FC236}">
                <a16:creationId xmlns:a16="http://schemas.microsoft.com/office/drawing/2014/main" id="{E72FA97A-6F04-4E12-AFD1-9931C2F93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763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17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92F24C-EC87-43C2-99D8-606A7B2781C7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8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صر نائب لصورة الشريحة 1">
            <a:extLst>
              <a:ext uri="{FF2B5EF4-FFF2-40B4-BE49-F238E27FC236}">
                <a16:creationId xmlns:a16="http://schemas.microsoft.com/office/drawing/2014/main" id="{961CA19C-6B8D-4C34-BA84-E1E04C138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عنصر نائب للملاحظات 2">
            <a:extLst>
              <a:ext uri="{FF2B5EF4-FFF2-40B4-BE49-F238E27FC236}">
                <a16:creationId xmlns:a16="http://schemas.microsoft.com/office/drawing/2014/main" id="{514E4901-6C2C-4655-8B6F-AA772E54AF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2292" name="عنصر نائب لرقم الشريحة 3">
            <a:extLst>
              <a:ext uri="{FF2B5EF4-FFF2-40B4-BE49-F238E27FC236}">
                <a16:creationId xmlns:a16="http://schemas.microsoft.com/office/drawing/2014/main" id="{E75EE0CE-E3FA-499E-BEA5-D4F1ACBD9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2680" indent="-30525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21021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0086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7510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7016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2817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15470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812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438382-5EE4-4661-9E3D-4C6F836EEE3C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9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03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>
            <a:extLst>
              <a:ext uri="{FF2B5EF4-FFF2-40B4-BE49-F238E27FC236}">
                <a16:creationId xmlns:a16="http://schemas.microsoft.com/office/drawing/2014/main" id="{B0FE77BA-8087-450C-8AF9-EBF9D1E27F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عنصر نائب للملاحظات 2">
            <a:extLst>
              <a:ext uri="{FF2B5EF4-FFF2-40B4-BE49-F238E27FC236}">
                <a16:creationId xmlns:a16="http://schemas.microsoft.com/office/drawing/2014/main" id="{D0DD7FF7-0648-411C-8137-FB414A3C1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4340" name="عنصر نائب لرقم الشريحة 3">
            <a:extLst>
              <a:ext uri="{FF2B5EF4-FFF2-40B4-BE49-F238E27FC236}">
                <a16:creationId xmlns:a16="http://schemas.microsoft.com/office/drawing/2014/main" id="{3880DB32-8C31-40BD-B6F0-3A0309A9B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2680" indent="-30525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21021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0086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7510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7016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2817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15470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812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0ADFBC-BE4E-4238-BC84-21DDD0D8168C}" type="slidenum">
              <a:rPr lang="ar-SA" altLang="ar-SA" smtClean="0"/>
              <a:pPr/>
              <a:t>10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648293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>
            <a:extLst>
              <a:ext uri="{FF2B5EF4-FFF2-40B4-BE49-F238E27FC236}">
                <a16:creationId xmlns:a16="http://schemas.microsoft.com/office/drawing/2014/main" id="{593AC612-4136-4099-97ED-4B9C050C4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عنصر نائب للملاحظات 2">
            <a:extLst>
              <a:ext uri="{FF2B5EF4-FFF2-40B4-BE49-F238E27FC236}">
                <a16:creationId xmlns:a16="http://schemas.microsoft.com/office/drawing/2014/main" id="{49FA11B6-6EC7-4703-9C6B-141D789BF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dirty="0"/>
          </a:p>
        </p:txBody>
      </p:sp>
      <p:sp>
        <p:nvSpPr>
          <p:cNvPr id="52228" name="عنصر نائب لرقم الشريحة 3">
            <a:extLst>
              <a:ext uri="{FF2B5EF4-FFF2-40B4-BE49-F238E27FC236}">
                <a16:creationId xmlns:a16="http://schemas.microsoft.com/office/drawing/2014/main" id="{F93AA833-ADA1-46D0-85B2-EC70AD51F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C7EF22-AE0F-4986-83B2-EC62C8733F21}" type="slidenum">
              <a:rPr lang="ar-SA" altLang="ar-SA" smtClean="0"/>
              <a:pPr/>
              <a:t>47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01875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>
            <a:extLst>
              <a:ext uri="{FF2B5EF4-FFF2-40B4-BE49-F238E27FC236}">
                <a16:creationId xmlns:a16="http://schemas.microsoft.com/office/drawing/2014/main" id="{593AC612-4136-4099-97ED-4B9C050C4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عنصر نائب للملاحظات 2">
            <a:extLst>
              <a:ext uri="{FF2B5EF4-FFF2-40B4-BE49-F238E27FC236}">
                <a16:creationId xmlns:a16="http://schemas.microsoft.com/office/drawing/2014/main" id="{49FA11B6-6EC7-4703-9C6B-141D789BF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dirty="0"/>
          </a:p>
        </p:txBody>
      </p:sp>
      <p:sp>
        <p:nvSpPr>
          <p:cNvPr id="52228" name="عنصر نائب لرقم الشريحة 3">
            <a:extLst>
              <a:ext uri="{FF2B5EF4-FFF2-40B4-BE49-F238E27FC236}">
                <a16:creationId xmlns:a16="http://schemas.microsoft.com/office/drawing/2014/main" id="{F93AA833-ADA1-46D0-85B2-EC70AD51F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C7EF22-AE0F-4986-83B2-EC62C8733F21}" type="slidenum">
              <a:rPr lang="ar-SA" altLang="ar-SA" smtClean="0"/>
              <a:pPr/>
              <a:t>48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9824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صر نائب لصورة الشريحة 1">
            <a:extLst>
              <a:ext uri="{FF2B5EF4-FFF2-40B4-BE49-F238E27FC236}">
                <a16:creationId xmlns:a16="http://schemas.microsoft.com/office/drawing/2014/main" id="{33C4F6A7-52F7-41EB-9B3F-6250E8A5FF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عنصر نائب للملاحظات 2">
            <a:extLst>
              <a:ext uri="{FF2B5EF4-FFF2-40B4-BE49-F238E27FC236}">
                <a16:creationId xmlns:a16="http://schemas.microsoft.com/office/drawing/2014/main" id="{F2C2D271-AA64-4BB7-94C4-89B86E9D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5300" name="عنصر نائب لرقم الشريحة 3">
            <a:extLst>
              <a:ext uri="{FF2B5EF4-FFF2-40B4-BE49-F238E27FC236}">
                <a16:creationId xmlns:a16="http://schemas.microsoft.com/office/drawing/2014/main" id="{E2B12DC6-523A-4BAE-9D9A-DDE80137E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881E72-6B04-4D32-B728-A86DC7AB5983}" type="slidenum">
              <a:rPr lang="ar-SA" altLang="ar-SA" smtClean="0"/>
              <a:pPr/>
              <a:t>58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07266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C070D-CBA8-4210-ABD1-24D6044EAFDA}" type="slidenum">
              <a:rPr lang="ar-SA" altLang="ar-SA" smtClean="0"/>
              <a:pPr>
                <a:defRPr/>
              </a:pPr>
              <a:t>99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20420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C070D-CBA8-4210-ABD1-24D6044EAFDA}" type="slidenum">
              <a:rPr lang="ar-SA" altLang="ar-SA" smtClean="0"/>
              <a:pPr>
                <a:defRPr/>
              </a:pPr>
              <a:t>107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88355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hape 1084">
            <a:extLst>
              <a:ext uri="{FF2B5EF4-FFF2-40B4-BE49-F238E27FC236}">
                <a16:creationId xmlns:a16="http://schemas.microsoft.com/office/drawing/2014/main" id="{411DAD1A-D551-4F85-831D-ED5223D78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15" tIns="94515" rIns="94515" bIns="94515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91139" name="Shape 1085">
            <a:extLst>
              <a:ext uri="{FF2B5EF4-FFF2-40B4-BE49-F238E27FC236}">
                <a16:creationId xmlns:a16="http://schemas.microsoft.com/office/drawing/2014/main" id="{2AFADBE7-F525-4DAC-BD92-137ACE1B83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2847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48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075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5007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88A55D5-7481-4A42-ABA4-96D85BCC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1006F5-59EE-4BBC-B92A-90EF50F0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03ED9-5326-4D31-B83E-775233C6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AC5DA-34C9-4429-9F6D-2870AA8B2A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742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6268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686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845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990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45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875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366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BA36A-DA98-4C60-96FF-AC924BE73982}" type="datetimeFigureOut">
              <a:rPr lang="ar-SA" smtClean="0"/>
              <a:t>13/07/40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06CA-1112-4B1F-B4B7-5911D49BD71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399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19.tm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tmp"/><Relationship Id="rId4" Type="http://schemas.openxmlformats.org/officeDocument/2006/relationships/image" Target="../media/image64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tmp"/><Relationship Id="rId4" Type="http://schemas.openxmlformats.org/officeDocument/2006/relationships/image" Target="../media/image37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67.jpeg"/><Relationship Id="rId7" Type="http://schemas.openxmlformats.org/officeDocument/2006/relationships/image" Target="../media/image70.tmp"/><Relationship Id="rId12" Type="http://schemas.openxmlformats.org/officeDocument/2006/relationships/image" Target="../media/image7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2.tmp"/><Relationship Id="rId5" Type="http://schemas.openxmlformats.org/officeDocument/2006/relationships/image" Target="../media/image69.tmp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68.jpeg"/><Relationship Id="rId9" Type="http://schemas.openxmlformats.org/officeDocument/2006/relationships/image" Target="../media/image71.tmp"/><Relationship Id="rId14" Type="http://schemas.openxmlformats.org/officeDocument/2006/relationships/image" Target="../media/image74.tm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7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68.jpeg"/><Relationship Id="rId9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8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93.png"/><Relationship Id="rId4" Type="http://schemas.openxmlformats.org/officeDocument/2006/relationships/image" Target="../media/image94.jpeg"/><Relationship Id="rId9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8.jpeg"/><Relationship Id="rId7" Type="http://schemas.openxmlformats.org/officeDocument/2006/relationships/image" Target="../media/image9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18" Type="http://schemas.openxmlformats.org/officeDocument/2006/relationships/image" Target="../media/image103.png"/><Relationship Id="rId3" Type="http://schemas.openxmlformats.org/officeDocument/2006/relationships/image" Target="../media/image94.jpeg"/><Relationship Id="rId7" Type="http://schemas.openxmlformats.org/officeDocument/2006/relationships/image" Target="../media/image91.pn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" Type="http://schemas.openxmlformats.org/officeDocument/2006/relationships/audio" Target="../media/audio7.wav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6.svg"/><Relationship Id="rId5" Type="http://schemas.openxmlformats.org/officeDocument/2006/relationships/image" Target="../media/image86.pn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19" Type="http://schemas.openxmlformats.org/officeDocument/2006/relationships/image" Target="../media/image104.svg"/><Relationship Id="rId4" Type="http://schemas.openxmlformats.org/officeDocument/2006/relationships/image" Target="../media/image68.jpeg"/><Relationship Id="rId9" Type="http://schemas.openxmlformats.org/officeDocument/2006/relationships/image" Target="../media/image92.png"/><Relationship Id="rId1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m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tmp"/><Relationship Id="rId4" Type="http://schemas.openxmlformats.org/officeDocument/2006/relationships/image" Target="../media/image114.tm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mp"/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mp"/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mp"/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m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microsoft.com/office/2007/relationships/hdphoto" Target="../media/hdphoto1.wdp"/><Relationship Id="rId9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tmp"/><Relationship Id="rId4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32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tmp"/><Relationship Id="rId5" Type="http://schemas.openxmlformats.org/officeDocument/2006/relationships/image" Target="../media/image135.tmp"/><Relationship Id="rId4" Type="http://schemas.openxmlformats.org/officeDocument/2006/relationships/image" Target="../media/image132.tm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tmp"/><Relationship Id="rId5" Type="http://schemas.openxmlformats.org/officeDocument/2006/relationships/image" Target="../media/image137.tmp"/><Relationship Id="rId4" Type="http://schemas.openxmlformats.org/officeDocument/2006/relationships/image" Target="../media/image132.tm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mp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t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mp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mp"/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tm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mp"/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mp"/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48.tmp"/><Relationship Id="rId7" Type="http://schemas.openxmlformats.org/officeDocument/2006/relationships/image" Target="../media/image152.tmp"/><Relationship Id="rId2" Type="http://schemas.openxmlformats.org/officeDocument/2006/relationships/image" Target="../media/image14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tmp"/><Relationship Id="rId5" Type="http://schemas.openxmlformats.org/officeDocument/2006/relationships/image" Target="../media/image150.tmp"/><Relationship Id="rId4" Type="http://schemas.openxmlformats.org/officeDocument/2006/relationships/image" Target="../media/image149.tmp"/><Relationship Id="rId9" Type="http://schemas.openxmlformats.org/officeDocument/2006/relationships/image" Target="../media/image6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7" Type="http://schemas.openxmlformats.org/officeDocument/2006/relationships/image" Target="../media/image152.tmp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tmp"/><Relationship Id="rId5" Type="http://schemas.openxmlformats.org/officeDocument/2006/relationships/image" Target="../media/image150.tmp"/><Relationship Id="rId4" Type="http://schemas.openxmlformats.org/officeDocument/2006/relationships/image" Target="../media/image149.tm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tmp"/><Relationship Id="rId4" Type="http://schemas.openxmlformats.org/officeDocument/2006/relationships/image" Target="../media/image155.tm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mp"/><Relationship Id="rId2" Type="http://schemas.openxmlformats.org/officeDocument/2006/relationships/image" Target="../media/image15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tm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tm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tm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mp"/><Relationship Id="rId2" Type="http://schemas.openxmlformats.org/officeDocument/2006/relationships/image" Target="../media/image160.tmp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6FCC126-9F38-4FE4-A450-7FD463A06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25" y="1771419"/>
            <a:ext cx="4734586" cy="165758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21F9E3A-1C43-440D-8C52-A0A43DB90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489"/>
            <a:ext cx="9093636" cy="126435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BE6BE17-8547-41EC-A26D-416765ACE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b="1"/>
          <a:stretch/>
        </p:blipFill>
        <p:spPr>
          <a:xfrm>
            <a:off x="7670364" y="722489"/>
            <a:ext cx="1181265" cy="1544734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066BBBD-7261-4BB1-A91A-DF89F168CC02}"/>
              </a:ext>
            </a:extLst>
          </p:cNvPr>
          <p:cNvGrpSpPr/>
          <p:nvPr/>
        </p:nvGrpSpPr>
        <p:grpSpPr>
          <a:xfrm>
            <a:off x="0" y="5542845"/>
            <a:ext cx="9144000" cy="1315154"/>
            <a:chOff x="0" y="5542845"/>
            <a:chExt cx="9144000" cy="131515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71D82313-227C-4ECD-8DB1-3EB4271FC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"/>
            <a:stretch/>
          </p:blipFill>
          <p:spPr>
            <a:xfrm>
              <a:off x="0" y="5678310"/>
              <a:ext cx="9144000" cy="117968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DF62BAFE-DFFA-4581-A172-31D25790D05A}"/>
                </a:ext>
              </a:extLst>
            </p:cNvPr>
            <p:cNvSpPr txBox="1"/>
            <p:nvPr/>
          </p:nvSpPr>
          <p:spPr>
            <a:xfrm>
              <a:off x="1185333" y="5542845"/>
              <a:ext cx="2223911" cy="451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sp>
        <p:nvSpPr>
          <p:cNvPr id="15" name="Rectangle 6">
            <a:extLst>
              <a:ext uri="{FF2B5EF4-FFF2-40B4-BE49-F238E27FC236}">
                <a16:creationId xmlns:a16="http://schemas.microsoft.com/office/drawing/2014/main" id="{CE357A71-E134-4EB7-8AAA-9560C416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339" y="-1223572"/>
            <a:ext cx="4913316" cy="299499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ar-SA" sz="4400" b="1" dirty="0">
              <a:solidFill>
                <a:srgbClr val="000000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cs typeface="PT Bold Heading" pitchFamily="2" charset="-78"/>
              </a:rPr>
              <a:t>بسم الله الرحمن الرحيم </a:t>
            </a:r>
            <a:endParaRPr lang="ar-SA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C4E701F-EB3E-45DB-9246-63FFF1B20413}"/>
              </a:ext>
            </a:extLst>
          </p:cNvPr>
          <p:cNvSpPr txBox="1"/>
          <p:nvPr/>
        </p:nvSpPr>
        <p:spPr>
          <a:xfrm>
            <a:off x="2797040" y="3788101"/>
            <a:ext cx="34995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أ . منى القحطاني .      أ. حصة القرني </a:t>
            </a:r>
          </a:p>
        </p:txBody>
      </p:sp>
    </p:spTree>
    <p:extLst>
      <p:ext uri="{BB962C8B-B14F-4D97-AF65-F5344CB8AC3E}">
        <p14:creationId xmlns:p14="http://schemas.microsoft.com/office/powerpoint/2010/main" val="25600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نتيجة بحث الصور عن سبورة">
            <a:extLst>
              <a:ext uri="{FF2B5EF4-FFF2-40B4-BE49-F238E27FC236}">
                <a16:creationId xmlns:a16="http://schemas.microsoft.com/office/drawing/2014/main" id="{C9EE0954-D35C-454F-B230-5169C91F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6" y="660470"/>
            <a:ext cx="8569325" cy="734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CBC4C93-E2D2-4ECF-BDD7-D38695615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637806" y="883746"/>
            <a:ext cx="4051532" cy="48284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51D7A23-79B1-4A68-9C63-72EE7CAFF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8"/>
          <a:stretch/>
        </p:blipFill>
        <p:spPr>
          <a:xfrm>
            <a:off x="5732473" y="2516803"/>
            <a:ext cx="2524477" cy="7811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5A6B3F6-09CB-43C3-B499-83F087056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94" y="3670598"/>
            <a:ext cx="2562583" cy="78115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9A1B0D3-9DD3-4969-A450-1A6BA22DE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3" y="1296837"/>
            <a:ext cx="255305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524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E2E4E891-C7B5-4DDE-92AC-92533CF897A2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A8ADB0-289F-4879-A9C6-85CC3C1A7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2"/>
          <a:stretch/>
        </p:blipFill>
        <p:spPr>
          <a:xfrm>
            <a:off x="385820" y="2600392"/>
            <a:ext cx="8370771" cy="3130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BE2BA9A-3159-477D-8F62-EABD9070D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17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284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مَعَ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وَتَنَاوَلَ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فَوَّازٌ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اسْتَيْقَظَ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5400" b="1" dirty="0">
                <a:solidFill>
                  <a:schemeClr val="tx1"/>
                </a:solidFill>
              </a:rPr>
              <a:t>السَّحُورِ</a:t>
            </a:r>
            <a:endParaRPr lang="en-US" sz="6000" b="1" dirty="0">
              <a:solidFill>
                <a:schemeClr val="tx1"/>
              </a:solidFill>
            </a:endParaRPr>
          </a:p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</a:rPr>
              <a:t>وَجْـبَةَ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أُسْرَتِهِ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</p:spTree>
    <p:extLst>
      <p:ext uri="{BB962C8B-B14F-4D97-AF65-F5344CB8AC3E}">
        <p14:creationId xmlns:p14="http://schemas.microsoft.com/office/powerpoint/2010/main" val="21662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2DED4D6-D206-4F03-BEAA-30F26D47943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8FACC4-375B-49FC-A0F6-AAD0EBB81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1" b="10841"/>
          <a:stretch/>
        </p:blipFill>
        <p:spPr>
          <a:xfrm>
            <a:off x="529698" y="2671057"/>
            <a:ext cx="7812081" cy="36801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BB2D21-2CC1-4DD9-A00F-CAA8CED72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17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639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الْمَدْرَسَةِ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وَبَعْـدَ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</a:rPr>
              <a:t>شَعُـرَ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ذَهَابِهِ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بِالْجُوعِ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600" b="1" dirty="0">
                <a:solidFill>
                  <a:schemeClr val="tx1"/>
                </a:solidFill>
              </a:rPr>
              <a:t>إِلَى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وَالْعَطَشِ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</p:spTree>
    <p:extLst>
      <p:ext uri="{BB962C8B-B14F-4D97-AF65-F5344CB8AC3E}">
        <p14:creationId xmlns:p14="http://schemas.microsoft.com/office/powerpoint/2010/main" val="22189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EB03E2C-D1E0-454D-BA46-49636BA31F9E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E469ACF-C3AD-4FC8-BE39-4C94547E1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6" y="2608769"/>
            <a:ext cx="8269274" cy="297923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8D28BA5-5165-4B81-A602-0E864159F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17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81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غِذَائِيَّةً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وَاشْتَرَى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الْمَقْصِفِ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وَجْبَةً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فَاتَّجَهَ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600" b="1" dirty="0">
                <a:solidFill>
                  <a:schemeClr val="tx1"/>
                </a:solidFill>
              </a:rPr>
              <a:t>إِلَى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وَأَكَلَهَا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</p:spTree>
    <p:extLst>
      <p:ext uri="{BB962C8B-B14F-4D97-AF65-F5344CB8AC3E}">
        <p14:creationId xmlns:p14="http://schemas.microsoft.com/office/powerpoint/2010/main" val="31189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EB03E2C-D1E0-454D-BA46-49636BA31F9E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0F5011B-B160-4E5A-B81B-E9D42FE4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4" y="2337894"/>
            <a:ext cx="7395083" cy="43311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2852B60-DE50-413E-8B4E-F892D6205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17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92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14239" y="818984"/>
            <a:ext cx="2125980" cy="1343033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الْعَامِ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441940" y="818984"/>
            <a:ext cx="2125980" cy="1365532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الْأَبُ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549" y="859316"/>
            <a:ext cx="2125980" cy="13655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أَبَاهُ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11787" y="851535"/>
            <a:ext cx="2125980" cy="13450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الله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4239" y="2292465"/>
            <a:ext cx="2125980" cy="13731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سَتَكْبَرُ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85198" y="2328464"/>
            <a:ext cx="2125980" cy="137318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الْقَادِمِ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56157" y="2356554"/>
            <a:ext cx="2125980" cy="13450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بِالْأَمْرِ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3003" y="2320555"/>
            <a:ext cx="2125980" cy="134509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</a:rPr>
              <a:t>وَبَعْـدَ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14239" y="3782442"/>
            <a:ext cx="2125980" cy="13998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مَعَنَا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4589" y="3793557"/>
            <a:ext cx="2125980" cy="13433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وَتَصُومُ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17764" y="3782442"/>
            <a:ext cx="2125980" cy="1365532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schemeClr val="tx1"/>
                </a:solidFill>
              </a:rPr>
              <a:t>  فَقَالَ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72331" y="3782442"/>
            <a:ext cx="2125980" cy="1265414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عَوْدَتِهِ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4" y="142835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190CB481-EBB4-4099-B1C6-F7E55F5089DC}"/>
              </a:ext>
            </a:extLst>
          </p:cNvPr>
          <p:cNvSpPr/>
          <p:nvPr/>
        </p:nvSpPr>
        <p:spPr>
          <a:xfrm>
            <a:off x="7018020" y="5195831"/>
            <a:ext cx="2125980" cy="1399897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الْمَنْزِلِ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57">
            <a:extLst>
              <a:ext uri="{FF2B5EF4-FFF2-40B4-BE49-F238E27FC236}">
                <a16:creationId xmlns:a16="http://schemas.microsoft.com/office/drawing/2014/main" id="{18E95397-4E4A-4DE5-A6DD-91C278043060}"/>
              </a:ext>
            </a:extLst>
          </p:cNvPr>
          <p:cNvSpPr/>
          <p:nvPr/>
        </p:nvSpPr>
        <p:spPr>
          <a:xfrm>
            <a:off x="4785807" y="5251462"/>
            <a:ext cx="2125980" cy="13998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لَهُ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57">
            <a:extLst>
              <a:ext uri="{FF2B5EF4-FFF2-40B4-BE49-F238E27FC236}">
                <a16:creationId xmlns:a16="http://schemas.microsoft.com/office/drawing/2014/main" id="{47AACDA7-A43B-407E-BD64-7FC8EDE135D8}"/>
              </a:ext>
            </a:extLst>
          </p:cNvPr>
          <p:cNvSpPr/>
          <p:nvPr/>
        </p:nvSpPr>
        <p:spPr>
          <a:xfrm>
            <a:off x="2514569" y="5251462"/>
            <a:ext cx="2125980" cy="13998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فِي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57">
            <a:extLst>
              <a:ext uri="{FF2B5EF4-FFF2-40B4-BE49-F238E27FC236}">
                <a16:creationId xmlns:a16="http://schemas.microsoft.com/office/drawing/2014/main" id="{14AC7F48-B31F-4A49-9D9D-4FFE380BC582}"/>
              </a:ext>
            </a:extLst>
          </p:cNvPr>
          <p:cNvSpPr/>
          <p:nvPr/>
        </p:nvSpPr>
        <p:spPr>
          <a:xfrm>
            <a:off x="182268" y="5299131"/>
            <a:ext cx="2125980" cy="13998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أَخْبَرَ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A0DDFD-3415-40FE-9B5C-8CC140AC9F50}"/>
              </a:ext>
            </a:extLst>
          </p:cNvPr>
          <p:cNvSpPr txBox="1"/>
          <p:nvPr/>
        </p:nvSpPr>
        <p:spPr>
          <a:xfrm>
            <a:off x="3207026" y="1058011"/>
            <a:ext cx="993913" cy="3732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7FF20027-55EE-4A65-9F07-C5077F77C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69136"/>
              </p:ext>
            </p:extLst>
          </p:nvPr>
        </p:nvGraphicFramePr>
        <p:xfrm>
          <a:off x="569843" y="498041"/>
          <a:ext cx="8116491" cy="625281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98410">
                  <a:extLst>
                    <a:ext uri="{9D8B030D-6E8A-4147-A177-3AD203B41FA5}">
                      <a16:colId xmlns:a16="http://schemas.microsoft.com/office/drawing/2014/main" val="1524074973"/>
                    </a:ext>
                  </a:extLst>
                </a:gridCol>
                <a:gridCol w="6518081">
                  <a:extLst>
                    <a:ext uri="{9D8B030D-6E8A-4147-A177-3AD203B41FA5}">
                      <a16:colId xmlns:a16="http://schemas.microsoft.com/office/drawing/2014/main" val="2822818684"/>
                    </a:ext>
                  </a:extLst>
                </a:gridCol>
              </a:tblGrid>
              <a:tr h="446705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/>
                        <a:t>    المهارة 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                    الكلمة 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21427"/>
                  </a:ext>
                </a:extLst>
              </a:tr>
              <a:tr h="56582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اللام الشمسية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1" dirty="0"/>
                        <a:t>    </a:t>
                      </a:r>
                      <a:endParaRPr lang="ar-SA" sz="3200" b="1" dirty="0">
                        <a:solidFill>
                          <a:schemeClr val="tx1"/>
                        </a:solidFill>
                        <a:latin typeface="Adobe Arabic" panose="02040503050201020203" pitchFamily="18" charset="-78"/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94006"/>
                  </a:ext>
                </a:extLst>
              </a:tr>
              <a:tr h="56582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اللام القمرية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73379"/>
                  </a:ext>
                </a:extLst>
              </a:tr>
              <a:tr h="56582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مد بالواو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1" dirty="0"/>
                        <a:t> </a:t>
                      </a:r>
                      <a:endParaRPr lang="ar-SA" sz="32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575406"/>
                  </a:ext>
                </a:extLst>
              </a:tr>
              <a:tr h="73967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مد بالياء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622334"/>
                  </a:ext>
                </a:extLst>
              </a:tr>
              <a:tr h="625387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مد بالألف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3600" b="1" dirty="0"/>
                        <a:t>       </a:t>
                      </a:r>
                      <a:r>
                        <a:rPr lang="ar-SA" sz="3200" b="1" dirty="0"/>
                        <a:t>تَنَاوَلَ  - ذَهَابِهِ - أَبَاه</a:t>
                      </a:r>
                      <a:endParaRPr lang="ar-SA" sz="32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183489"/>
                  </a:ext>
                </a:extLst>
              </a:tr>
              <a:tr h="625387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تنوين فتح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-  غِذَائيَّةً</a:t>
                      </a:r>
                      <a:r>
                        <a:rPr lang="ar-SA" sz="3600" b="1" dirty="0"/>
                        <a:t> - </a:t>
                      </a:r>
                      <a:r>
                        <a:rPr lang="ar-SA" sz="3200" b="1" dirty="0"/>
                        <a:t>صَغِيرًا</a:t>
                      </a:r>
                      <a:endParaRPr lang="ar-SA" sz="3200" b="1" dirty="0">
                        <a:solidFill>
                          <a:schemeClr val="tx1"/>
                        </a:solidFill>
                        <a:latin typeface="Adobe Arabic" panose="02040503050201020203" pitchFamily="18" charset="-78"/>
                        <a:cs typeface="ABO SLMAN Alomar النسخ4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18242"/>
                  </a:ext>
                </a:extLst>
              </a:tr>
              <a:tr h="804069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هاء آخر الكلمة </a:t>
                      </a:r>
                      <a:endParaRPr lang="ar-SA" sz="20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ar-SA" sz="1100" b="1" dirty="0"/>
                    </a:p>
                    <a:p>
                      <a:pPr algn="r" rtl="1"/>
                      <a:r>
                        <a:rPr lang="ar-SA" sz="3200" b="1" dirty="0"/>
                        <a:t>أَبِيه – أُسْرَتِهِ - فَاتَّجَهَ – ذَهَابِهِ – أَبَاه - عَوْدَتِه </a:t>
                      </a:r>
                      <a:endParaRPr lang="ar-SA" sz="3200" b="1" dirty="0">
                        <a:solidFill>
                          <a:schemeClr val="tx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84213"/>
                  </a:ext>
                </a:extLst>
              </a:tr>
              <a:tr h="594276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التاء المربوطة </a:t>
                      </a:r>
                      <a:endParaRPr lang="ar-SA" sz="20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</a:t>
                      </a:r>
                      <a:r>
                        <a:rPr lang="ar-SA" sz="3200" b="1" dirty="0"/>
                        <a:t>الأُسْرَةُ – وَجْبَةً – غِذَائيَّة  </a:t>
                      </a:r>
                      <a:endParaRPr lang="ar-SA" sz="36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929326"/>
                  </a:ext>
                </a:extLst>
              </a:tr>
              <a:tr h="625387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التاء المفتوحة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     </a:t>
                      </a:r>
                      <a:r>
                        <a:rPr lang="ar-SA" sz="3200" b="1" dirty="0"/>
                        <a:t>عَلِمَت</a:t>
                      </a:r>
                      <a:r>
                        <a:rPr lang="ar-SA" sz="3600" b="1" dirty="0"/>
                        <a:t> - </a:t>
                      </a:r>
                      <a:r>
                        <a:rPr lang="ar-SA" sz="3200" b="1" dirty="0"/>
                        <a:t>فَفَرِحْت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41283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854D306E-FCFA-45D0-BA4B-8DFFA9FBA5AA}"/>
              </a:ext>
            </a:extLst>
          </p:cNvPr>
          <p:cNvSpPr txBox="1"/>
          <p:nvPr/>
        </p:nvSpPr>
        <p:spPr>
          <a:xfrm>
            <a:off x="1678328" y="41656"/>
            <a:ext cx="55404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7030A0"/>
                </a:solidFill>
                <a:cs typeface="AL-Mohanad" pitchFamily="2" charset="-78"/>
              </a:rPr>
              <a:t>أستخرج ما يلي من درس (فواز وشهر رمضان 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B0B5EF0-BD8E-4478-9244-976EDA3C6CD5}"/>
              </a:ext>
            </a:extLst>
          </p:cNvPr>
          <p:cNvSpPr/>
          <p:nvPr/>
        </p:nvSpPr>
        <p:spPr>
          <a:xfrm>
            <a:off x="3206682" y="1160830"/>
            <a:ext cx="3554155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السَّحُور</a:t>
            </a:r>
            <a:endParaRPr lang="ar-SA" sz="3200" dirty="0">
              <a:solidFill>
                <a:schemeClr val="tx1"/>
              </a:solidFill>
              <a:latin typeface="Adobe Arabic" panose="02040503050201020203" pitchFamily="18" charset="-78"/>
              <a:cs typeface="ABO SLMAN Alomar النسخ4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356DA28-FF11-431C-A6CB-8FF06EC4DAD1}"/>
              </a:ext>
            </a:extLst>
          </p:cNvPr>
          <p:cNvSpPr/>
          <p:nvPr/>
        </p:nvSpPr>
        <p:spPr>
          <a:xfrm>
            <a:off x="1526869" y="1743408"/>
            <a:ext cx="4816870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الأَبُ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–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الْمَدْرَسَةُ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–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الْجُوع - الْعَطَش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715A705-4073-4138-9A13-0774AFF8044E}"/>
              </a:ext>
            </a:extLst>
          </p:cNvPr>
          <p:cNvSpPr/>
          <p:nvPr/>
        </p:nvSpPr>
        <p:spPr>
          <a:xfrm>
            <a:off x="2553390" y="2764406"/>
            <a:ext cx="4513952" cy="613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     </a:t>
            </a:r>
            <a:r>
              <a:rPr lang="ar-SA" sz="3200" b="1" dirty="0">
                <a:solidFill>
                  <a:schemeClr val="tx1"/>
                </a:solidFill>
              </a:rPr>
              <a:t>صَغِيـرًا</a:t>
            </a:r>
            <a:r>
              <a:rPr lang="ar-SA" sz="3600" b="1" dirty="0">
                <a:solidFill>
                  <a:schemeClr val="tx1"/>
                </a:solidFill>
              </a:rPr>
              <a:t> </a:t>
            </a:r>
            <a:r>
              <a:rPr lang="ar-SA" sz="3600" b="1" dirty="0">
                <a:solidFill>
                  <a:schemeClr val="tx1"/>
                </a:solidFill>
                <a:latin typeface="Adobe Arabic" panose="02040503050201020203" pitchFamily="18" charset="-78"/>
              </a:rPr>
              <a:t>-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دَعْنِي-</a:t>
            </a:r>
            <a:r>
              <a:rPr lang="ar-SA" sz="3600" b="1" dirty="0">
                <a:solidFill>
                  <a:schemeClr val="tx1"/>
                </a:solidFill>
                <a:latin typeface="Adobe Arabic" panose="02040503050201020203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أَبِيه</a:t>
            </a:r>
            <a:endParaRPr lang="ar-SA" sz="3600" b="1" dirty="0">
              <a:solidFill>
                <a:schemeClr val="tx1"/>
              </a:solidFill>
              <a:latin typeface="Adobe Arabic" panose="02040503050201020203" pitchFamily="18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E9300BC-139A-4B5A-87A4-FC93CD83AD85}"/>
              </a:ext>
            </a:extLst>
          </p:cNvPr>
          <p:cNvSpPr/>
          <p:nvPr/>
        </p:nvSpPr>
        <p:spPr>
          <a:xfrm>
            <a:off x="4642922" y="4070671"/>
            <a:ext cx="1772082" cy="537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وَجْبَةً</a:t>
            </a:r>
            <a:endParaRPr lang="ar-SA" sz="4000" dirty="0">
              <a:solidFill>
                <a:schemeClr val="tx1"/>
              </a:solidFill>
              <a:latin typeface="Adobe Arabic" panose="02040503050201020203" pitchFamily="18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B9FDE4-9F1C-442F-BE6E-50D94351EAED}"/>
              </a:ext>
            </a:extLst>
          </p:cNvPr>
          <p:cNvSpPr/>
          <p:nvPr/>
        </p:nvSpPr>
        <p:spPr>
          <a:xfrm>
            <a:off x="1678328" y="5773499"/>
            <a:ext cx="4513952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 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  <a:cs typeface="ABO SLMAN Alomar النسخ4" pitchFamily="2" charset="-78"/>
              </a:rPr>
              <a:t> </a:t>
            </a:r>
            <a:endParaRPr lang="ar-SA" sz="2400" dirty="0">
              <a:solidFill>
                <a:schemeClr val="tx1"/>
              </a:solidFill>
              <a:latin typeface="Adobe Arabic" panose="02040503050201020203" pitchFamily="18" charset="-78"/>
              <a:cs typeface="ABO SLMAN Alomar النسخ4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26C776A-F32C-4475-8FC9-2CEED2A350C8}"/>
              </a:ext>
            </a:extLst>
          </p:cNvPr>
          <p:cNvSpPr/>
          <p:nvPr/>
        </p:nvSpPr>
        <p:spPr>
          <a:xfrm>
            <a:off x="2787209" y="6223310"/>
            <a:ext cx="3270616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  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8249519-94C4-4370-9547-94532EB76973}"/>
              </a:ext>
            </a:extLst>
          </p:cNvPr>
          <p:cNvSpPr/>
          <p:nvPr/>
        </p:nvSpPr>
        <p:spPr>
          <a:xfrm>
            <a:off x="825515" y="2325986"/>
            <a:ext cx="5756933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latin typeface="Adobe Arabic" panose="02040503050201020203" pitchFamily="18" charset="-78"/>
              </a:rPr>
              <a:t>السَّحُور- الْجُوع – تَصُوم- بِدُخُول - أَرْجُوك</a:t>
            </a:r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186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Shape 1090">
            <a:extLst>
              <a:ext uri="{FF2B5EF4-FFF2-40B4-BE49-F238E27FC236}">
                <a16:creationId xmlns:a16="http://schemas.microsoft.com/office/drawing/2014/main" id="{CE44127E-FCB3-4786-B6EE-A54FD634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738166"/>
            <a:ext cx="8280400" cy="1754709"/>
          </a:xfrm>
          <a:prstGeom prst="rect">
            <a:avLst/>
          </a:prstGeom>
          <a:solidFill>
            <a:srgbClr val="FFFF9B">
              <a:alpha val="67842"/>
            </a:srgbClr>
          </a:solidFill>
          <a:ln>
            <a:noFill/>
          </a:ln>
          <a:extLst/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sz="4000" b="1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لجلال وجهك وعظيم سلطانك ،،</a:t>
            </a:r>
            <a:endParaRPr lang="ar-SA" altLang="ar-SA" sz="1000" dirty="0">
              <a:latin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0F66FA-504B-4B0A-B83B-BAFC75ADC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95" y="196381"/>
            <a:ext cx="4459409" cy="44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E9ED193-7928-479C-B8BB-BC91668A3DA4}"/>
              </a:ext>
            </a:extLst>
          </p:cNvPr>
          <p:cNvSpPr/>
          <p:nvPr/>
        </p:nvSpPr>
        <p:spPr>
          <a:xfrm>
            <a:off x="1403350" y="404813"/>
            <a:ext cx="5956300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/>
              <a:t>ماهي قوانين التحدث؟</a:t>
            </a:r>
          </a:p>
        </p:txBody>
      </p:sp>
      <p:pic>
        <p:nvPicPr>
          <p:cNvPr id="17411" name="صورة 2">
            <a:extLst>
              <a:ext uri="{FF2B5EF4-FFF2-40B4-BE49-F238E27FC236}">
                <a16:creationId xmlns:a16="http://schemas.microsoft.com/office/drawing/2014/main" id="{6FE93312-839D-4358-A041-A3834BE48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313113" y="3454400"/>
            <a:ext cx="27368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صورة 3">
            <a:extLst>
              <a:ext uri="{FF2B5EF4-FFF2-40B4-BE49-F238E27FC236}">
                <a16:creationId xmlns:a16="http://schemas.microsoft.com/office/drawing/2014/main" id="{E0D625FB-1047-48E9-8847-C423100B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180975" y="1516063"/>
            <a:ext cx="28813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صورة 5">
            <a:extLst>
              <a:ext uri="{FF2B5EF4-FFF2-40B4-BE49-F238E27FC236}">
                <a16:creationId xmlns:a16="http://schemas.microsoft.com/office/drawing/2014/main" id="{AC390C87-DD28-4205-91B2-006E9BFE4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083300" y="1509713"/>
            <a:ext cx="27352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صورة 6">
            <a:extLst>
              <a:ext uri="{FF2B5EF4-FFF2-40B4-BE49-F238E27FC236}">
                <a16:creationId xmlns:a16="http://schemas.microsoft.com/office/drawing/2014/main" id="{C8F10419-48D2-43F6-83AB-0A93DAAB7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0780" r="21651" b="10780"/>
          <a:stretch>
            <a:fillRect/>
          </a:stretch>
        </p:blipFill>
        <p:spPr bwMode="auto">
          <a:xfrm>
            <a:off x="254000" y="3489325"/>
            <a:ext cx="28082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صورة 7">
            <a:extLst>
              <a:ext uri="{FF2B5EF4-FFF2-40B4-BE49-F238E27FC236}">
                <a16:creationId xmlns:a16="http://schemas.microsoft.com/office/drawing/2014/main" id="{032B452C-23E2-4DA5-BA9A-053A58046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242050" y="3489325"/>
            <a:ext cx="27289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صورة 8">
            <a:extLst>
              <a:ext uri="{FF2B5EF4-FFF2-40B4-BE49-F238E27FC236}">
                <a16:creationId xmlns:a16="http://schemas.microsoft.com/office/drawing/2014/main" id="{3EB6B46F-117E-49AB-9256-5B8C6925B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254000" y="5148263"/>
            <a:ext cx="28082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صورة 9">
            <a:extLst>
              <a:ext uri="{FF2B5EF4-FFF2-40B4-BE49-F238E27FC236}">
                <a16:creationId xmlns:a16="http://schemas.microsoft.com/office/drawing/2014/main" id="{23403D40-30A7-465D-A4B6-6C99D884C3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6234113" y="5075238"/>
            <a:ext cx="2736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322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395536" y="3989975"/>
            <a:ext cx="8061158" cy="1284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   </a:t>
            </a:r>
            <a:endParaRPr lang="ar-SA" sz="3600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DecoType Naskh" panose="02010400000000000000" pitchFamily="2" charset="-78"/>
              </a:rPr>
              <a:t>  </a:t>
            </a:r>
            <a:r>
              <a:rPr lang="ar-SA" sz="3200" dirty="0">
                <a:solidFill>
                  <a:schemeClr val="tx1"/>
                </a:solidFill>
                <a:cs typeface="DecoType Naskh" panose="02010400000000000000" pitchFamily="2" charset="-78"/>
              </a:rPr>
              <a:t>ملاحظة : أوراق العمل تطبع ملونة  من نفس عرض البور بوينت</a:t>
            </a:r>
            <a:endParaRPr lang="ar-SA" sz="2800" dirty="0">
              <a:solidFill>
                <a:schemeClr val="tx1"/>
              </a:solidFill>
              <a:cs typeface="DecoType Naskh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A641CEF-5E98-4156-B41E-38D8054217B6}"/>
              </a:ext>
            </a:extLst>
          </p:cNvPr>
          <p:cNvSpPr/>
          <p:nvPr/>
        </p:nvSpPr>
        <p:spPr>
          <a:xfrm>
            <a:off x="658200" y="332656"/>
            <a:ext cx="7535829" cy="34505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لا نسمح أبدا لمن يستخدم العروض المقدمة أو أوراق العمل  </a:t>
            </a:r>
            <a:r>
              <a:rPr lang="ar-SA" sz="5400" dirty="0">
                <a:solidFill>
                  <a:srgbClr val="FF0000"/>
                </a:solidFill>
                <a:highlight>
                  <a:srgbClr val="FFFF00"/>
                </a:highlight>
              </a:rPr>
              <a:t>للتجارة</a:t>
            </a:r>
            <a:r>
              <a:rPr lang="ar-SA" sz="5400" dirty="0">
                <a:solidFill>
                  <a:srgbClr val="FF0000"/>
                </a:solidFill>
              </a:rPr>
              <a:t> ولو بجزء منها .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88" y="2068513"/>
            <a:ext cx="1700212" cy="23431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  <a:cs typeface="W1 SHUROOQ 19 013" pitchFamily="2" charset="-78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EB095-440F-49C8-B45F-536FDDC1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20B83-35B6-4049-8213-11BED111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74631-12B0-43B0-B860-D491A4FA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953B3-AB06-4BF7-B155-44900A12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1C817B8E-759D-4227-8152-8534332F6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AAED14EE-707B-482B-AB26-867F6F8038D6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275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656071" y="2257570"/>
            <a:ext cx="8568952" cy="165618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 rtl="1" eaLnBrk="1" hangingPunct="1">
              <a:defRPr/>
            </a:pPr>
            <a:r>
              <a:rPr lang="ar-SA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من خلال مكونات هذه الحصة يتوقع من</a:t>
            </a:r>
          </a:p>
          <a:p>
            <a:pPr algn="ctr" rtl="1" eaLnBrk="1" hangingPunct="1">
              <a:defRPr/>
            </a:pPr>
            <a:r>
              <a:rPr lang="ar-SA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التلميذة تحقيق الأهداف التالية :</a:t>
            </a:r>
          </a:p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CD38B78-0B81-4C60-92FA-4D193501B1B1}"/>
              </a:ext>
            </a:extLst>
          </p:cNvPr>
          <p:cNvSpPr/>
          <p:nvPr/>
        </p:nvSpPr>
        <p:spPr>
          <a:xfrm>
            <a:off x="1619672" y="4010554"/>
            <a:ext cx="6904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775"/>
              </a:spcAft>
              <a:defRPr/>
            </a:pPr>
            <a:r>
              <a:rPr lang="ar-SA" altLang="ar-SA" sz="4000" dirty="0">
                <a:solidFill>
                  <a:srgbClr val="7030A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1</a:t>
            </a:r>
            <a:r>
              <a:rPr lang="ar-SA" altLang="ar-SA" sz="3200" dirty="0"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altLang="ar-SA" sz="3200" dirty="0">
                <a:solidFill>
                  <a:srgbClr val="7030A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-</a:t>
            </a:r>
            <a:r>
              <a:rPr lang="ar-SA" altLang="ar-SA" sz="1200" dirty="0"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altLang="ar-SA" sz="40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قراءة النص قراءة صحيحة مسترسلة .</a:t>
            </a:r>
          </a:p>
          <a:p>
            <a:pPr algn="r">
              <a:spcAft>
                <a:spcPts val="775"/>
              </a:spcAft>
              <a:defRPr/>
            </a:pPr>
            <a:r>
              <a:rPr lang="ar-SA" altLang="ar-SA" sz="40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2-  تلوين الصوت وفق مقتضيات الـمعنى .</a:t>
            </a:r>
          </a:p>
          <a:p>
            <a:pPr algn="r">
              <a:spcAft>
                <a:spcPts val="775"/>
              </a:spcAft>
              <a:defRPr/>
            </a:pPr>
            <a:r>
              <a:rPr lang="ar-SA" altLang="ar-SA" sz="40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3- مراعاة علامات الوقف والوصل عند القراءة .</a:t>
            </a:r>
            <a:endParaRPr lang="en-US" altLang="ar-SA" sz="4000" b="1" dirty="0">
              <a:solidFill>
                <a:srgbClr val="7030A0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  <a:p>
            <a:pPr marL="457200" indent="-457200">
              <a:defRPr/>
            </a:pPr>
            <a:r>
              <a:rPr lang="en-US" altLang="ar-SA" sz="4000" dirty="0">
                <a:solidFill>
                  <a:srgbClr val="FF000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endParaRPr lang="ar-SA" altLang="ar-SA" dirty="0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B31C6A-821F-45C8-802D-907293893527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F3092E5-F043-4335-9F42-F221193B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5" y="260350"/>
            <a:ext cx="8564170" cy="23720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1598961" y="5340095"/>
            <a:ext cx="701235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924B6D4-0D14-44A8-A319-806DFE963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05" y="1586255"/>
            <a:ext cx="4667901" cy="3048425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576AE98A-E423-4A1F-B707-D4A7570C8920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2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1598961" y="5340095"/>
            <a:ext cx="701235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AC86EA0-DA65-438B-A9F9-0F2E129EF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68" y="1513863"/>
            <a:ext cx="3105583" cy="2953162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8176D770-6165-4B3B-95B5-87980306C007}"/>
              </a:ext>
            </a:extLst>
          </p:cNvPr>
          <p:cNvSpPr/>
          <p:nvPr/>
        </p:nvSpPr>
        <p:spPr>
          <a:xfrm>
            <a:off x="214313" y="166335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97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1598961" y="5340095"/>
            <a:ext cx="701235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91CBC39-2BCF-4DB8-B337-B6760EE39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0" y="1540568"/>
            <a:ext cx="5001323" cy="3219899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E89E9D4E-A276-45C0-BCB2-EC4A0BE78931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87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1598961" y="5340095"/>
            <a:ext cx="701235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5706BF2-F088-45D0-B119-7028F17FE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b="6812"/>
          <a:stretch/>
        </p:blipFill>
        <p:spPr>
          <a:xfrm>
            <a:off x="3476977" y="1961946"/>
            <a:ext cx="2309629" cy="2734232"/>
          </a:xfrm>
          <a:prstGeom prst="round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73464194-7A9C-4BB0-8F63-1289C575A83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477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1598961" y="5340095"/>
            <a:ext cx="701235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1224141-F7C5-49E1-A4DC-6516E89A7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5671"/>
          <a:stretch/>
        </p:blipFill>
        <p:spPr>
          <a:xfrm>
            <a:off x="3009169" y="1651620"/>
            <a:ext cx="3064253" cy="3304377"/>
          </a:xfrm>
          <a:prstGeom prst="round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73EFEB23-3A26-4FED-8494-D99818B02DB3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2246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1598961" y="5340095"/>
            <a:ext cx="701235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E2DAA97-E971-4634-88E0-55A1BED7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24" y="1342734"/>
            <a:ext cx="2906598" cy="3546212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3FC91627-FAD9-4B6D-9CA3-0F94F092503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87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صورة 1">
            <a:extLst>
              <a:ext uri="{FF2B5EF4-FFF2-40B4-BE49-F238E27FC236}">
                <a16:creationId xmlns:a16="http://schemas.microsoft.com/office/drawing/2014/main" id="{986E55B8-1753-42D4-A8F4-AF5A2C70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5399" r="19609" b="3098"/>
          <a:stretch>
            <a:fillRect/>
          </a:stretch>
        </p:blipFill>
        <p:spPr bwMode="auto">
          <a:xfrm>
            <a:off x="971550" y="188913"/>
            <a:ext cx="7416800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98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9137C2-630C-47A1-895B-4B03BA807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550" y="5373688"/>
            <a:ext cx="6400800" cy="481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610AF27-D656-43D6-98BE-A4D2BBC266FC}"/>
              </a:ext>
            </a:extLst>
          </p:cNvPr>
          <p:cNvSpPr/>
          <p:nvPr/>
        </p:nvSpPr>
        <p:spPr>
          <a:xfrm>
            <a:off x="2484438" y="1052513"/>
            <a:ext cx="4392612" cy="410527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eaLnBrk="0" hangingPunct="0">
              <a:defRPr/>
            </a:pPr>
            <a:endParaRPr lang="ar-SA" sz="72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1E96D136-4C2C-43CD-BECE-00634D715EB8}"/>
              </a:ext>
            </a:extLst>
          </p:cNvPr>
          <p:cNvSpPr/>
          <p:nvPr/>
        </p:nvSpPr>
        <p:spPr>
          <a:xfrm>
            <a:off x="2449513" y="1039813"/>
            <a:ext cx="4392612" cy="4105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eaLnBrk="0" hangingPunct="0">
              <a:defRPr/>
            </a:pPr>
            <a:endParaRPr lang="ar-SA" sz="7200" dirty="0">
              <a:solidFill>
                <a:prstClr val="white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7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999F3B8F-CEC9-436E-8299-CBC5C93E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7" y="802723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211112" y="2305522"/>
            <a:ext cx="2720186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التوضيح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8AA4C0-2A01-4333-A491-5909F74FC0BD}"/>
              </a:ext>
            </a:extLst>
          </p:cNvPr>
          <p:cNvSpPr/>
          <p:nvPr/>
        </p:nvSpPr>
        <p:spPr>
          <a:xfrm>
            <a:off x="1961322" y="5220390"/>
            <a:ext cx="5486400" cy="834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وضع خط تحت الكلمات التي قد تكون غير مألوفة أثناء متابعة القراءة </a:t>
            </a:r>
          </a:p>
        </p:txBody>
      </p:sp>
    </p:spTree>
    <p:extLst>
      <p:ext uri="{BB962C8B-B14F-4D97-AF65-F5344CB8AC3E}">
        <p14:creationId xmlns:p14="http://schemas.microsoft.com/office/powerpoint/2010/main" val="145351539"/>
      </p:ext>
    </p:extLst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5E2D6FA-38A4-4ACC-A496-A3F448CA8263}"/>
              </a:ext>
            </a:extLst>
          </p:cNvPr>
          <p:cNvSpPr txBox="1"/>
          <p:nvPr/>
        </p:nvSpPr>
        <p:spPr>
          <a:xfrm>
            <a:off x="2927154" y="2564060"/>
            <a:ext cx="5926137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6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</a:t>
            </a:r>
            <a:r>
              <a:rPr lang="ar-SA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بِالْقِرَاءةِ تُصْبِحُ لُغَتِي الْعَرَبِيةُ قَوِية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43837C3-A08B-4D1F-9D91-FA64076687F4}"/>
              </a:ext>
            </a:extLst>
          </p:cNvPr>
          <p:cNvSpPr txBox="1"/>
          <p:nvPr/>
        </p:nvSpPr>
        <p:spPr>
          <a:xfrm>
            <a:off x="-923942" y="3570943"/>
            <a:ext cx="5926137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</a:t>
            </a:r>
            <a:r>
              <a:rPr lang="ar-SA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 Extensions" panose="02010400000000000000" pitchFamily="2" charset="-78"/>
              </a:rPr>
              <a:t>الْقِرَاءةُ</a:t>
            </a:r>
            <a:r>
              <a:rPr lang="ar-SA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تُنِيرُ الْعُقُولَ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EA94C5-8943-451D-A9A2-7773323E7670}"/>
              </a:ext>
            </a:extLst>
          </p:cNvPr>
          <p:cNvSpPr txBox="1"/>
          <p:nvPr/>
        </p:nvSpPr>
        <p:spPr>
          <a:xfrm>
            <a:off x="2530457" y="4674108"/>
            <a:ext cx="5926137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بِالْقِرَاءةِ أقْضِي أوْقَاتاً مُمْتِعَةً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2983C8F-6BED-4CDF-A45B-BAE8BB47A215}"/>
              </a:ext>
            </a:extLst>
          </p:cNvPr>
          <p:cNvSpPr txBox="1"/>
          <p:nvPr/>
        </p:nvSpPr>
        <p:spPr>
          <a:xfrm>
            <a:off x="-201453" y="5596785"/>
            <a:ext cx="5926137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بِالْقِرَاءةِ أسْتَطِيعُ إِنْجَاز وَاجِبِي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A3F4729-3990-481E-82C7-A310EE11CAA1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3865099-5223-424D-836E-3CA14607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49"/>
            <a:ext cx="8564170" cy="2127411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115B219C-32E8-4C8D-95BA-597D8B8C71CE}"/>
              </a:ext>
            </a:extLst>
          </p:cNvPr>
          <p:cNvSpPr txBox="1">
            <a:spLocks/>
          </p:cNvSpPr>
          <p:nvPr/>
        </p:nvSpPr>
        <p:spPr>
          <a:xfrm>
            <a:off x="-806143" y="1443532"/>
            <a:ext cx="4985123" cy="1143000"/>
          </a:xfrm>
          <a:prstGeom prst="rect">
            <a:avLst/>
          </a:prstGeom>
        </p:spPr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ar-SA" altLang="ar-SA" dirty="0">
                <a:ln>
                  <a:solidFill>
                    <a:srgbClr val="FFFF00"/>
                  </a:solidFill>
                </a:ln>
                <a:solidFill>
                  <a:srgbClr val="7E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PT Bold Heading" pitchFamily="2" charset="-78"/>
              </a:rPr>
              <a:t>فوائد القراءة </a:t>
            </a:r>
            <a:endParaRPr lang="ar-SA" dirty="0">
              <a:ln>
                <a:solidFill>
                  <a:srgbClr val="FFFF00"/>
                </a:solidFill>
              </a:ln>
              <a:solidFill>
                <a:srgbClr val="7E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882936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خطط انسيابي: محطة طرفية 6"/>
          <p:cNvSpPr/>
          <p:nvPr/>
        </p:nvSpPr>
        <p:spPr>
          <a:xfrm>
            <a:off x="662609" y="332656"/>
            <a:ext cx="6213647" cy="129837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5400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ar-SA" sz="4400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أنشودة علامات الترقيم </a:t>
            </a:r>
            <a:endParaRPr lang="ar-SA" sz="5400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b="23226"/>
          <a:stretch/>
        </p:blipFill>
        <p:spPr>
          <a:xfrm>
            <a:off x="5436096" y="1991677"/>
            <a:ext cx="3238286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423892" y="1991677"/>
            <a:ext cx="4802625" cy="3816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2400" dirty="0">
                <a:solidFill>
                  <a:srgbClr val="0000FF"/>
                </a:solidFill>
              </a:rPr>
              <a:t>أنشودة علامات الترقيم :</a:t>
            </a:r>
          </a:p>
          <a:p>
            <a:pPr algn="r"/>
            <a:endParaRPr lang="ar-SA" sz="2400" dirty="0"/>
          </a:p>
          <a:p>
            <a:pPr algn="r"/>
            <a:r>
              <a:rPr lang="ar-SA" sz="2400" dirty="0"/>
              <a:t>أنا النقطة انا النقطة مكاني آخر الجملة .</a:t>
            </a:r>
          </a:p>
          <a:p>
            <a:pPr algn="r"/>
            <a:r>
              <a:rPr lang="ar-SA" sz="2400" dirty="0"/>
              <a:t>أنا النقطتان أنا النقطتان دور مهم يا سلام أوضح الكلام .</a:t>
            </a:r>
          </a:p>
          <a:p>
            <a:pPr algn="r"/>
            <a:r>
              <a:rPr lang="ar-SA" sz="2400" dirty="0"/>
              <a:t>أنا </a:t>
            </a:r>
            <a:r>
              <a:rPr lang="ar-SA" sz="2400" dirty="0" err="1"/>
              <a:t>أنا</a:t>
            </a:r>
            <a:r>
              <a:rPr lang="ar-SA" sz="2400" dirty="0"/>
              <a:t> علامة السؤالِ مكاني يأتي آخر السؤال .</a:t>
            </a:r>
          </a:p>
          <a:p>
            <a:pPr algn="r"/>
            <a:r>
              <a:rPr lang="ar-SA" sz="2400" dirty="0"/>
              <a:t>أنا </a:t>
            </a:r>
            <a:r>
              <a:rPr lang="ar-SA" sz="2400" dirty="0" err="1"/>
              <a:t>أنا</a:t>
            </a:r>
            <a:r>
              <a:rPr lang="ar-SA" sz="2400" dirty="0"/>
              <a:t> علامة التعجب يا </a:t>
            </a:r>
            <a:r>
              <a:rPr lang="ar-SA" sz="2400" dirty="0" err="1"/>
              <a:t>يا</a:t>
            </a:r>
            <a:r>
              <a:rPr lang="ar-SA" sz="2400" dirty="0"/>
              <a:t> </a:t>
            </a:r>
          </a:p>
          <a:p>
            <a:pPr algn="r"/>
            <a:r>
              <a:rPr lang="ar-SA" sz="2400" dirty="0"/>
              <a:t>أنا الفاصلة أنا الفاصلة مكاني داخل الجملة 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F1EC480-146A-46D5-B83D-76E83FC91655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511CE2A-36BD-4636-A823-AAACB3C9C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87" y="169808"/>
            <a:ext cx="5361825" cy="65183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07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0D0CE2-D803-4602-B05E-161594BA2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6" y="164302"/>
            <a:ext cx="5518107" cy="65293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165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56E6CC-EC10-49F8-8339-20F7C3F04572}"/>
              </a:ext>
            </a:extLst>
          </p:cNvPr>
          <p:cNvSpPr/>
          <p:nvPr/>
        </p:nvSpPr>
        <p:spPr>
          <a:xfrm>
            <a:off x="250825" y="188913"/>
            <a:ext cx="8713788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B10256A-58FB-4078-B3DF-EED1AF7B9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65" y="380575"/>
            <a:ext cx="4667901" cy="30484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9E86C44-DD37-43D1-8A5A-15FE97693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494234" y="3293534"/>
            <a:ext cx="5796670" cy="318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79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5B28230B-5EF4-4FD5-A2D4-318A7D47B30C}"/>
              </a:ext>
            </a:extLst>
          </p:cNvPr>
          <p:cNvSpPr/>
          <p:nvPr/>
        </p:nvSpPr>
        <p:spPr>
          <a:xfrm>
            <a:off x="250825" y="188913"/>
            <a:ext cx="8713788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F92B072-E955-40A8-A6D0-B3247F6DF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92" y="475838"/>
            <a:ext cx="3105583" cy="295316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B38D9FF-7105-4409-A749-4E243A682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1" y="2923822"/>
            <a:ext cx="5932493" cy="37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46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43FFD43-1292-41C9-A68B-5996E2057CF6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49225" cmpd="thinThick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F3B5BED-6E6E-4854-9288-FDF2BD748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66" y="343945"/>
            <a:ext cx="5001323" cy="32198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FED6242-6CF4-4EAB-BA14-DBEF89CC3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2"/>
          <a:stretch/>
        </p:blipFill>
        <p:spPr>
          <a:xfrm>
            <a:off x="608746" y="3718876"/>
            <a:ext cx="6900942" cy="25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08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21F3AFB-040F-4B31-BBB9-CA26683C89DC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492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460A792-0BAC-459A-A271-DAFCF4DB8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r="4198" b="6814"/>
          <a:stretch/>
        </p:blipFill>
        <p:spPr>
          <a:xfrm>
            <a:off x="5807566" y="361243"/>
            <a:ext cx="2975189" cy="357550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C7760C-D844-4C46-8139-322280E28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1" b="10841"/>
          <a:stretch/>
        </p:blipFill>
        <p:spPr>
          <a:xfrm>
            <a:off x="-35721" y="3059289"/>
            <a:ext cx="6457999" cy="30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05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188913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ar-SA" sz="4000" dirty="0">
                <a:solidFill>
                  <a:srgbClr val="00FF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القواعد الصفية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135063" y="1466850"/>
            <a:ext cx="6334125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</a:t>
            </a:r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الجلوس بطريقة صحيحة والتوجه بالنظر للمعلمة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3059113" y="2297113"/>
            <a:ext cx="354330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نستمع ونصغي بانتباه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857375" y="3165475"/>
            <a:ext cx="6718300" cy="7064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نستأذن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قبل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التحدث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وعدم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مقاطعة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المتحدث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001838" y="4076700"/>
            <a:ext cx="460057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نشجع زميلاتنا عند المشاركة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465388" y="5002213"/>
            <a:ext cx="4319587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نخاطب زميلاتنا بأسمائهن</a:t>
            </a:r>
          </a:p>
        </p:txBody>
      </p:sp>
      <p:pic>
        <p:nvPicPr>
          <p:cNvPr id="5128" name="Picture 5" descr="http://www.esl-library.com/images/flashcards/colored/sm/sit_down-CT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1899"/>
          <a:stretch>
            <a:fillRect/>
          </a:stretch>
        </p:blipFill>
        <p:spPr bwMode="auto">
          <a:xfrm>
            <a:off x="7770813" y="1179513"/>
            <a:ext cx="7302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img.clipartall.com/listening-20clipart-listening-clip-art-300_30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32013"/>
            <a:ext cx="1038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https://thecliparts.com/wp-content/uploads/2016/12/girl-raising-hand-in-classroom-clipa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439988"/>
            <a:ext cx="160655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5" descr="https://img.clipartfest.com/d1586c6fe1fae23046148dfc467a90a8_d3459d70980ab3b6a253f28e77c8dd-clap-your-hands-clipart_550-503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4189413"/>
            <a:ext cx="13271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 descr="https://previews.123rf.com/images/svetlanakazakova/svetlanakazakova1608/svetlanakazakova160800102/62274342-Two-young-women-talking-Meeting-colleagues-or-friends-Vector-illustration-Stock-Vector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881438"/>
            <a:ext cx="14795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2839281-CB45-4CCE-A50C-12EC64A017F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49225" cmpd="thinThick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40AF1A-B46A-4019-9796-8A299EAF3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" r="9229" b="-1"/>
          <a:stretch/>
        </p:blipFill>
        <p:spPr>
          <a:xfrm>
            <a:off x="5054924" y="762877"/>
            <a:ext cx="2689254" cy="26029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A34441-D879-429C-ABF9-5ECFE1331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3" y="3703792"/>
            <a:ext cx="7292618" cy="2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9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A5E27D2-1626-48A9-9787-446DBD3AA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76" y="303148"/>
            <a:ext cx="2943636" cy="342947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6D56213-3ABF-45BB-9E28-00AC9DC88BE8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49225" cmpd="thinThick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BB2D5D9-4960-4ED1-AF85-85646940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" y="2277531"/>
            <a:ext cx="6518174" cy="38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35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0914CA-1DF9-4E1A-AF7F-274CDD74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068" y="260350"/>
            <a:ext cx="5034844" cy="1004006"/>
          </a:xfrm>
          <a:extLst/>
        </p:spPr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3600" dirty="0">
                <a:ln w="11430">
                  <a:solidFill>
                    <a:schemeClr val="bg1"/>
                  </a:solidFill>
                </a:ln>
                <a:solidFill>
                  <a:srgbClr val="660033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dobe نسخ Medium" panose="01010101010101010101" pitchFamily="50" charset="-78"/>
                <a:cs typeface="PT Bold Heading" pitchFamily="2" charset="-78"/>
              </a:rPr>
              <a:t> أفتح كتابي ص 170169 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1305ACF-1A4E-47CF-B17C-4AFA263BFE0A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3BC8041-CA68-4C67-A9D8-2F13EFD06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63" y="1416579"/>
            <a:ext cx="3753374" cy="4753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4E5B95-E48D-4398-B785-B2B781E7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7" y="1502316"/>
            <a:ext cx="3781953" cy="4667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70395"/>
      </p:ext>
    </p:extLst>
  </p:cSld>
  <p:clrMapOvr>
    <a:masterClrMapping/>
  </p:clrMapOvr>
  <p:transition spd="med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صور بور 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08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999271" y="3717032"/>
            <a:ext cx="7345213" cy="1512763"/>
          </a:xfrm>
          <a:prstGeom prst="flowChartPreparati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لماذا نحب شهر رمضان 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85800" y="1340768"/>
            <a:ext cx="83164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فكر زاوج شارك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971600" y="2350621"/>
            <a:ext cx="73448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 الرؤوس المرقمة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DEC324B-906A-4ABC-9C7A-D708C5042CE1}"/>
              </a:ext>
            </a:extLst>
          </p:cNvPr>
          <p:cNvSpPr/>
          <p:nvPr/>
        </p:nvSpPr>
        <p:spPr>
          <a:xfrm>
            <a:off x="3059506" y="5949875"/>
            <a:ext cx="2968487" cy="4638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المعلمة تسأل المجموعات </a:t>
            </a:r>
          </a:p>
        </p:txBody>
      </p:sp>
    </p:spTree>
    <p:extLst>
      <p:ext uri="{BB962C8B-B14F-4D97-AF65-F5344CB8AC3E}">
        <p14:creationId xmlns:p14="http://schemas.microsoft.com/office/powerpoint/2010/main" val="4176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أنشطة القراءة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التعلم باللعب  القطار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لعبة المصافحة ( أمام المجموعة صور وجمل الدرس المطلوب كل صورة تتصل بالجملة المناسبة . 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</a:t>
            </a:r>
            <a:r>
              <a:rPr lang="ar-SA" sz="2000" dirty="0" err="1">
                <a:solidFill>
                  <a:schemeClr val="tx1"/>
                </a:solidFill>
                <a:cs typeface="PT Bold Heading" pitchFamily="2" charset="-78"/>
              </a:rPr>
              <a:t>الليغو</a:t>
            </a: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(</a:t>
            </a:r>
            <a:r>
              <a:rPr lang="ar-SA" dirty="0">
                <a:solidFill>
                  <a:schemeClr val="tx1"/>
                </a:solidFill>
                <a:cs typeface="PT Bold Heading" pitchFamily="2" charset="-78"/>
              </a:rPr>
              <a:t>مكعبات وضع عليها الجمل  بحيث يقوم المتعلمون بتركيب القطع حسب الترتيب المطلوب .</a:t>
            </a: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1352818" y="3199261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صندوق القصص عبارة عن صندوق به قصص الوحدة السابعة ويتم استخراج قصة اليوم وقراءتها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65E24E-2AA9-4C9A-A95A-5C223F8B75E8}"/>
              </a:ext>
            </a:extLst>
          </p:cNvPr>
          <p:cNvSpPr/>
          <p:nvPr/>
        </p:nvSpPr>
        <p:spPr>
          <a:xfrm>
            <a:off x="5414453" y="5447459"/>
            <a:ext cx="2891563" cy="959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القصة المصورة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(ورقة عمل )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92BF7-8444-4990-BD36-8FA3026CB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03" y="4765665"/>
            <a:ext cx="2092728" cy="17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3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صورة 2">
            <a:extLst>
              <a:ext uri="{FF2B5EF4-FFF2-40B4-BE49-F238E27FC236}">
                <a16:creationId xmlns:a16="http://schemas.microsoft.com/office/drawing/2014/main" id="{A900607E-E490-447C-8ED6-F3D58E64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7" y="828451"/>
            <a:ext cx="7441025" cy="54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مربع نص 1">
            <a:extLst>
              <a:ext uri="{FF2B5EF4-FFF2-40B4-BE49-F238E27FC236}">
                <a16:creationId xmlns:a16="http://schemas.microsoft.com/office/drawing/2014/main" id="{594ADA39-C33B-4337-A142-AE3608A5D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1" y="228268"/>
            <a:ext cx="192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>
                <a:latin typeface="Arial" panose="020B0604020202020204" pitchFamily="34" charset="0"/>
              </a:rPr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2140544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57212" y="1825625"/>
            <a:ext cx="7886700" cy="4351338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ar-SA" sz="4800" u="sng" dirty="0">
                <a:solidFill>
                  <a:srgbClr val="00B050"/>
                </a:solidFill>
              </a:rPr>
              <a:t> أتوقع من كل تلميذة أن :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 تناقش المهمة بهدوء مع زميلاتها. 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 تشجع زميلاتها على المشاركة.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تصغي إلى زميلاتها .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تتأكد من صحة الإجابة.</a:t>
            </a:r>
            <a:endParaRPr lang="en-US" sz="4800" dirty="0">
              <a:cs typeface="Arial" pitchFamily="34" charset="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611188" y="3371852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 eaLnBrk="0" hangingPunct="0">
              <a:tabLst>
                <a:tab pos="542925" algn="l"/>
              </a:tabLst>
            </a:pPr>
            <a:r>
              <a:rPr lang="ar-SA" sz="1600">
                <a:ea typeface="Times New Roman" pitchFamily="18" charset="0"/>
                <a:cs typeface="Simplified Arabic" pitchFamily="18" charset="-78"/>
              </a:rPr>
              <a:t>    </a:t>
            </a:r>
            <a:endParaRPr lang="en-US">
              <a:ea typeface="Times New Roman" pitchFamily="18" charset="0"/>
              <a:cs typeface="Simplified Arabic" pitchFamily="18" charset="-78"/>
            </a:endParaRPr>
          </a:p>
          <a:p>
            <a:pPr algn="justLow" eaLnBrk="0" hangingPunct="0">
              <a:buFontTx/>
              <a:buAutoNum type="arabicPeriod"/>
              <a:tabLst>
                <a:tab pos="542925" algn="l"/>
              </a:tabLst>
            </a:pPr>
            <a:endParaRPr lang="ar-SA" sz="4400"/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928662" y="428606"/>
            <a:ext cx="7143800" cy="10493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ar-SA" sz="3600" b="1" kern="10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9552" y="404664"/>
            <a:ext cx="8064896" cy="10081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الأهداف التعاونية </a:t>
            </a:r>
          </a:p>
        </p:txBody>
      </p:sp>
    </p:spTree>
    <p:extLst>
      <p:ext uri="{BB962C8B-B14F-4D97-AF65-F5344CB8AC3E}">
        <p14:creationId xmlns:p14="http://schemas.microsoft.com/office/powerpoint/2010/main" val="2155556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41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81133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نص مشكول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فواز وشهر رمضان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البطاقة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961323" y="500621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  <a:extLst/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القطار السريع</a:t>
            </a:r>
          </a:p>
        </p:txBody>
      </p:sp>
    </p:spTree>
    <p:extLst>
      <p:ext uri="{BB962C8B-B14F-4D97-AF65-F5344CB8AC3E}">
        <p14:creationId xmlns:p14="http://schemas.microsoft.com/office/powerpoint/2010/main" val="1802061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2DED4D6-D206-4F03-BEAA-30F26D47943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FD04F6C-DCD6-4C3E-9E57-C3765250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494109" y="2177344"/>
            <a:ext cx="8154194" cy="447878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D261F6-42FC-4B87-9E87-5142D9F74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20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2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1E3F1B7-CBCB-486F-9F4B-A26947D19F2A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DB8461D-A853-40B0-ABCF-1AA3D7EF0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1" y="2038879"/>
            <a:ext cx="7742767" cy="48906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3F2988-85AA-4BCC-A6B4-7E0E5DD0C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20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صورة 2">
            <a:extLst>
              <a:ext uri="{FF2B5EF4-FFF2-40B4-BE49-F238E27FC236}">
                <a16:creationId xmlns:a16="http://schemas.microsoft.com/office/drawing/2014/main" id="{394A5C22-8CAE-4878-AF37-81F9584E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20688"/>
            <a:ext cx="79057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282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E2E4E891-C7B5-4DDE-92AC-92533CF897A2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A8ADB0-289F-4879-A9C6-85CC3C1A7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2"/>
          <a:stretch/>
        </p:blipFill>
        <p:spPr>
          <a:xfrm>
            <a:off x="385820" y="2747149"/>
            <a:ext cx="8370771" cy="313094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E9D275A-CA2A-4F92-849E-3DDCE335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20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10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2DED4D6-D206-4F03-BEAA-30F26D47943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8FACC4-375B-49FC-A0F6-AAD0EBB81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1" b="10841"/>
          <a:stretch/>
        </p:blipFill>
        <p:spPr>
          <a:xfrm>
            <a:off x="665165" y="2177344"/>
            <a:ext cx="7812081" cy="36801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51D8BB-F6C7-44A5-8892-77793494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20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6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EB03E2C-D1E0-454D-BA46-49636BA31F9E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E469ACF-C3AD-4FC8-BE39-4C94547E1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6" y="2608769"/>
            <a:ext cx="8269274" cy="297923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110D30-1B12-4C5B-945A-C6354AAE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20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6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EB03E2C-D1E0-454D-BA46-49636BA31F9E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AC0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0F5011B-B160-4E5A-B81B-E9D42FE4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4" y="2337894"/>
            <a:ext cx="7395083" cy="43311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B19211A-AF17-44E8-B52E-EEEF0FA87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20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99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5027BBFA-0EE3-4339-812A-FA2B57A4D062}"/>
              </a:ext>
            </a:extLst>
          </p:cNvPr>
          <p:cNvSpPr/>
          <p:nvPr/>
        </p:nvSpPr>
        <p:spPr>
          <a:xfrm>
            <a:off x="111628" y="160331"/>
            <a:ext cx="8600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1400" dirty="0">
                <a:cs typeface="PT Bold Heading" pitchFamily="2" charset="-78"/>
              </a:rPr>
              <a:t>لعبة المصافحة  تطبع الصور والجمل ثم  تقص وتوزع على مجموعة بحيث يقوم المتعلمون بوضع كل صورة أمام الجملة المناسبة  </a:t>
            </a:r>
            <a:endParaRPr lang="ar-SA" sz="1400" dirty="0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ECB05A3-8CE6-4F57-A6D6-27C1DFAB111F}"/>
              </a:ext>
            </a:extLst>
          </p:cNvPr>
          <p:cNvGrpSpPr/>
          <p:nvPr/>
        </p:nvGrpSpPr>
        <p:grpSpPr>
          <a:xfrm>
            <a:off x="4512822" y="3674532"/>
            <a:ext cx="4364116" cy="3138311"/>
            <a:chOff x="4512822" y="3674533"/>
            <a:chExt cx="4364116" cy="3138311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50A29ED-DA9C-464C-93CF-E4AD465D80FC}"/>
                </a:ext>
              </a:extLst>
            </p:cNvPr>
            <p:cNvSpPr/>
            <p:nvPr/>
          </p:nvSpPr>
          <p:spPr>
            <a:xfrm>
              <a:off x="4512822" y="3674533"/>
              <a:ext cx="436411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5B687A26-D348-4478-AC59-E6AEE4FC0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404" y="4302007"/>
              <a:ext cx="3238952" cy="1905266"/>
            </a:xfrm>
            <a:prstGeom prst="rect">
              <a:avLst/>
            </a:prstGeom>
          </p:spPr>
        </p:pic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B839624-A0CC-4412-B53E-B4BB8435508A}"/>
              </a:ext>
            </a:extLst>
          </p:cNvPr>
          <p:cNvGrpSpPr/>
          <p:nvPr/>
        </p:nvGrpSpPr>
        <p:grpSpPr>
          <a:xfrm>
            <a:off x="47842" y="3674532"/>
            <a:ext cx="4364116" cy="3138311"/>
            <a:chOff x="69793" y="3685485"/>
            <a:chExt cx="4364116" cy="3138311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AA76980C-E3A2-4558-B056-F8634A415751}"/>
                </a:ext>
              </a:extLst>
            </p:cNvPr>
            <p:cNvSpPr/>
            <p:nvPr/>
          </p:nvSpPr>
          <p:spPr>
            <a:xfrm>
              <a:off x="69793" y="3685485"/>
              <a:ext cx="436411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69B20F67-6FBD-403F-80B8-DEE2FDE84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" t="-1977" r="2159" b="14945"/>
            <a:stretch/>
          </p:blipFill>
          <p:spPr>
            <a:xfrm>
              <a:off x="1115797" y="3927748"/>
              <a:ext cx="2077156" cy="2279525"/>
            </a:xfrm>
            <a:prstGeom prst="roundRect">
              <a:avLst/>
            </a:prstGeom>
          </p:spPr>
        </p:pic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604B2C38-5404-4DC9-A8B7-8942EDE72122}"/>
              </a:ext>
            </a:extLst>
          </p:cNvPr>
          <p:cNvGrpSpPr/>
          <p:nvPr/>
        </p:nvGrpSpPr>
        <p:grpSpPr>
          <a:xfrm>
            <a:off x="4514032" y="468108"/>
            <a:ext cx="4362906" cy="3138311"/>
            <a:chOff x="4673324" y="3429000"/>
            <a:chExt cx="4362906" cy="3138311"/>
          </a:xfrm>
        </p:grpSpPr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E10CB6D8-4A42-4DDC-8A5C-149D43C6AF7D}"/>
                </a:ext>
              </a:extLst>
            </p:cNvPr>
            <p:cNvSpPr/>
            <p:nvPr/>
          </p:nvSpPr>
          <p:spPr>
            <a:xfrm>
              <a:off x="4673324" y="3429000"/>
              <a:ext cx="436290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B997AFBC-C4E2-4C31-B7CC-5ED2418CC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6" r="10154"/>
            <a:stretch/>
          </p:blipFill>
          <p:spPr>
            <a:xfrm>
              <a:off x="5712178" y="3650891"/>
              <a:ext cx="2257779" cy="2447554"/>
            </a:xfrm>
            <a:prstGeom prst="roundRect">
              <a:avLst/>
            </a:prstGeom>
          </p:spPr>
        </p:pic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6F247CF0-6E25-4608-8540-C85D7F516AE6}"/>
              </a:ext>
            </a:extLst>
          </p:cNvPr>
          <p:cNvGrpSpPr/>
          <p:nvPr/>
        </p:nvGrpSpPr>
        <p:grpSpPr>
          <a:xfrm>
            <a:off x="47842" y="468107"/>
            <a:ext cx="4364116" cy="3138311"/>
            <a:chOff x="47842" y="468107"/>
            <a:chExt cx="4364116" cy="3138311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8941CAC-B399-402C-AEC4-0FD094A610EE}"/>
                </a:ext>
              </a:extLst>
            </p:cNvPr>
            <p:cNvSpPr/>
            <p:nvPr/>
          </p:nvSpPr>
          <p:spPr>
            <a:xfrm>
              <a:off x="47842" y="468107"/>
              <a:ext cx="436411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09EE9C42-7E60-4021-BC7C-582C83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440" y="710371"/>
              <a:ext cx="2286319" cy="2505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732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D542234-39BD-43B3-8CA6-2450C56E2A5E}"/>
              </a:ext>
            </a:extLst>
          </p:cNvPr>
          <p:cNvGrpSpPr/>
          <p:nvPr/>
        </p:nvGrpSpPr>
        <p:grpSpPr>
          <a:xfrm>
            <a:off x="4526589" y="3381425"/>
            <a:ext cx="4578445" cy="3138311"/>
            <a:chOff x="4401403" y="118065"/>
            <a:chExt cx="4578445" cy="3138311"/>
          </a:xfrm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747218F4-CB6D-4364-B582-862EED7A7B65}"/>
                </a:ext>
              </a:extLst>
            </p:cNvPr>
            <p:cNvSpPr/>
            <p:nvPr/>
          </p:nvSpPr>
          <p:spPr>
            <a:xfrm>
              <a:off x="4533236" y="118065"/>
              <a:ext cx="436290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6037ACA-8497-4421-A216-EAFAC3A66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92"/>
            <a:stretch/>
          </p:blipFill>
          <p:spPr>
            <a:xfrm>
              <a:off x="4401403" y="670109"/>
              <a:ext cx="4578445" cy="1712488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B53CBC5-D6C1-4422-A475-76C5929FE256}"/>
              </a:ext>
            </a:extLst>
          </p:cNvPr>
          <p:cNvGrpSpPr/>
          <p:nvPr/>
        </p:nvGrpSpPr>
        <p:grpSpPr>
          <a:xfrm>
            <a:off x="192779" y="3364962"/>
            <a:ext cx="4520998" cy="3154774"/>
            <a:chOff x="-119257" y="118063"/>
            <a:chExt cx="4691257" cy="3154774"/>
          </a:xfrm>
        </p:grpSpPr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DA5B8C0E-897D-49E7-905A-A3C88CEE2469}"/>
                </a:ext>
              </a:extLst>
            </p:cNvPr>
            <p:cNvSpPr/>
            <p:nvPr/>
          </p:nvSpPr>
          <p:spPr>
            <a:xfrm>
              <a:off x="-119257" y="134526"/>
              <a:ext cx="454963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56773AA-AB48-41CF-8FD3-FCDC3452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817" y="118063"/>
              <a:ext cx="4633817" cy="2926880"/>
            </a:xfrm>
            <a:prstGeom prst="rect">
              <a:avLst/>
            </a:prstGeom>
          </p:spPr>
        </p:pic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2BAB8E0-C55B-4B4E-BD68-B95F50C17BF3}"/>
              </a:ext>
            </a:extLst>
          </p:cNvPr>
          <p:cNvGrpSpPr/>
          <p:nvPr/>
        </p:nvGrpSpPr>
        <p:grpSpPr>
          <a:xfrm>
            <a:off x="4633373" y="127634"/>
            <a:ext cx="4471661" cy="3143487"/>
            <a:chOff x="4560711" y="722489"/>
            <a:chExt cx="4471661" cy="3143487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FCF9EDD0-3603-4F16-B3AB-89560FCD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992" y="722489"/>
              <a:ext cx="4278380" cy="2794044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9C1F159D-2CF1-4452-9765-E34CD37E94F1}"/>
                </a:ext>
              </a:extLst>
            </p:cNvPr>
            <p:cNvSpPr/>
            <p:nvPr/>
          </p:nvSpPr>
          <p:spPr>
            <a:xfrm>
              <a:off x="4560711" y="727665"/>
              <a:ext cx="436411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A278E60-7DC1-49B1-B583-928B5CAA3BB1}"/>
              </a:ext>
            </a:extLst>
          </p:cNvPr>
          <p:cNvGrpSpPr/>
          <p:nvPr/>
        </p:nvGrpSpPr>
        <p:grpSpPr>
          <a:xfrm>
            <a:off x="192779" y="159955"/>
            <a:ext cx="4362906" cy="3138311"/>
            <a:chOff x="136874" y="3338688"/>
            <a:chExt cx="4362906" cy="3138311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A5D03191-7762-497C-A4DA-DBD1A5C93364}"/>
                </a:ext>
              </a:extLst>
            </p:cNvPr>
            <p:cNvSpPr/>
            <p:nvPr/>
          </p:nvSpPr>
          <p:spPr>
            <a:xfrm>
              <a:off x="136874" y="3338688"/>
              <a:ext cx="436290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7C25A60A-BEAF-4D36-9D6C-474E94B71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1"/>
            <a:stretch/>
          </p:blipFill>
          <p:spPr>
            <a:xfrm>
              <a:off x="1172488" y="3466797"/>
              <a:ext cx="3010320" cy="288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220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CDDDEF7-80C1-432E-92D0-29A376BB82C6}"/>
              </a:ext>
            </a:extLst>
          </p:cNvPr>
          <p:cNvGrpSpPr/>
          <p:nvPr/>
        </p:nvGrpSpPr>
        <p:grpSpPr>
          <a:xfrm>
            <a:off x="-186548" y="118064"/>
            <a:ext cx="4582579" cy="3138311"/>
            <a:chOff x="-169079" y="118063"/>
            <a:chExt cx="4690528" cy="3138311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20B7D06-83E3-4248-B959-AD6478F47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71" b="10841"/>
            <a:stretch/>
          </p:blipFill>
          <p:spPr>
            <a:xfrm>
              <a:off x="-169079" y="271007"/>
              <a:ext cx="4582579" cy="2158798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DA5B8C0E-897D-49E7-905A-A3C88CEE2469}"/>
                </a:ext>
              </a:extLst>
            </p:cNvPr>
            <p:cNvSpPr/>
            <p:nvPr/>
          </p:nvSpPr>
          <p:spPr>
            <a:xfrm>
              <a:off x="135080" y="118063"/>
              <a:ext cx="4386369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085E011-AEAA-45F3-AC16-872FC9D33982}"/>
              </a:ext>
            </a:extLst>
          </p:cNvPr>
          <p:cNvGrpSpPr/>
          <p:nvPr/>
        </p:nvGrpSpPr>
        <p:grpSpPr>
          <a:xfrm>
            <a:off x="4290566" y="134007"/>
            <a:ext cx="4561423" cy="3138311"/>
            <a:chOff x="4521449" y="118065"/>
            <a:chExt cx="4561423" cy="3138311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9108DEE-A4D2-4AD7-866B-EA965E4B0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56"/>
            <a:stretch/>
          </p:blipFill>
          <p:spPr>
            <a:xfrm>
              <a:off x="4521449" y="235758"/>
              <a:ext cx="4497126" cy="2470101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747218F4-CB6D-4364-B582-862EED7A7B65}"/>
                </a:ext>
              </a:extLst>
            </p:cNvPr>
            <p:cNvSpPr/>
            <p:nvPr/>
          </p:nvSpPr>
          <p:spPr>
            <a:xfrm>
              <a:off x="4718756" y="118065"/>
              <a:ext cx="436411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06B5414-4CE3-4755-B81B-4C94C912163B}"/>
              </a:ext>
            </a:extLst>
          </p:cNvPr>
          <p:cNvGrpSpPr/>
          <p:nvPr/>
        </p:nvGrpSpPr>
        <p:grpSpPr>
          <a:xfrm>
            <a:off x="4199039" y="3409320"/>
            <a:ext cx="4944961" cy="3138311"/>
            <a:chOff x="4323218" y="3442096"/>
            <a:chExt cx="4944961" cy="313831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6A1C9EDD-4361-4F41-98A9-2A627B6DF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218" y="3563155"/>
              <a:ext cx="4944961" cy="2896192"/>
            </a:xfrm>
            <a:prstGeom prst="rect">
              <a:avLst/>
            </a:prstGeom>
          </p:spPr>
        </p:pic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5C44111A-6D87-4CAD-B116-675FC4E58E0D}"/>
                </a:ext>
              </a:extLst>
            </p:cNvPr>
            <p:cNvSpPr/>
            <p:nvPr/>
          </p:nvSpPr>
          <p:spPr>
            <a:xfrm>
              <a:off x="4551639" y="3442096"/>
              <a:ext cx="4549636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5998886-7C08-4CB5-9657-9406C7DAA0D2}"/>
              </a:ext>
            </a:extLst>
          </p:cNvPr>
          <p:cNvGrpSpPr/>
          <p:nvPr/>
        </p:nvGrpSpPr>
        <p:grpSpPr>
          <a:xfrm>
            <a:off x="-139743" y="3389413"/>
            <a:ext cx="4582579" cy="3138311"/>
            <a:chOff x="-289465" y="3442096"/>
            <a:chExt cx="4582579" cy="3138311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CA6F173-2526-46DC-BB43-5070EDFA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465" y="4113670"/>
              <a:ext cx="4582579" cy="1781557"/>
            </a:xfrm>
            <a:prstGeom prst="rect">
              <a:avLst/>
            </a:prstGeom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9D9B2FBE-20AE-4767-BB50-5BF6DE843394}"/>
                </a:ext>
              </a:extLst>
            </p:cNvPr>
            <p:cNvSpPr/>
            <p:nvPr/>
          </p:nvSpPr>
          <p:spPr>
            <a:xfrm>
              <a:off x="-61130" y="3442096"/>
              <a:ext cx="4222588" cy="313831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1646157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5" y="355600"/>
            <a:ext cx="8232775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r>
              <a:rPr lang="ar-SA" sz="1400" b="1" dirty="0">
                <a:solidFill>
                  <a:srgbClr val="FF0000"/>
                </a:solidFill>
              </a:rPr>
              <a:t>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فواز وشهر رمضان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:النص القرائي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القراءة المصورة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4512863" y="519113"/>
            <a:ext cx="760413" cy="13239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1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أرتب أحداث القصة ثم أقرؤها</a:t>
            </a:r>
          </a:p>
        </p:txBody>
      </p:sp>
      <p:grpSp>
        <p:nvGrpSpPr>
          <p:cNvPr id="51205" name="مجموعة 9">
            <a:extLst>
              <a:ext uri="{FF2B5EF4-FFF2-40B4-BE49-F238E27FC236}">
                <a16:creationId xmlns:a16="http://schemas.microsoft.com/office/drawing/2014/main" id="{050D4BB6-4FB3-4F2A-9207-EE39BCCBD25C}"/>
              </a:ext>
            </a:extLst>
          </p:cNvPr>
          <p:cNvGrpSpPr>
            <a:grpSpLocks/>
          </p:cNvGrpSpPr>
          <p:nvPr/>
        </p:nvGrpSpPr>
        <p:grpSpPr bwMode="auto">
          <a:xfrm>
            <a:off x="5405353" y="445730"/>
            <a:ext cx="928687" cy="1089025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51235" name="Picture 2" descr="صورة ذات صلة">
              <a:extLst>
                <a:ext uri="{FF2B5EF4-FFF2-40B4-BE49-F238E27FC236}">
                  <a16:creationId xmlns:a16="http://schemas.microsoft.com/office/drawing/2014/main" id="{DCFD9513-9374-43C7-AD96-108BBDC66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9600" y="547688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0F149AD-8F8B-4EF3-AA2C-DD1CFA5E30C9}"/>
              </a:ext>
            </a:extLst>
          </p:cNvPr>
          <p:cNvGrpSpPr/>
          <p:nvPr/>
        </p:nvGrpSpPr>
        <p:grpSpPr>
          <a:xfrm>
            <a:off x="6091747" y="4323817"/>
            <a:ext cx="2837944" cy="2355894"/>
            <a:chOff x="6091746" y="4349938"/>
            <a:chExt cx="2837944" cy="235589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8B250A09-448F-458B-95CE-89AD17346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131" y="5551005"/>
              <a:ext cx="1662014" cy="1154827"/>
            </a:xfrm>
            <a:prstGeom prst="rect">
              <a:avLst/>
            </a:prstGeom>
          </p:spPr>
        </p:pic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9E5231E1-9157-4A15-873F-F8C68F4651B2}"/>
                </a:ext>
              </a:extLst>
            </p:cNvPr>
            <p:cNvGrpSpPr/>
            <p:nvPr/>
          </p:nvGrpSpPr>
          <p:grpSpPr>
            <a:xfrm>
              <a:off x="6091746" y="4349938"/>
              <a:ext cx="2754687" cy="2242830"/>
              <a:chOff x="6375431" y="4445650"/>
              <a:chExt cx="3978824" cy="1949744"/>
            </a:xfrm>
          </p:grpSpPr>
          <p:sp>
            <p:nvSpPr>
              <p:cNvPr id="65" name="مستطيل 64">
                <a:extLst>
                  <a:ext uri="{FF2B5EF4-FFF2-40B4-BE49-F238E27FC236}">
                    <a16:creationId xmlns:a16="http://schemas.microsoft.com/office/drawing/2014/main" id="{53989001-FA1F-4CBD-A0D8-EC37A86918DE}"/>
                  </a:ext>
                </a:extLst>
              </p:cNvPr>
              <p:cNvSpPr/>
              <p:nvPr/>
            </p:nvSpPr>
            <p:spPr>
              <a:xfrm>
                <a:off x="6375431" y="4445650"/>
                <a:ext cx="3978824" cy="1949744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66" name="مخطط انسيابي: معالجة 65">
                <a:extLst>
                  <a:ext uri="{FF2B5EF4-FFF2-40B4-BE49-F238E27FC236}">
                    <a16:creationId xmlns:a16="http://schemas.microsoft.com/office/drawing/2014/main" id="{7F051893-50FA-471D-9F73-73AE8FE3AC58}"/>
                  </a:ext>
                </a:extLst>
              </p:cNvPr>
              <p:cNvSpPr/>
              <p:nvPr/>
            </p:nvSpPr>
            <p:spPr>
              <a:xfrm>
                <a:off x="9702939" y="5991725"/>
                <a:ext cx="498543" cy="329032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80" name="صورة 79">
              <a:extLst>
                <a:ext uri="{FF2B5EF4-FFF2-40B4-BE49-F238E27FC236}">
                  <a16:creationId xmlns:a16="http://schemas.microsoft.com/office/drawing/2014/main" id="{90168455-3D75-4EC9-AC41-874ACE9B2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56"/>
            <a:stretch/>
          </p:blipFill>
          <p:spPr>
            <a:xfrm>
              <a:off x="6228213" y="4397765"/>
              <a:ext cx="2701477" cy="1420539"/>
            </a:xfrm>
            <a:prstGeom prst="rect">
              <a:avLst/>
            </a:prstGeom>
          </p:spPr>
        </p:pic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2B55DE7-5354-4D78-BFAC-EB1729C15149}"/>
              </a:ext>
            </a:extLst>
          </p:cNvPr>
          <p:cNvGrpSpPr/>
          <p:nvPr/>
        </p:nvGrpSpPr>
        <p:grpSpPr>
          <a:xfrm>
            <a:off x="115400" y="4348793"/>
            <a:ext cx="2948852" cy="2217812"/>
            <a:chOff x="513859" y="4420400"/>
            <a:chExt cx="2948852" cy="221781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664DF524-86F7-4976-A365-96F5058B3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59" y="5438568"/>
              <a:ext cx="1150312" cy="1085959"/>
            </a:xfrm>
            <a:prstGeom prst="rect">
              <a:avLst/>
            </a:prstGeom>
          </p:spPr>
        </p:pic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2CE9F166-C8BC-4176-ABC7-30F2C20009CA}"/>
                </a:ext>
              </a:extLst>
            </p:cNvPr>
            <p:cNvGrpSpPr/>
            <p:nvPr/>
          </p:nvGrpSpPr>
          <p:grpSpPr>
            <a:xfrm>
              <a:off x="536196" y="4420400"/>
              <a:ext cx="2926515" cy="2217812"/>
              <a:chOff x="235183" y="4377602"/>
              <a:chExt cx="2926515" cy="2259669"/>
            </a:xfrm>
          </p:grpSpPr>
          <p:grpSp>
            <p:nvGrpSpPr>
              <p:cNvPr id="77" name="مجموعة 76">
                <a:extLst>
                  <a:ext uri="{FF2B5EF4-FFF2-40B4-BE49-F238E27FC236}">
                    <a16:creationId xmlns:a16="http://schemas.microsoft.com/office/drawing/2014/main" id="{5B54D210-ACED-40D4-9748-2078B64AF975}"/>
                  </a:ext>
                </a:extLst>
              </p:cNvPr>
              <p:cNvGrpSpPr/>
              <p:nvPr/>
            </p:nvGrpSpPr>
            <p:grpSpPr>
              <a:xfrm>
                <a:off x="235183" y="4394438"/>
                <a:ext cx="2926515" cy="2242833"/>
                <a:chOff x="6217771" y="4464731"/>
                <a:chExt cx="4227009" cy="1949744"/>
              </a:xfrm>
            </p:grpSpPr>
            <p:sp>
              <p:nvSpPr>
                <p:cNvPr id="78" name="مستطيل 77">
                  <a:extLst>
                    <a:ext uri="{FF2B5EF4-FFF2-40B4-BE49-F238E27FC236}">
                      <a16:creationId xmlns:a16="http://schemas.microsoft.com/office/drawing/2014/main" id="{422B32CE-5363-44C8-AA15-DB6789D9BE50}"/>
                    </a:ext>
                  </a:extLst>
                </p:cNvPr>
                <p:cNvSpPr/>
                <p:nvPr/>
              </p:nvSpPr>
              <p:spPr>
                <a:xfrm>
                  <a:off x="6217771" y="4464731"/>
                  <a:ext cx="4227009" cy="1949744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79" name="مخطط انسيابي: معالجة 78">
                  <a:extLst>
                    <a:ext uri="{FF2B5EF4-FFF2-40B4-BE49-F238E27FC236}">
                      <a16:creationId xmlns:a16="http://schemas.microsoft.com/office/drawing/2014/main" id="{2AA370FD-5ED0-4287-ADE5-5D8A46D36FD5}"/>
                    </a:ext>
                  </a:extLst>
                </p:cNvPr>
                <p:cNvSpPr/>
                <p:nvPr/>
              </p:nvSpPr>
              <p:spPr>
                <a:xfrm>
                  <a:off x="9689619" y="5996770"/>
                  <a:ext cx="475881" cy="317011"/>
                </a:xfrm>
                <a:prstGeom prst="flowChartProcess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82" name="صورة 81">
                <a:extLst>
                  <a:ext uri="{FF2B5EF4-FFF2-40B4-BE49-F238E27FC236}">
                    <a16:creationId xmlns:a16="http://schemas.microsoft.com/office/drawing/2014/main" id="{E8D061A4-F28D-4B71-9FD0-F10E6691E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283" y="4377602"/>
                <a:ext cx="2572229" cy="1673809"/>
              </a:xfrm>
              <a:prstGeom prst="rect">
                <a:avLst/>
              </a:prstGeom>
            </p:spPr>
          </p:pic>
        </p:grp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7A843375-F5BF-4FB6-BE88-49A7ABC9513F}"/>
              </a:ext>
            </a:extLst>
          </p:cNvPr>
          <p:cNvGrpSpPr/>
          <p:nvPr/>
        </p:nvGrpSpPr>
        <p:grpSpPr>
          <a:xfrm>
            <a:off x="6091747" y="2022367"/>
            <a:ext cx="2861248" cy="2242832"/>
            <a:chOff x="6091747" y="2013085"/>
            <a:chExt cx="2861248" cy="2242832"/>
          </a:xfrm>
        </p:grpSpPr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2F629E8B-1198-4EA7-8288-9416BE89CCE2}"/>
                </a:ext>
              </a:extLst>
            </p:cNvPr>
            <p:cNvGrpSpPr/>
            <p:nvPr/>
          </p:nvGrpSpPr>
          <p:grpSpPr>
            <a:xfrm>
              <a:off x="6091747" y="2013085"/>
              <a:ext cx="2754687" cy="2242832"/>
              <a:chOff x="6375431" y="4445650"/>
              <a:chExt cx="3978824" cy="1949744"/>
            </a:xfrm>
          </p:grpSpPr>
          <p:sp>
            <p:nvSpPr>
              <p:cNvPr id="34" name="مستطيل 33">
                <a:extLst>
                  <a:ext uri="{FF2B5EF4-FFF2-40B4-BE49-F238E27FC236}">
                    <a16:creationId xmlns:a16="http://schemas.microsoft.com/office/drawing/2014/main" id="{78AAC6E4-C643-452C-AD1B-9E90FCC5D39B}"/>
                  </a:ext>
                </a:extLst>
              </p:cNvPr>
              <p:cNvSpPr/>
              <p:nvPr/>
            </p:nvSpPr>
            <p:spPr>
              <a:xfrm>
                <a:off x="6375431" y="4445650"/>
                <a:ext cx="3978824" cy="1949744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35" name="مخطط انسيابي: معالجة 34">
                <a:extLst>
                  <a:ext uri="{FF2B5EF4-FFF2-40B4-BE49-F238E27FC236}">
                    <a16:creationId xmlns:a16="http://schemas.microsoft.com/office/drawing/2014/main" id="{FDFC6C77-A969-429E-87CF-F38CB9256F46}"/>
                  </a:ext>
                </a:extLst>
              </p:cNvPr>
              <p:cNvSpPr/>
              <p:nvPr/>
            </p:nvSpPr>
            <p:spPr>
              <a:xfrm>
                <a:off x="9736131" y="6004594"/>
                <a:ext cx="498543" cy="329032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3FAC087-825E-46F8-A12D-36C473B98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750" y="3077095"/>
              <a:ext cx="1630227" cy="1107325"/>
            </a:xfrm>
            <a:prstGeom prst="rect">
              <a:avLst/>
            </a:prstGeom>
          </p:spPr>
        </p:pic>
        <p:pic>
          <p:nvPicPr>
            <p:cNvPr id="83" name="صورة 82">
              <a:extLst>
                <a:ext uri="{FF2B5EF4-FFF2-40B4-BE49-F238E27FC236}">
                  <a16:creationId xmlns:a16="http://schemas.microsoft.com/office/drawing/2014/main" id="{2B9B7E0A-7336-4FB8-BA9C-F7539BA5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92"/>
            <a:stretch/>
          </p:blipFill>
          <p:spPr>
            <a:xfrm>
              <a:off x="6307953" y="2144216"/>
              <a:ext cx="2645042" cy="989332"/>
            </a:xfrm>
            <a:prstGeom prst="rect">
              <a:avLst/>
            </a:prstGeom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083AE31-B23A-410E-94BF-D6A78E0F760F}"/>
              </a:ext>
            </a:extLst>
          </p:cNvPr>
          <p:cNvGrpSpPr/>
          <p:nvPr/>
        </p:nvGrpSpPr>
        <p:grpSpPr>
          <a:xfrm>
            <a:off x="3237148" y="2027823"/>
            <a:ext cx="2886051" cy="2242830"/>
            <a:chOff x="3230498" y="2028222"/>
            <a:chExt cx="2886051" cy="2242830"/>
          </a:xfrm>
        </p:grpSpPr>
        <p:grpSp>
          <p:nvGrpSpPr>
            <p:cNvPr id="67" name="مجموعة 66">
              <a:extLst>
                <a:ext uri="{FF2B5EF4-FFF2-40B4-BE49-F238E27FC236}">
                  <a16:creationId xmlns:a16="http://schemas.microsoft.com/office/drawing/2014/main" id="{A123D947-3C6D-468D-A56D-6319C0016F07}"/>
                </a:ext>
              </a:extLst>
            </p:cNvPr>
            <p:cNvGrpSpPr/>
            <p:nvPr/>
          </p:nvGrpSpPr>
          <p:grpSpPr>
            <a:xfrm>
              <a:off x="3230498" y="2028222"/>
              <a:ext cx="2754687" cy="2242830"/>
              <a:chOff x="6375431" y="4445650"/>
              <a:chExt cx="3978824" cy="1949744"/>
            </a:xfrm>
          </p:grpSpPr>
          <p:sp>
            <p:nvSpPr>
              <p:cNvPr id="68" name="مستطيل 67">
                <a:extLst>
                  <a:ext uri="{FF2B5EF4-FFF2-40B4-BE49-F238E27FC236}">
                    <a16:creationId xmlns:a16="http://schemas.microsoft.com/office/drawing/2014/main" id="{348A80A4-CF9E-4460-A224-4F8CCE341928}"/>
                  </a:ext>
                </a:extLst>
              </p:cNvPr>
              <p:cNvSpPr/>
              <p:nvPr/>
            </p:nvSpPr>
            <p:spPr>
              <a:xfrm>
                <a:off x="6375431" y="4445650"/>
                <a:ext cx="3978824" cy="1949744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69" name="مخطط انسيابي: معالجة 68">
                <a:extLst>
                  <a:ext uri="{FF2B5EF4-FFF2-40B4-BE49-F238E27FC236}">
                    <a16:creationId xmlns:a16="http://schemas.microsoft.com/office/drawing/2014/main" id="{7080774D-B052-4F92-9384-ACD3D648A15B}"/>
                  </a:ext>
                </a:extLst>
              </p:cNvPr>
              <p:cNvSpPr/>
              <p:nvPr/>
            </p:nvSpPr>
            <p:spPr>
              <a:xfrm>
                <a:off x="9757795" y="5991590"/>
                <a:ext cx="498543" cy="329032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3AAC3CB0-5EDE-4A16-A2EA-A7D8064EF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" b="3431"/>
            <a:stretch/>
          </p:blipFill>
          <p:spPr>
            <a:xfrm>
              <a:off x="3291155" y="3020662"/>
              <a:ext cx="1067196" cy="1235255"/>
            </a:xfrm>
            <a:prstGeom prst="roundRect">
              <a:avLst/>
            </a:prstGeom>
          </p:spPr>
        </p:pic>
        <p:pic>
          <p:nvPicPr>
            <p:cNvPr id="84" name="صورة 83">
              <a:extLst>
                <a:ext uri="{FF2B5EF4-FFF2-40B4-BE49-F238E27FC236}">
                  <a16:creationId xmlns:a16="http://schemas.microsoft.com/office/drawing/2014/main" id="{73083ADC-710B-44D3-816D-A81FB230D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71" b="10841"/>
            <a:stretch/>
          </p:blipFill>
          <p:spPr>
            <a:xfrm>
              <a:off x="3471506" y="2040338"/>
              <a:ext cx="2645043" cy="1275400"/>
            </a:xfrm>
            <a:prstGeom prst="rect">
              <a:avLst/>
            </a:prstGeom>
          </p:spPr>
        </p:pic>
      </p:grpSp>
      <p:grpSp>
        <p:nvGrpSpPr>
          <p:cNvPr id="86" name="مجموعة 85">
            <a:extLst>
              <a:ext uri="{FF2B5EF4-FFF2-40B4-BE49-F238E27FC236}">
                <a16:creationId xmlns:a16="http://schemas.microsoft.com/office/drawing/2014/main" id="{EE91199A-8CCC-452B-B7E0-078798463079}"/>
              </a:ext>
            </a:extLst>
          </p:cNvPr>
          <p:cNvGrpSpPr/>
          <p:nvPr/>
        </p:nvGrpSpPr>
        <p:grpSpPr>
          <a:xfrm>
            <a:off x="3172899" y="4372417"/>
            <a:ext cx="2918848" cy="2242830"/>
            <a:chOff x="3172899" y="4353649"/>
            <a:chExt cx="2918848" cy="2242830"/>
          </a:xfrm>
        </p:grpSpPr>
        <p:grpSp>
          <p:nvGrpSpPr>
            <p:cNvPr id="73" name="مجموعة 72">
              <a:extLst>
                <a:ext uri="{FF2B5EF4-FFF2-40B4-BE49-F238E27FC236}">
                  <a16:creationId xmlns:a16="http://schemas.microsoft.com/office/drawing/2014/main" id="{9F4F4A5F-EC1D-4369-BE48-ED7E87F52FBD}"/>
                </a:ext>
              </a:extLst>
            </p:cNvPr>
            <p:cNvGrpSpPr/>
            <p:nvPr/>
          </p:nvGrpSpPr>
          <p:grpSpPr>
            <a:xfrm>
              <a:off x="3230498" y="4353649"/>
              <a:ext cx="2754687" cy="2242830"/>
              <a:chOff x="6375431" y="4445650"/>
              <a:chExt cx="3978824" cy="1949744"/>
            </a:xfrm>
          </p:grpSpPr>
          <p:sp>
            <p:nvSpPr>
              <p:cNvPr id="74" name="مستطيل 73">
                <a:extLst>
                  <a:ext uri="{FF2B5EF4-FFF2-40B4-BE49-F238E27FC236}">
                    <a16:creationId xmlns:a16="http://schemas.microsoft.com/office/drawing/2014/main" id="{0EC0E6C9-0A6B-4374-975B-D6BD7288F635}"/>
                  </a:ext>
                </a:extLst>
              </p:cNvPr>
              <p:cNvSpPr/>
              <p:nvPr/>
            </p:nvSpPr>
            <p:spPr>
              <a:xfrm>
                <a:off x="6375431" y="4445650"/>
                <a:ext cx="3978824" cy="1949744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75" name="مخطط انسيابي: معالجة 74">
                <a:extLst>
                  <a:ext uri="{FF2B5EF4-FFF2-40B4-BE49-F238E27FC236}">
                    <a16:creationId xmlns:a16="http://schemas.microsoft.com/office/drawing/2014/main" id="{3E3BF2F4-B07B-4F30-941B-12C0771FB066}"/>
                  </a:ext>
                </a:extLst>
              </p:cNvPr>
              <p:cNvSpPr/>
              <p:nvPr/>
            </p:nvSpPr>
            <p:spPr>
              <a:xfrm>
                <a:off x="9698784" y="5995644"/>
                <a:ext cx="498543" cy="329032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0640F83E-EE7B-4E71-A70D-7A2F99C3A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 r="9927"/>
            <a:stretch/>
          </p:blipFill>
          <p:spPr>
            <a:xfrm>
              <a:off x="3344099" y="5263093"/>
              <a:ext cx="1100602" cy="1239307"/>
            </a:xfrm>
            <a:prstGeom prst="roundRect">
              <a:avLst/>
            </a:prstGeom>
          </p:spPr>
        </p:pic>
        <p:pic>
          <p:nvPicPr>
            <p:cNvPr id="88" name="صورة 87">
              <a:extLst>
                <a:ext uri="{FF2B5EF4-FFF2-40B4-BE49-F238E27FC236}">
                  <a16:creationId xmlns:a16="http://schemas.microsoft.com/office/drawing/2014/main" id="{9038A028-1627-4E7D-9CD5-B8EE35D2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899" y="4443092"/>
              <a:ext cx="2918848" cy="1134753"/>
            </a:xfrm>
            <a:prstGeom prst="rect">
              <a:avLst/>
            </a:prstGeom>
          </p:spPr>
        </p:pic>
      </p:grp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D2C5302B-847C-44CE-BF7A-926F374253F9}"/>
              </a:ext>
            </a:extLst>
          </p:cNvPr>
          <p:cNvGrpSpPr/>
          <p:nvPr/>
        </p:nvGrpSpPr>
        <p:grpSpPr>
          <a:xfrm>
            <a:off x="21387" y="2027823"/>
            <a:ext cx="3142320" cy="2242830"/>
            <a:chOff x="89606" y="2027823"/>
            <a:chExt cx="3142320" cy="2242830"/>
          </a:xfrm>
        </p:grpSpPr>
        <p:sp>
          <p:nvSpPr>
            <p:cNvPr id="85" name="مخطط انسيابي: معالجة 84">
              <a:extLst>
                <a:ext uri="{FF2B5EF4-FFF2-40B4-BE49-F238E27FC236}">
                  <a16:creationId xmlns:a16="http://schemas.microsoft.com/office/drawing/2014/main" id="{6BCEAF45-6D92-4FA3-8220-C057833C7CBB}"/>
                </a:ext>
              </a:extLst>
            </p:cNvPr>
            <p:cNvSpPr/>
            <p:nvPr/>
          </p:nvSpPr>
          <p:spPr>
            <a:xfrm>
              <a:off x="2700585" y="3836899"/>
              <a:ext cx="345160" cy="378492"/>
            </a:xfrm>
            <a:prstGeom prst="flowChartProcess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grpSp>
          <p:nvGrpSpPr>
            <p:cNvPr id="90" name="مجموعة 89">
              <a:extLst>
                <a:ext uri="{FF2B5EF4-FFF2-40B4-BE49-F238E27FC236}">
                  <a16:creationId xmlns:a16="http://schemas.microsoft.com/office/drawing/2014/main" id="{53E4BBCB-690C-4193-B6F0-79513B6B81E3}"/>
                </a:ext>
              </a:extLst>
            </p:cNvPr>
            <p:cNvGrpSpPr/>
            <p:nvPr/>
          </p:nvGrpSpPr>
          <p:grpSpPr>
            <a:xfrm>
              <a:off x="89606" y="2027823"/>
              <a:ext cx="3142320" cy="2242830"/>
              <a:chOff x="55006" y="2039369"/>
              <a:chExt cx="3142320" cy="2242830"/>
            </a:xfrm>
          </p:grpSpPr>
          <p:sp>
            <p:nvSpPr>
              <p:cNvPr id="71" name="مستطيل 70">
                <a:extLst>
                  <a:ext uri="{FF2B5EF4-FFF2-40B4-BE49-F238E27FC236}">
                    <a16:creationId xmlns:a16="http://schemas.microsoft.com/office/drawing/2014/main" id="{50F3236E-FFBB-4887-939F-E46394C7BF83}"/>
                  </a:ext>
                </a:extLst>
              </p:cNvPr>
              <p:cNvSpPr/>
              <p:nvPr/>
            </p:nvSpPr>
            <p:spPr>
              <a:xfrm>
                <a:off x="180904" y="2039369"/>
                <a:ext cx="2918848" cy="2242830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9" name="صورة 88">
                <a:extLst>
                  <a:ext uri="{FF2B5EF4-FFF2-40B4-BE49-F238E27FC236}">
                    <a16:creationId xmlns:a16="http://schemas.microsoft.com/office/drawing/2014/main" id="{3F8C719C-C1C7-4472-8E8B-AC6E1F733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800" y="2135349"/>
                <a:ext cx="902436" cy="1084579"/>
              </a:xfrm>
              <a:prstGeom prst="rect">
                <a:avLst/>
              </a:prstGeom>
            </p:spPr>
          </p:pic>
          <p:pic>
            <p:nvPicPr>
              <p:cNvPr id="92" name="صورة 91">
                <a:extLst>
                  <a:ext uri="{FF2B5EF4-FFF2-40B4-BE49-F238E27FC236}">
                    <a16:creationId xmlns:a16="http://schemas.microsoft.com/office/drawing/2014/main" id="{0A0E6279-93D3-4ADE-8A5A-68E5BD592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06" y="2194859"/>
                <a:ext cx="3142320" cy="18404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0930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مستطيل 52">
            <a:extLst>
              <a:ext uri="{FF2B5EF4-FFF2-40B4-BE49-F238E27FC236}">
                <a16:creationId xmlns:a16="http://schemas.microsoft.com/office/drawing/2014/main" id="{B07598EC-408E-4F57-8832-ECA6DE810035}"/>
              </a:ext>
            </a:extLst>
          </p:cNvPr>
          <p:cNvSpPr/>
          <p:nvPr/>
        </p:nvSpPr>
        <p:spPr>
          <a:xfrm>
            <a:off x="2722657" y="1960072"/>
            <a:ext cx="4821238" cy="6508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000" b="1" dirty="0">
                <a:ln w="12700">
                  <a:noFill/>
                </a:ln>
                <a:solidFill>
                  <a:srgbClr val="00B050"/>
                </a:solidFill>
              </a:rPr>
              <a:t>أرتب الجمل لتصبح نصا مترابطا بوضع رقم أمام الجملة</a:t>
            </a:r>
            <a:endParaRPr lang="ar-SA" sz="2000" b="1" dirty="0">
              <a:ln w="12700">
                <a:noFill/>
              </a:ln>
              <a:solidFill>
                <a:srgbClr val="00B050"/>
              </a:solidFill>
              <a:cs typeface="AL-Mohanad Bold" pitchFamily="2" charset="-78"/>
            </a:endParaRP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A630CEA8-98F5-4B89-A569-5BE706A18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2" y="361911"/>
            <a:ext cx="83740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فواز وشهر رمضان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 النص القرائي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3 د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الجمل لتصبح نصًا مترابطًا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51205" name="مجموعة 9">
            <a:extLst>
              <a:ext uri="{FF2B5EF4-FFF2-40B4-BE49-F238E27FC236}">
                <a16:creationId xmlns:a16="http://schemas.microsoft.com/office/drawing/2014/main" id="{050D4BB6-4FB3-4F2A-9207-EE39BCCBD25C}"/>
              </a:ext>
            </a:extLst>
          </p:cNvPr>
          <p:cNvGrpSpPr>
            <a:grpSpLocks/>
          </p:cNvGrpSpPr>
          <p:nvPr/>
        </p:nvGrpSpPr>
        <p:grpSpPr bwMode="auto">
          <a:xfrm>
            <a:off x="4849802" y="474832"/>
            <a:ext cx="928687" cy="1089025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51235" name="Picture 2" descr="صورة ذات صلة">
              <a:extLst>
                <a:ext uri="{FF2B5EF4-FFF2-40B4-BE49-F238E27FC236}">
                  <a16:creationId xmlns:a16="http://schemas.microsoft.com/office/drawing/2014/main" id="{DCFD9513-9374-43C7-AD96-108BBDC66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9600" y="547688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50F3236E-FFBB-4887-939F-E46394C7BF83}"/>
              </a:ext>
            </a:extLst>
          </p:cNvPr>
          <p:cNvSpPr/>
          <p:nvPr/>
        </p:nvSpPr>
        <p:spPr>
          <a:xfrm>
            <a:off x="332706" y="2590743"/>
            <a:ext cx="3061130" cy="191840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DDB49AC-D239-48BA-857F-23BD84E3263A}"/>
              </a:ext>
            </a:extLst>
          </p:cNvPr>
          <p:cNvGrpSpPr/>
          <p:nvPr/>
        </p:nvGrpSpPr>
        <p:grpSpPr>
          <a:xfrm>
            <a:off x="215416" y="2610947"/>
            <a:ext cx="3142320" cy="1763470"/>
            <a:chOff x="228491" y="2678535"/>
            <a:chExt cx="3142320" cy="1763470"/>
          </a:xfrm>
        </p:grpSpPr>
        <p:pic>
          <p:nvPicPr>
            <p:cNvPr id="92" name="صورة 91">
              <a:extLst>
                <a:ext uri="{FF2B5EF4-FFF2-40B4-BE49-F238E27FC236}">
                  <a16:creationId xmlns:a16="http://schemas.microsoft.com/office/drawing/2014/main" id="{0A0E6279-93D3-4ADE-8A5A-68E5BD592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91" y="2678535"/>
              <a:ext cx="3142320" cy="176347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67A44804-F102-40CB-B841-AED3126C4A1B}"/>
                </a:ext>
              </a:extLst>
            </p:cNvPr>
            <p:cNvSpPr/>
            <p:nvPr/>
          </p:nvSpPr>
          <p:spPr>
            <a:xfrm>
              <a:off x="393702" y="2725328"/>
              <a:ext cx="526875" cy="44184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BBA295C-75EB-4AD2-97B8-2F8A61CF56B8}"/>
              </a:ext>
            </a:extLst>
          </p:cNvPr>
          <p:cNvGrpSpPr/>
          <p:nvPr/>
        </p:nvGrpSpPr>
        <p:grpSpPr>
          <a:xfrm>
            <a:off x="6230143" y="2498838"/>
            <a:ext cx="2728849" cy="1958119"/>
            <a:chOff x="6215961" y="2623768"/>
            <a:chExt cx="2728849" cy="1958119"/>
          </a:xfrm>
        </p:grpSpPr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9083AE31-B23A-410E-94BF-D6A78E0F760F}"/>
                </a:ext>
              </a:extLst>
            </p:cNvPr>
            <p:cNvGrpSpPr/>
            <p:nvPr/>
          </p:nvGrpSpPr>
          <p:grpSpPr>
            <a:xfrm>
              <a:off x="6215961" y="2623768"/>
              <a:ext cx="2728849" cy="1958119"/>
              <a:chOff x="3285906" y="1997386"/>
              <a:chExt cx="2728849" cy="2051321"/>
            </a:xfrm>
          </p:grpSpPr>
          <p:sp>
            <p:nvSpPr>
              <p:cNvPr id="68" name="مستطيل 67">
                <a:extLst>
                  <a:ext uri="{FF2B5EF4-FFF2-40B4-BE49-F238E27FC236}">
                    <a16:creationId xmlns:a16="http://schemas.microsoft.com/office/drawing/2014/main" id="{348A80A4-CF9E-4460-A224-4F8CCE341928}"/>
                  </a:ext>
                </a:extLst>
              </p:cNvPr>
              <p:cNvSpPr/>
              <p:nvPr/>
            </p:nvSpPr>
            <p:spPr>
              <a:xfrm>
                <a:off x="3390949" y="2053840"/>
                <a:ext cx="2605605" cy="1994867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4" name="صورة 83">
                <a:extLst>
                  <a:ext uri="{FF2B5EF4-FFF2-40B4-BE49-F238E27FC236}">
                    <a16:creationId xmlns:a16="http://schemas.microsoft.com/office/drawing/2014/main" id="{73083ADC-710B-44D3-816D-A81FB230D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171" b="10841"/>
              <a:stretch/>
            </p:blipFill>
            <p:spPr>
              <a:xfrm>
                <a:off x="3285906" y="1997386"/>
                <a:ext cx="2728849" cy="138948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8" name="مستطيل: زوايا مستديرة 47">
              <a:extLst>
                <a:ext uri="{FF2B5EF4-FFF2-40B4-BE49-F238E27FC236}">
                  <a16:creationId xmlns:a16="http://schemas.microsoft.com/office/drawing/2014/main" id="{89471A5F-5F69-4C22-A782-2B560F2D96AC}"/>
                </a:ext>
              </a:extLst>
            </p:cNvPr>
            <p:cNvSpPr/>
            <p:nvPr/>
          </p:nvSpPr>
          <p:spPr>
            <a:xfrm>
              <a:off x="8196593" y="3958152"/>
              <a:ext cx="526875" cy="44184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2F67631-2D13-4331-9F11-94A6571BE1D1}"/>
              </a:ext>
            </a:extLst>
          </p:cNvPr>
          <p:cNvGrpSpPr/>
          <p:nvPr/>
        </p:nvGrpSpPr>
        <p:grpSpPr>
          <a:xfrm>
            <a:off x="6163031" y="4655336"/>
            <a:ext cx="2826743" cy="1933663"/>
            <a:chOff x="6215961" y="4690479"/>
            <a:chExt cx="2826743" cy="1933663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90F149AD-8F8B-4EF3-AA2C-DD1CFA5E30C9}"/>
                </a:ext>
              </a:extLst>
            </p:cNvPr>
            <p:cNvGrpSpPr/>
            <p:nvPr/>
          </p:nvGrpSpPr>
          <p:grpSpPr>
            <a:xfrm>
              <a:off x="6215961" y="4690479"/>
              <a:ext cx="2826743" cy="1933663"/>
              <a:chOff x="6091746" y="4349938"/>
              <a:chExt cx="2826743" cy="1933663"/>
            </a:xfrm>
          </p:grpSpPr>
          <p:sp>
            <p:nvSpPr>
              <p:cNvPr id="65" name="مستطيل 64">
                <a:extLst>
                  <a:ext uri="{FF2B5EF4-FFF2-40B4-BE49-F238E27FC236}">
                    <a16:creationId xmlns:a16="http://schemas.microsoft.com/office/drawing/2014/main" id="{53989001-FA1F-4CBD-A0D8-EC37A86918DE}"/>
                  </a:ext>
                </a:extLst>
              </p:cNvPr>
              <p:cNvSpPr/>
              <p:nvPr/>
            </p:nvSpPr>
            <p:spPr>
              <a:xfrm>
                <a:off x="6091746" y="4349938"/>
                <a:ext cx="2754687" cy="1933663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0" name="صورة 79">
                <a:extLst>
                  <a:ext uri="{FF2B5EF4-FFF2-40B4-BE49-F238E27FC236}">
                    <a16:creationId xmlns:a16="http://schemas.microsoft.com/office/drawing/2014/main" id="{90168455-3D75-4EC9-AC41-874ACE9B2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656"/>
              <a:stretch/>
            </p:blipFill>
            <p:spPr>
              <a:xfrm>
                <a:off x="6217012" y="4415588"/>
                <a:ext cx="2701477" cy="142053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9" name="مستطيل: زوايا مستديرة 48">
              <a:extLst>
                <a:ext uri="{FF2B5EF4-FFF2-40B4-BE49-F238E27FC236}">
                  <a16:creationId xmlns:a16="http://schemas.microsoft.com/office/drawing/2014/main" id="{A3B11C1A-DD51-4CC7-B319-C4FDEF587555}"/>
                </a:ext>
              </a:extLst>
            </p:cNvPr>
            <p:cNvSpPr/>
            <p:nvPr/>
          </p:nvSpPr>
          <p:spPr>
            <a:xfrm>
              <a:off x="8367979" y="6045571"/>
              <a:ext cx="526875" cy="44184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CD27A89-53C1-42B0-B6C2-7ED394B6084D}"/>
              </a:ext>
            </a:extLst>
          </p:cNvPr>
          <p:cNvGrpSpPr/>
          <p:nvPr/>
        </p:nvGrpSpPr>
        <p:grpSpPr>
          <a:xfrm>
            <a:off x="3305385" y="4632758"/>
            <a:ext cx="2838397" cy="1933663"/>
            <a:chOff x="3347240" y="4669985"/>
            <a:chExt cx="2838397" cy="1933663"/>
          </a:xfrm>
        </p:grpSpPr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7A843375-F5BF-4FB6-BE88-49A7ABC9513F}"/>
                </a:ext>
              </a:extLst>
            </p:cNvPr>
            <p:cNvGrpSpPr/>
            <p:nvPr/>
          </p:nvGrpSpPr>
          <p:grpSpPr>
            <a:xfrm>
              <a:off x="3347240" y="4669985"/>
              <a:ext cx="2838397" cy="1933663"/>
              <a:chOff x="6091747" y="2394878"/>
              <a:chExt cx="2838397" cy="1933663"/>
            </a:xfrm>
          </p:grpSpPr>
          <p:sp>
            <p:nvSpPr>
              <p:cNvPr id="34" name="مستطيل 33">
                <a:extLst>
                  <a:ext uri="{FF2B5EF4-FFF2-40B4-BE49-F238E27FC236}">
                    <a16:creationId xmlns:a16="http://schemas.microsoft.com/office/drawing/2014/main" id="{78AAC6E4-C643-452C-AD1B-9E90FCC5D39B}"/>
                  </a:ext>
                </a:extLst>
              </p:cNvPr>
              <p:cNvSpPr/>
              <p:nvPr/>
            </p:nvSpPr>
            <p:spPr>
              <a:xfrm>
                <a:off x="6091747" y="2394878"/>
                <a:ext cx="2754687" cy="1933663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3" name="صورة 82">
                <a:extLst>
                  <a:ext uri="{FF2B5EF4-FFF2-40B4-BE49-F238E27FC236}">
                    <a16:creationId xmlns:a16="http://schemas.microsoft.com/office/drawing/2014/main" id="{2B9B7E0A-7336-4FB8-BA9C-F7539BA598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692"/>
              <a:stretch/>
            </p:blipFill>
            <p:spPr>
              <a:xfrm>
                <a:off x="6230715" y="2468063"/>
                <a:ext cx="2699429" cy="100967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0" name="مستطيل: زوايا مستديرة 49">
              <a:extLst>
                <a:ext uri="{FF2B5EF4-FFF2-40B4-BE49-F238E27FC236}">
                  <a16:creationId xmlns:a16="http://schemas.microsoft.com/office/drawing/2014/main" id="{AE616974-E957-4263-96EB-1A454B861D55}"/>
                </a:ext>
              </a:extLst>
            </p:cNvPr>
            <p:cNvSpPr/>
            <p:nvPr/>
          </p:nvSpPr>
          <p:spPr>
            <a:xfrm>
              <a:off x="5467812" y="6064306"/>
              <a:ext cx="526875" cy="44184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3F67C84-01C1-44B2-A607-66F17D366E57}"/>
              </a:ext>
            </a:extLst>
          </p:cNvPr>
          <p:cNvGrpSpPr/>
          <p:nvPr/>
        </p:nvGrpSpPr>
        <p:grpSpPr>
          <a:xfrm>
            <a:off x="284418" y="4596937"/>
            <a:ext cx="2926515" cy="1988973"/>
            <a:chOff x="347267" y="4613327"/>
            <a:chExt cx="2926515" cy="1988973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2CE9F166-C8BC-4176-ABC7-30F2C20009CA}"/>
                </a:ext>
              </a:extLst>
            </p:cNvPr>
            <p:cNvGrpSpPr/>
            <p:nvPr/>
          </p:nvGrpSpPr>
          <p:grpSpPr>
            <a:xfrm>
              <a:off x="347267" y="4613327"/>
              <a:ext cx="2926515" cy="1988973"/>
              <a:chOff x="235183" y="4361851"/>
              <a:chExt cx="2926515" cy="1880715"/>
            </a:xfrm>
          </p:grpSpPr>
          <p:sp>
            <p:nvSpPr>
              <p:cNvPr id="78" name="مستطيل 77">
                <a:extLst>
                  <a:ext uri="{FF2B5EF4-FFF2-40B4-BE49-F238E27FC236}">
                    <a16:creationId xmlns:a16="http://schemas.microsoft.com/office/drawing/2014/main" id="{422B32CE-5363-44C8-AA15-DB6789D9BE50}"/>
                  </a:ext>
                </a:extLst>
              </p:cNvPr>
              <p:cNvSpPr/>
              <p:nvPr/>
            </p:nvSpPr>
            <p:spPr>
              <a:xfrm>
                <a:off x="235183" y="4394438"/>
                <a:ext cx="2926515" cy="184812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2" name="صورة 81">
                <a:extLst>
                  <a:ext uri="{FF2B5EF4-FFF2-40B4-BE49-F238E27FC236}">
                    <a16:creationId xmlns:a16="http://schemas.microsoft.com/office/drawing/2014/main" id="{E8D061A4-F28D-4B71-9FD0-F10E6691E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222" y="4361851"/>
                <a:ext cx="2701476" cy="175791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1" name="مستطيل: زوايا مستديرة 50">
              <a:extLst>
                <a:ext uri="{FF2B5EF4-FFF2-40B4-BE49-F238E27FC236}">
                  <a16:creationId xmlns:a16="http://schemas.microsoft.com/office/drawing/2014/main" id="{211D9C3A-75E0-44BB-9FE8-6C8F482DEA3D}"/>
                </a:ext>
              </a:extLst>
            </p:cNvPr>
            <p:cNvSpPr/>
            <p:nvPr/>
          </p:nvSpPr>
          <p:spPr>
            <a:xfrm>
              <a:off x="467112" y="5975093"/>
              <a:ext cx="526875" cy="44184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BE54B87-643A-4AD4-9E84-E092E6E39AAB}"/>
              </a:ext>
            </a:extLst>
          </p:cNvPr>
          <p:cNvGrpSpPr/>
          <p:nvPr/>
        </p:nvGrpSpPr>
        <p:grpSpPr>
          <a:xfrm>
            <a:off x="3387037" y="2552727"/>
            <a:ext cx="2918848" cy="1956418"/>
            <a:chOff x="3387037" y="2644229"/>
            <a:chExt cx="2918848" cy="1864916"/>
          </a:xfrm>
        </p:grpSpPr>
        <p:grpSp>
          <p:nvGrpSpPr>
            <p:cNvPr id="86" name="مجموعة 85">
              <a:extLst>
                <a:ext uri="{FF2B5EF4-FFF2-40B4-BE49-F238E27FC236}">
                  <a16:creationId xmlns:a16="http://schemas.microsoft.com/office/drawing/2014/main" id="{EE91199A-8CCC-452B-B7E0-078798463079}"/>
                </a:ext>
              </a:extLst>
            </p:cNvPr>
            <p:cNvGrpSpPr/>
            <p:nvPr/>
          </p:nvGrpSpPr>
          <p:grpSpPr>
            <a:xfrm>
              <a:off x="3387037" y="2644229"/>
              <a:ext cx="2918848" cy="1864916"/>
              <a:chOff x="3139317" y="4302151"/>
              <a:chExt cx="2918848" cy="1882349"/>
            </a:xfrm>
          </p:grpSpPr>
          <p:sp>
            <p:nvSpPr>
              <p:cNvPr id="74" name="مستطيل 73">
                <a:extLst>
                  <a:ext uri="{FF2B5EF4-FFF2-40B4-BE49-F238E27FC236}">
                    <a16:creationId xmlns:a16="http://schemas.microsoft.com/office/drawing/2014/main" id="{0EC0E6C9-0A6B-4374-975B-D6BD7288F635}"/>
                  </a:ext>
                </a:extLst>
              </p:cNvPr>
              <p:cNvSpPr/>
              <p:nvPr/>
            </p:nvSpPr>
            <p:spPr>
              <a:xfrm>
                <a:off x="3230498" y="4302151"/>
                <a:ext cx="2754687" cy="1882349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88" name="صورة 87">
                <a:extLst>
                  <a:ext uri="{FF2B5EF4-FFF2-40B4-BE49-F238E27FC236}">
                    <a16:creationId xmlns:a16="http://schemas.microsoft.com/office/drawing/2014/main" id="{9038A028-1627-4E7D-9CD5-B8EE35D23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9317" y="4370961"/>
                <a:ext cx="2918848" cy="113475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2" name="مستطيل: زوايا مستديرة 51">
              <a:extLst>
                <a:ext uri="{FF2B5EF4-FFF2-40B4-BE49-F238E27FC236}">
                  <a16:creationId xmlns:a16="http://schemas.microsoft.com/office/drawing/2014/main" id="{41394B03-FD19-4A58-8FD9-38826D2991F2}"/>
                </a:ext>
              </a:extLst>
            </p:cNvPr>
            <p:cNvSpPr/>
            <p:nvPr/>
          </p:nvSpPr>
          <p:spPr>
            <a:xfrm>
              <a:off x="5525030" y="3948806"/>
              <a:ext cx="526875" cy="44184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7196632-AAAA-4E7B-8AFA-57F1FA4C01EC}"/>
              </a:ext>
            </a:extLst>
          </p:cNvPr>
          <p:cNvSpPr/>
          <p:nvPr/>
        </p:nvSpPr>
        <p:spPr>
          <a:xfrm>
            <a:off x="199190" y="370589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13394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D00C155D-F9F1-428D-9E14-4EAA8CFAD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500063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مستطيل 5"/>
          <p:cNvSpPr>
            <a:spLocks noChangeArrowheads="1"/>
          </p:cNvSpPr>
          <p:nvPr/>
        </p:nvSpPr>
        <p:spPr bwMode="auto">
          <a:xfrm>
            <a:off x="642938" y="285750"/>
            <a:ext cx="792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800" b="1">
              <a:latin typeface="Arial" panose="020B0604020202020204" pitchFamily="34" charset="0"/>
            </a:endParaRPr>
          </a:p>
        </p:txBody>
      </p:sp>
      <p:pic>
        <p:nvPicPr>
          <p:cNvPr id="35843" name="صورة 8" descr="الحقيبة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2" y="3840957"/>
            <a:ext cx="20891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صورة 9" descr="ساعة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571500"/>
            <a:ext cx="19431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خطط انسيابي: رابط 6"/>
          <p:cNvSpPr/>
          <p:nvPr/>
        </p:nvSpPr>
        <p:spPr>
          <a:xfrm>
            <a:off x="5557838" y="1385093"/>
            <a:ext cx="998537" cy="1041400"/>
          </a:xfrm>
          <a:prstGeom prst="flowChartConnector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671" tIns="142240" rIns="110809" bIns="336576" spcCol="1270"/>
          <a:lstStyle/>
          <a:p>
            <a:pPr algn="ctr" defTabSz="889000" rtl="1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4400" dirty="0">
                <a:cs typeface="W1 SHUROOQ 16 011" pitchFamily="2" charset="-78"/>
              </a:rPr>
              <a:t>4 </a:t>
            </a:r>
          </a:p>
        </p:txBody>
      </p:sp>
      <p:sp>
        <p:nvSpPr>
          <p:cNvPr id="8" name="شكل حر: شكل 7"/>
          <p:cNvSpPr/>
          <p:nvPr/>
        </p:nvSpPr>
        <p:spPr>
          <a:xfrm>
            <a:off x="2360614" y="2199568"/>
            <a:ext cx="1887538" cy="682625"/>
          </a:xfrm>
          <a:custGeom>
            <a:avLst/>
            <a:gdLst>
              <a:gd name="connsiteX0" fmla="*/ 0 w 1304389"/>
              <a:gd name="connsiteY0" fmla="*/ 97920 h 979200"/>
              <a:gd name="connsiteX1" fmla="*/ 97920 w 1304389"/>
              <a:gd name="connsiteY1" fmla="*/ 0 h 979200"/>
              <a:gd name="connsiteX2" fmla="*/ 1206469 w 1304389"/>
              <a:gd name="connsiteY2" fmla="*/ 0 h 979200"/>
              <a:gd name="connsiteX3" fmla="*/ 1304389 w 1304389"/>
              <a:gd name="connsiteY3" fmla="*/ 97920 h 979200"/>
              <a:gd name="connsiteX4" fmla="*/ 1304389 w 1304389"/>
              <a:gd name="connsiteY4" fmla="*/ 881280 h 979200"/>
              <a:gd name="connsiteX5" fmla="*/ 1206469 w 1304389"/>
              <a:gd name="connsiteY5" fmla="*/ 979200 h 979200"/>
              <a:gd name="connsiteX6" fmla="*/ 97920 w 1304389"/>
              <a:gd name="connsiteY6" fmla="*/ 979200 h 979200"/>
              <a:gd name="connsiteX7" fmla="*/ 0 w 1304389"/>
              <a:gd name="connsiteY7" fmla="*/ 881280 h 979200"/>
              <a:gd name="connsiteX8" fmla="*/ 0 w 1304389"/>
              <a:gd name="connsiteY8" fmla="*/ 9792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4389" h="979200">
                <a:moveTo>
                  <a:pt x="0" y="97920"/>
                </a:moveTo>
                <a:cubicBezTo>
                  <a:pt x="0" y="43840"/>
                  <a:pt x="43840" y="0"/>
                  <a:pt x="97920" y="0"/>
                </a:cubicBezTo>
                <a:lnTo>
                  <a:pt x="1206469" y="0"/>
                </a:lnTo>
                <a:cubicBezTo>
                  <a:pt x="1260549" y="0"/>
                  <a:pt x="1304389" y="43840"/>
                  <a:pt x="1304389" y="97920"/>
                </a:cubicBezTo>
                <a:lnTo>
                  <a:pt x="1304389" y="881280"/>
                </a:lnTo>
                <a:cubicBezTo>
                  <a:pt x="1304389" y="935360"/>
                  <a:pt x="1260549" y="979200"/>
                  <a:pt x="1206469" y="979200"/>
                </a:cubicBezTo>
                <a:lnTo>
                  <a:pt x="97920" y="979200"/>
                </a:lnTo>
                <a:cubicBezTo>
                  <a:pt x="43840" y="979200"/>
                  <a:pt x="0" y="935360"/>
                  <a:pt x="0" y="881280"/>
                </a:cubicBezTo>
                <a:lnTo>
                  <a:pt x="0" y="97920"/>
                </a:ln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0920" tIns="170920" rIns="170920" bIns="170920" spcCol="1270"/>
          <a:lstStyle/>
          <a:p>
            <a:pPr marL="0" lvl="1" algn="ctr" defTabSz="889000" rtl="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ar-SA" sz="3600" b="1" dirty="0">
                <a:cs typeface="+mj-cs"/>
              </a:rPr>
              <a:t>التلخيص</a:t>
            </a:r>
            <a:endParaRPr lang="ar-SA" sz="3200" b="1" dirty="0">
              <a:cs typeface="+mj-cs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286000" y="500063"/>
            <a:ext cx="5183188" cy="623887"/>
          </a:xfrm>
          <a:prstGeom prst="rect">
            <a:avLst/>
          </a:prstGeom>
        </p:spPr>
        <p:txBody>
          <a:bodyPr lIns="68580" tIns="34290" rIns="68580" bIns="34290" rtlCol="1" anchor="ctr">
            <a:normAutofit/>
          </a:bodyPr>
          <a:lstStyle/>
          <a:p>
            <a:pPr marL="342900" indent="-342900" algn="ctr" rtl="1" eaLnBrk="1" hangingPunct="1">
              <a:buFont typeface="Arial" pitchFamily="34" charset="0"/>
              <a:buChar char="•"/>
              <a:defRPr/>
            </a:pPr>
            <a:r>
              <a:rPr lang="ar-SA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استراتيجية التّدريس التّبادلي </a:t>
            </a:r>
            <a:endParaRPr lang="ar-SA" sz="3200" b="1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  <a:p>
            <a:pPr marL="342900" indent="-342900" algn="ctr" rtl="1" eaLnBrk="1" hangingPunct="1">
              <a:buFont typeface="Arial" pitchFamily="34" charset="0"/>
              <a:buChar char="•"/>
              <a:defRPr/>
            </a:pPr>
            <a:endParaRPr lang="ar-SA" sz="3200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D572A3E-C830-49FE-839D-C4A28D50001E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65271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E202C13-7E4F-486D-9C65-BBF80082AB48}"/>
              </a:ext>
            </a:extLst>
          </p:cNvPr>
          <p:cNvSpPr/>
          <p:nvPr/>
        </p:nvSpPr>
        <p:spPr>
          <a:xfrm>
            <a:off x="2267746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EBCCB6B8-2230-4EAE-8856-CE8FA6334CF4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00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564AA665-1CCB-4D42-AED2-107AB46B3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69057"/>
              </p:ext>
            </p:extLst>
          </p:nvPr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الأول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5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استراتيجية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فواز وشهر رمضان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  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59" name="صورة 3" descr="شعار التعلم النشط.PNG">
            <a:extLst>
              <a:ext uri="{FF2B5EF4-FFF2-40B4-BE49-F238E27FC236}">
                <a16:creationId xmlns:a16="http://schemas.microsoft.com/office/drawing/2014/main" id="{EB9E28DA-2D4C-4E5B-98FD-7663706C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صورة 5" descr="شعاار.PNG">
            <a:extLst>
              <a:ext uri="{FF2B5EF4-FFF2-40B4-BE49-F238E27FC236}">
                <a16:creationId xmlns:a16="http://schemas.microsoft.com/office/drawing/2014/main" id="{A4877A7A-0EB1-4AB5-8F60-B18A74D0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AutoShape 2" descr="صورة ذات صلة">
            <a:extLst>
              <a:ext uri="{FF2B5EF4-FFF2-40B4-BE49-F238E27FC236}">
                <a16:creationId xmlns:a16="http://schemas.microsoft.com/office/drawing/2014/main" id="{A2BF7521-544C-4756-AEAB-00BBC0A08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D5D45-F3FC-4497-B452-B42B19040DBE}"/>
              </a:ext>
            </a:extLst>
          </p:cNvPr>
          <p:cNvSpPr/>
          <p:nvPr/>
        </p:nvSpPr>
        <p:spPr>
          <a:xfrm>
            <a:off x="3844131" y="3691524"/>
            <a:ext cx="1276350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F948E6-7654-4AB6-B863-CE68EBBF22C8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77D520A-E3F6-4ED0-85C7-D1344B0BEBBB}"/>
              </a:ext>
            </a:extLst>
          </p:cNvPr>
          <p:cNvCxnSpPr>
            <a:cxnSpLocks/>
          </p:cNvCxnSpPr>
          <p:nvPr/>
        </p:nvCxnSpPr>
        <p:spPr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FDB0D8-8879-4DCD-BE72-84B152F0EAA3}"/>
              </a:ext>
            </a:extLst>
          </p:cNvPr>
          <p:cNvSpPr/>
          <p:nvPr/>
        </p:nvSpPr>
        <p:spPr>
          <a:xfrm>
            <a:off x="5227638" y="1700213"/>
            <a:ext cx="3695700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r>
              <a:rPr lang="ar-SA" sz="3200" dirty="0"/>
              <a:t>   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2CA454"/>
                </a:solidFill>
              </a:rPr>
              <a:t>الشخصيات</a:t>
            </a: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800" dirty="0"/>
          </a:p>
          <a:p>
            <a:pPr algn="ctr">
              <a:defRPr/>
            </a:pPr>
            <a:r>
              <a:rPr lang="ar-SA" sz="3200" dirty="0"/>
              <a:t> </a:t>
            </a:r>
            <a:r>
              <a:rPr lang="ar-SA" sz="800" dirty="0"/>
              <a:t>............................................................................................</a:t>
            </a: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48F2136-A338-485D-9895-82454572622E}"/>
              </a:ext>
            </a:extLst>
          </p:cNvPr>
          <p:cNvSpPr/>
          <p:nvPr/>
        </p:nvSpPr>
        <p:spPr>
          <a:xfrm>
            <a:off x="5227638" y="4206875"/>
            <a:ext cx="3687762" cy="205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7030A0"/>
                </a:solidFill>
              </a:rPr>
              <a:t>الزمان</a:t>
            </a:r>
            <a:endParaRPr lang="en-US" sz="28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dirty="0"/>
              <a:t>.........................................................................................................</a:t>
            </a:r>
          </a:p>
          <a:p>
            <a:pPr algn="ctr">
              <a:defRPr/>
            </a:pPr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D354343-0FE7-48EA-A9AE-1F914491741A}"/>
              </a:ext>
            </a:extLst>
          </p:cNvPr>
          <p:cNvSpPr/>
          <p:nvPr/>
        </p:nvSpPr>
        <p:spPr>
          <a:xfrm>
            <a:off x="228600" y="1663701"/>
            <a:ext cx="3508375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800" b="1" dirty="0">
                <a:solidFill>
                  <a:srgbClr val="ED03D1"/>
                </a:solidFill>
              </a:rPr>
              <a:t>الأحداث</a:t>
            </a: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</a:t>
            </a:r>
            <a:endParaRPr lang="en-U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.......................................................................................................</a:t>
            </a: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000" b="1" dirty="0"/>
              <a:t> </a:t>
            </a:r>
            <a:endParaRPr lang="en-US" sz="2000" b="1" dirty="0"/>
          </a:p>
          <a:p>
            <a:pPr algn="ctr">
              <a:defRPr/>
            </a:pPr>
            <a:r>
              <a:rPr lang="ar-SA" sz="2000" b="1" dirty="0"/>
              <a:t> </a:t>
            </a:r>
          </a:p>
          <a:p>
            <a:pPr algn="ctr">
              <a:defRPr/>
            </a:pPr>
            <a:r>
              <a:rPr lang="ar-SA" sz="800" b="1" dirty="0"/>
              <a:t> </a:t>
            </a:r>
            <a:endParaRPr lang="ar-SA" sz="2400" b="1" dirty="0"/>
          </a:p>
          <a:p>
            <a:pPr algn="ctr">
              <a:defRPr/>
            </a:pPr>
            <a:r>
              <a:rPr lang="ar-SA" dirty="0"/>
              <a:t>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06F7BBB-F6DE-4B20-A667-439A2F9B881C}"/>
              </a:ext>
            </a:extLst>
          </p:cNvPr>
          <p:cNvSpPr/>
          <p:nvPr/>
        </p:nvSpPr>
        <p:spPr>
          <a:xfrm>
            <a:off x="314324" y="4279900"/>
            <a:ext cx="3336925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  </a:t>
            </a:r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</a:t>
            </a:r>
            <a:r>
              <a:rPr lang="ar-SA" sz="2800" b="1" dirty="0">
                <a:solidFill>
                  <a:srgbClr val="C00000"/>
                </a:solidFill>
              </a:rPr>
              <a:t>المكان</a:t>
            </a:r>
          </a:p>
          <a:p>
            <a:pPr algn="ctr">
              <a:defRPr/>
            </a:pPr>
            <a:endParaRPr lang="ar-SA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 </a:t>
            </a:r>
            <a:r>
              <a:rPr lang="ar-SA" sz="3200" b="1" dirty="0"/>
              <a:t> </a:t>
            </a:r>
            <a:endParaRPr lang="ar-SA" sz="2400" b="1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61469" name="مستطيل 18">
            <a:extLst>
              <a:ext uri="{FF2B5EF4-FFF2-40B4-BE49-F238E27FC236}">
                <a16:creationId xmlns:a16="http://schemas.microsoft.com/office/drawing/2014/main" id="{FEFDA8C1-037A-4612-B5F6-7927FF61C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334125"/>
            <a:ext cx="152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تـمثيل الأدوار </a:t>
            </a:r>
            <a:endParaRPr lang="ar-SA" altLang="ar-SA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14118"/>
      </p:ext>
    </p:extLst>
  </p:cSld>
  <p:clrMapOvr>
    <a:masterClrMapping/>
  </p:clrMapOvr>
  <p:transition>
    <p:newsflash/>
    <p:sndAc>
      <p:stSnd>
        <p:snd r:embed="rId2" name="cashreg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تنزي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428860" y="3067669"/>
            <a:ext cx="4314828" cy="144145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6000" dirty="0"/>
              <a:t>تمثيل الأدوار</a:t>
            </a:r>
          </a:p>
        </p:txBody>
      </p:sp>
    </p:spTree>
    <p:extLst>
      <p:ext uri="{BB962C8B-B14F-4D97-AF65-F5344CB8AC3E}">
        <p14:creationId xmlns:p14="http://schemas.microsoft.com/office/powerpoint/2010/main" val="2515276039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صور بور 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08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971600" y="3570276"/>
            <a:ext cx="7345213" cy="1512763"/>
          </a:xfrm>
          <a:prstGeom prst="flowChartPreparati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ماهي فوائد الصوم 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85800" y="1340768"/>
            <a:ext cx="83164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فكر زاوج شارك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971600" y="2350621"/>
            <a:ext cx="73448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 الرؤوس المرقمة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DEC324B-906A-4ABC-9C7A-D708C5042CE1}"/>
              </a:ext>
            </a:extLst>
          </p:cNvPr>
          <p:cNvSpPr/>
          <p:nvPr/>
        </p:nvSpPr>
        <p:spPr>
          <a:xfrm>
            <a:off x="3059506" y="5949875"/>
            <a:ext cx="2968487" cy="4638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المعلمة تسأل المجموعات </a:t>
            </a:r>
          </a:p>
        </p:txBody>
      </p:sp>
    </p:spTree>
    <p:extLst>
      <p:ext uri="{BB962C8B-B14F-4D97-AF65-F5344CB8AC3E}">
        <p14:creationId xmlns:p14="http://schemas.microsoft.com/office/powerpoint/2010/main" val="27450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2681251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530626" y="4430181"/>
            <a:ext cx="608274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 جنودنا البواسل 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90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أنشطة الظواهر الصوتية  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الـمنظم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ورقة عمل ( فرز المفاهيم )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لقطة الكاميرا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1352818" y="2989872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تثبيت الإجابة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2A65A61-1ACD-49EF-B8F2-24C03E519AAD}"/>
              </a:ext>
            </a:extLst>
          </p:cNvPr>
          <p:cNvSpPr/>
          <p:nvPr/>
        </p:nvSpPr>
        <p:spPr>
          <a:xfrm>
            <a:off x="3457521" y="4838381"/>
            <a:ext cx="2891563" cy="153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الدلالات اللفظية</a:t>
            </a:r>
          </a:p>
        </p:txBody>
      </p:sp>
    </p:spTree>
    <p:extLst>
      <p:ext uri="{BB962C8B-B14F-4D97-AF65-F5344CB8AC3E}">
        <p14:creationId xmlns:p14="http://schemas.microsoft.com/office/powerpoint/2010/main" val="1090093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6AB956-742D-4A91-AAD7-020C9F5C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55" y="461548"/>
            <a:ext cx="4229690" cy="5934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3E0C7B-BD00-4CA4-BA7C-D57BBF05601D}"/>
              </a:ext>
            </a:extLst>
          </p:cNvPr>
          <p:cNvSpPr txBox="1"/>
          <p:nvPr/>
        </p:nvSpPr>
        <p:spPr>
          <a:xfrm>
            <a:off x="7544047" y="282440"/>
            <a:ext cx="1091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المنظم</a:t>
            </a:r>
          </a:p>
        </p:txBody>
      </p:sp>
    </p:spTree>
    <p:extLst>
      <p:ext uri="{BB962C8B-B14F-4D97-AF65-F5344CB8AC3E}">
        <p14:creationId xmlns:p14="http://schemas.microsoft.com/office/powerpoint/2010/main" val="1512274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/>
          <a:stretch/>
        </p:blipFill>
        <p:spPr>
          <a:xfrm>
            <a:off x="1106556" y="916059"/>
            <a:ext cx="6930887" cy="54317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B6EF93E-C334-4950-88B4-B722015A7952}"/>
              </a:ext>
            </a:extLst>
          </p:cNvPr>
          <p:cNvSpPr txBox="1"/>
          <p:nvPr/>
        </p:nvSpPr>
        <p:spPr>
          <a:xfrm>
            <a:off x="7769335" y="335448"/>
            <a:ext cx="10918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لقطة الكاميرا</a:t>
            </a:r>
          </a:p>
        </p:txBody>
      </p:sp>
    </p:spTree>
    <p:extLst>
      <p:ext uri="{BB962C8B-B14F-4D97-AF65-F5344CB8AC3E}">
        <p14:creationId xmlns:p14="http://schemas.microsoft.com/office/powerpoint/2010/main" val="877572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636331" y="4665555"/>
            <a:ext cx="17151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تقرأ الطالبة الكلمة وتوضح  المهارة    الصوتية في الكلمة  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4FFE100-9E7C-46E7-BA2E-97696538586A}"/>
              </a:ext>
            </a:extLst>
          </p:cNvPr>
          <p:cNvGrpSpPr/>
          <p:nvPr/>
        </p:nvGrpSpPr>
        <p:grpSpPr>
          <a:xfrm>
            <a:off x="5672563" y="-465795"/>
            <a:ext cx="2702108" cy="7221804"/>
            <a:chOff x="5766486" y="-314052"/>
            <a:chExt cx="2702108" cy="722180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53C3CC4-87DC-420F-AA52-E44855264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1" t="8741" r="37121" b="23888"/>
            <a:stretch/>
          </p:blipFill>
          <p:spPr>
            <a:xfrm>
              <a:off x="5798941" y="136814"/>
              <a:ext cx="2420708" cy="6654019"/>
            </a:xfrm>
            <a:prstGeom prst="rect">
              <a:avLst/>
            </a:prstGeom>
          </p:spPr>
        </p:pic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B6538247-A52F-4A45-A117-EF45C0712992}"/>
                </a:ext>
              </a:extLst>
            </p:cNvPr>
            <p:cNvGrpSpPr/>
            <p:nvPr/>
          </p:nvGrpSpPr>
          <p:grpSpPr>
            <a:xfrm>
              <a:off x="5766486" y="-314052"/>
              <a:ext cx="2702108" cy="7221804"/>
              <a:chOff x="6478473" y="-303861"/>
              <a:chExt cx="2702108" cy="7221804"/>
            </a:xfrm>
          </p:grpSpPr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7648E401-7429-480C-A3FA-9AB2DF2D2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3603" y="-303861"/>
                <a:ext cx="2444708" cy="2274005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69856673-8D64-4A9F-BE27-3E4E8E540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473" y="1689474"/>
                <a:ext cx="2225233" cy="1444877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7433556C-50CC-4004-930D-5B22CABB0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0522" y="2934428"/>
                <a:ext cx="2530059" cy="1450974"/>
              </a:xfrm>
              <a:prstGeom prst="rect">
                <a:avLst/>
              </a:prstGeom>
            </p:spPr>
          </p:pic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id="{5F3052FA-70FC-410E-B474-094CF14C8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340" y="5473066"/>
                <a:ext cx="2225233" cy="1444877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C8222BE9-F5F7-46F9-8DC1-CC38F98BB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2784" y="4202672"/>
                <a:ext cx="2450658" cy="1340820"/>
              </a:xfrm>
              <a:prstGeom prst="rect">
                <a:avLst/>
              </a:prstGeom>
            </p:spPr>
          </p:pic>
        </p:grp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C0EAB7D5-4889-4273-A364-7D6F15C4DDC2}"/>
              </a:ext>
            </a:extLst>
          </p:cNvPr>
          <p:cNvGrpSpPr/>
          <p:nvPr/>
        </p:nvGrpSpPr>
        <p:grpSpPr>
          <a:xfrm>
            <a:off x="3002910" y="-14929"/>
            <a:ext cx="2420708" cy="6904388"/>
            <a:chOff x="3002910" y="-14929"/>
            <a:chExt cx="2420708" cy="6904388"/>
          </a:xfrm>
        </p:grpSpPr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82C8CEF5-1F84-42F6-A601-A3EC9A47E2B1}"/>
                </a:ext>
              </a:extLst>
            </p:cNvPr>
            <p:cNvGrpSpPr/>
            <p:nvPr/>
          </p:nvGrpSpPr>
          <p:grpSpPr>
            <a:xfrm>
              <a:off x="3002910" y="-14929"/>
              <a:ext cx="2420708" cy="6654019"/>
              <a:chOff x="2717307" y="101990"/>
              <a:chExt cx="2420708" cy="6654019"/>
            </a:xfrm>
          </p:grpSpPr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5752022A-AB13-4E4A-A1BC-2E63675D9F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1" t="8741" r="37121" b="23888"/>
              <a:stretch/>
            </p:blipFill>
            <p:spPr>
              <a:xfrm>
                <a:off x="2717307" y="101990"/>
                <a:ext cx="2420708" cy="6654019"/>
              </a:xfrm>
              <a:prstGeom prst="rect">
                <a:avLst/>
              </a:prstGeom>
            </p:spPr>
          </p:pic>
          <p:pic>
            <p:nvPicPr>
              <p:cNvPr id="26" name="صورة 25">
                <a:extLst>
                  <a:ext uri="{FF2B5EF4-FFF2-40B4-BE49-F238E27FC236}">
                    <a16:creationId xmlns:a16="http://schemas.microsoft.com/office/drawing/2014/main" id="{A6A7E9E5-7145-4EE7-A9CB-F5DF9A774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889" y="332603"/>
                <a:ext cx="2005758" cy="1444877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CB7BC581-1822-44CF-9E78-722F54327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4838" y="4454802"/>
                <a:ext cx="2095321" cy="1163454"/>
              </a:xfrm>
              <a:prstGeom prst="rect">
                <a:avLst/>
              </a:prstGeom>
            </p:spPr>
          </p:pic>
          <p:pic>
            <p:nvPicPr>
              <p:cNvPr id="32" name="صورة 31">
                <a:extLst>
                  <a:ext uri="{FF2B5EF4-FFF2-40B4-BE49-F238E27FC236}">
                    <a16:creationId xmlns:a16="http://schemas.microsoft.com/office/drawing/2014/main" id="{3EE18083-D3C8-49F9-962F-51D8BBF3E6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70" t="34524" r="9574" b="15832"/>
              <a:stretch/>
            </p:blipFill>
            <p:spPr>
              <a:xfrm>
                <a:off x="3087440" y="2972417"/>
                <a:ext cx="1734780" cy="1008178"/>
              </a:xfrm>
              <a:prstGeom prst="rect">
                <a:avLst/>
              </a:prstGeom>
            </p:spPr>
          </p:pic>
          <p:pic>
            <p:nvPicPr>
              <p:cNvPr id="34" name="صورة 33">
                <a:extLst>
                  <a:ext uri="{FF2B5EF4-FFF2-40B4-BE49-F238E27FC236}">
                    <a16:creationId xmlns:a16="http://schemas.microsoft.com/office/drawing/2014/main" id="{DCE62ADB-EEF2-40F6-B862-B1E7F4AC3E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87" r="28210" b="19123"/>
              <a:stretch/>
            </p:blipFill>
            <p:spPr>
              <a:xfrm>
                <a:off x="3226799" y="1654855"/>
                <a:ext cx="1397017" cy="1168579"/>
              </a:xfrm>
              <a:prstGeom prst="rect">
                <a:avLst/>
              </a:prstGeom>
            </p:spPr>
          </p:pic>
        </p:grpSp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5474D5BF-4D16-40EA-9AAD-281F47322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075" y="5365327"/>
              <a:ext cx="2072820" cy="1524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39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DBC3FE0B-517C-4BDD-9BB8-E34C944B4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993902"/>
            <a:ext cx="7531100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ar-SA" sz="1900" b="1" dirty="0">
                <a:cs typeface="Times New Roman" pitchFamily="18" charset="0"/>
              </a:rPr>
              <a:t>صغيرتي  بالتعاون مع أفراد مجموعتك اقرئي الكلمات المكتوبة ثم صنفيها  في الجدول التالي: </a:t>
            </a:r>
          </a:p>
          <a:p>
            <a:pPr algn="ctr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34928C3F-C512-4A7D-BFDE-16FE587CC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667012"/>
              </p:ext>
            </p:extLst>
          </p:nvPr>
        </p:nvGraphicFramePr>
        <p:xfrm>
          <a:off x="230189" y="4135440"/>
          <a:ext cx="8683624" cy="2149475"/>
        </p:xfrm>
        <a:graphic>
          <a:graphicData uri="http://schemas.openxmlformats.org/drawingml/2006/table">
            <a:tbl>
              <a:tblPr rtl="1"/>
              <a:tblGrid>
                <a:gridCol w="98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5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4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4333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المهارة</a:t>
                      </a:r>
                      <a:r>
                        <a:rPr lang="ar-SA" sz="2400" b="1" baseline="0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endParaRPr lang="ar-EG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</a:t>
                      </a:r>
                      <a:r>
                        <a:rPr lang="ar-SA" sz="2400" b="1" baseline="0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القمرية</a:t>
                      </a:r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تاء مربوطة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تاء مفتوحة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 الشمسية 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هاء آخر الكلمة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تنوين الفتح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3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الـكـلـمة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307" name="AutoShape 2">
            <a:extLst>
              <a:ext uri="{FF2B5EF4-FFF2-40B4-BE49-F238E27FC236}">
                <a16:creationId xmlns:a16="http://schemas.microsoft.com/office/drawing/2014/main" id="{4A278854-83AF-48E5-8A8A-847D01C6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49534"/>
            <a:ext cx="7986712" cy="13652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التاريخ </a:t>
            </a:r>
            <a:r>
              <a:rPr lang="ar-SA" altLang="ar-SA" sz="1600" b="1" dirty="0">
                <a:latin typeface="Arial" panose="020B0604020202020204" pitchFamily="34" charset="0"/>
              </a:rPr>
              <a:t>:     /      /   14  هـ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الوحدة : </a:t>
            </a:r>
            <a:r>
              <a:rPr lang="ar-SA" altLang="ar-SA" sz="1600" b="1" dirty="0">
                <a:latin typeface="Arial" panose="020B0604020202020204" pitchFamily="34" charset="0"/>
              </a:rPr>
              <a:t>الثامنة</a:t>
            </a:r>
            <a:endParaRPr lang="ar-SA" altLang="ar-SA" sz="1600" b="1" dirty="0">
              <a:latin typeface="Arial" panose="020B060402020202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altLang="ar-S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:   فواز وشهر رمضان                          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altLang="ar-S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altLang="ar-SA" sz="1600" b="1" dirty="0"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النص القرائي</a:t>
            </a: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الاستراتيجية : </a:t>
            </a:r>
            <a:r>
              <a:rPr lang="ar-SA" altLang="ar-SA" sz="1600" b="1" dirty="0">
                <a:latin typeface="Arial" panose="020B0604020202020204" pitchFamily="34" charset="0"/>
                <a:cs typeface="Akhbar MT" pitchFamily="2" charset="-78"/>
              </a:rPr>
              <a:t>فرز المفاهيم                          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الزمن : </a:t>
            </a:r>
            <a:r>
              <a:rPr lang="ar-SA" altLang="ar-SA" sz="1600" b="1" dirty="0">
                <a:latin typeface="Arial" panose="020B0604020202020204" pitchFamily="34" charset="0"/>
                <a:cs typeface="Akhbar MT" pitchFamily="2" charset="-78"/>
              </a:rPr>
              <a:t>خمس دقائق</a:t>
            </a: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الهدف : </a:t>
            </a:r>
            <a:r>
              <a:rPr lang="ar-SA" altLang="ar-SA" sz="1600" b="1" dirty="0">
                <a:latin typeface="Arial" panose="020B0604020202020204" pitchFamily="34" charset="0"/>
              </a:rPr>
              <a:t>تصنيف كلمات بحسب الظواهر الصوتية.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أسلوب التنفيذ</a:t>
            </a:r>
            <a:r>
              <a:rPr lang="ar-SA" altLang="ar-SA" sz="1600" b="1" dirty="0">
                <a:latin typeface="Arial" panose="020B0604020202020204" pitchFamily="34" charset="0"/>
              </a:rPr>
              <a:t>: جماعي</a:t>
            </a:r>
            <a:endParaRPr lang="ar-SA" altLang="ar-SA" sz="1100" b="1" dirty="0">
              <a:latin typeface="Arial" panose="020B0604020202020204" pitchFamily="34" charset="0"/>
            </a:endParaRPr>
          </a:p>
        </p:txBody>
      </p:sp>
      <p:grpSp>
        <p:nvGrpSpPr>
          <p:cNvPr id="54308" name="مجموعة 1">
            <a:extLst>
              <a:ext uri="{FF2B5EF4-FFF2-40B4-BE49-F238E27FC236}">
                <a16:creationId xmlns:a16="http://schemas.microsoft.com/office/drawing/2014/main" id="{913F12B2-6962-46D8-913D-E2E8F88D0BF0}"/>
              </a:ext>
            </a:extLst>
          </p:cNvPr>
          <p:cNvGrpSpPr>
            <a:grpSpLocks/>
          </p:cNvGrpSpPr>
          <p:nvPr/>
        </p:nvGrpSpPr>
        <p:grpSpPr bwMode="auto">
          <a:xfrm>
            <a:off x="4306922" y="375726"/>
            <a:ext cx="786572" cy="1009651"/>
            <a:chOff x="3997325" y="715963"/>
            <a:chExt cx="928688" cy="1539295"/>
          </a:xfrm>
        </p:grpSpPr>
        <p:pic>
          <p:nvPicPr>
            <p:cNvPr id="54309" name="Picture 2" descr="صورة ذات صلة">
              <a:extLst>
                <a:ext uri="{FF2B5EF4-FFF2-40B4-BE49-F238E27FC236}">
                  <a16:creationId xmlns:a16="http://schemas.microsoft.com/office/drawing/2014/main" id="{8E0EBBF9-2768-49FA-BD75-1B2CC26A8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FAED8EC-BF16-47C9-914D-41851F19F20D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مستطيل 6">
            <a:extLst>
              <a:ext uri="{FF2B5EF4-FFF2-40B4-BE49-F238E27FC236}">
                <a16:creationId xmlns:a16="http://schemas.microsoft.com/office/drawing/2014/main" id="{0CAA4F36-3ACF-4758-A22F-7A00D2483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661" y="6439443"/>
            <a:ext cx="527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1200" dirty="0">
                <a:latin typeface="Arial" panose="020B0604020202020204" pitchFamily="34" charset="0"/>
              </a:rPr>
              <a:t>ملاحظة : استخدام استراتيجية المساجلة الحلقية ......كل طالبة  في المجموعة تكتب  كلمة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0A4AC27-C084-4EA2-9E21-418EA4C01DA9}"/>
              </a:ext>
            </a:extLst>
          </p:cNvPr>
          <p:cNvSpPr/>
          <p:nvPr/>
        </p:nvSpPr>
        <p:spPr>
          <a:xfrm>
            <a:off x="538956" y="497988"/>
            <a:ext cx="1728788" cy="11450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87CF6CA-D4AE-4F5F-8E4B-C5806DA448DC}"/>
              </a:ext>
            </a:extLst>
          </p:cNvPr>
          <p:cNvSpPr/>
          <p:nvPr/>
        </p:nvSpPr>
        <p:spPr>
          <a:xfrm>
            <a:off x="7476711" y="3012585"/>
            <a:ext cx="1223963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79D7006-ED88-4740-881F-3F9A3D6E403A}"/>
              </a:ext>
            </a:extLst>
          </p:cNvPr>
          <p:cNvSpPr/>
          <p:nvPr/>
        </p:nvSpPr>
        <p:spPr>
          <a:xfrm>
            <a:off x="3025777" y="3001963"/>
            <a:ext cx="1223963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0000FF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99FD9A8-2C29-4B6E-80CD-78569766A608}"/>
              </a:ext>
            </a:extLst>
          </p:cNvPr>
          <p:cNvSpPr/>
          <p:nvPr/>
        </p:nvSpPr>
        <p:spPr>
          <a:xfrm>
            <a:off x="242888" y="3001963"/>
            <a:ext cx="1223962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0000FF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A34DAC6-B33F-450F-83FC-55D7AF9711F7}"/>
              </a:ext>
            </a:extLst>
          </p:cNvPr>
          <p:cNvSpPr/>
          <p:nvPr/>
        </p:nvSpPr>
        <p:spPr>
          <a:xfrm>
            <a:off x="4481513" y="3001963"/>
            <a:ext cx="1223962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0000FF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F77B294-0660-4FD0-8020-3AAEE4E0905D}"/>
              </a:ext>
            </a:extLst>
          </p:cNvPr>
          <p:cNvSpPr/>
          <p:nvPr/>
        </p:nvSpPr>
        <p:spPr>
          <a:xfrm>
            <a:off x="5892802" y="3021013"/>
            <a:ext cx="1368425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0000FF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E9405AC-10D7-4843-9B0A-E68290F3E728}"/>
              </a:ext>
            </a:extLst>
          </p:cNvPr>
          <p:cNvSpPr/>
          <p:nvPr/>
        </p:nvSpPr>
        <p:spPr>
          <a:xfrm>
            <a:off x="1653772" y="2978504"/>
            <a:ext cx="1223963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8A7673F-0145-4860-AA59-BDF802D1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48" y="2625114"/>
            <a:ext cx="1623703" cy="151032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2011770-A1C7-4A07-9FFC-5C4420B75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3083025"/>
            <a:ext cx="1533498" cy="99572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0BB7947-DDF2-459F-A705-DCAADFCBB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76" y="2916062"/>
            <a:ext cx="1797894" cy="1167400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689CB4CC-EE99-47EE-AAC9-D67E5A5C34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34524" r="9574" b="15832"/>
          <a:stretch/>
        </p:blipFill>
        <p:spPr>
          <a:xfrm>
            <a:off x="4529826" y="3112659"/>
            <a:ext cx="1163674" cy="67627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39BB236A-CA6F-4F7F-87C6-69F559A244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r="28210" b="19123"/>
          <a:stretch/>
        </p:blipFill>
        <p:spPr>
          <a:xfrm>
            <a:off x="7535324" y="2987915"/>
            <a:ext cx="1106736" cy="92576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DD1640C-BCC8-465A-895E-14ACDC8A36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80" y="3026332"/>
            <a:ext cx="1510554" cy="111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889" y="2079941"/>
          <a:ext cx="8430284" cy="458019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0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57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64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قمرية</a:t>
                      </a:r>
                      <a:endParaRPr lang="ar-SA" sz="28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شمسية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الفتح</a:t>
                      </a:r>
                      <a:r>
                        <a:rPr lang="ar-SA" sz="4000" b="0" dirty="0">
                          <a:solidFill>
                            <a:schemeClr val="tx1"/>
                          </a:solidFill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تاء مربوطة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5" y="3456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فواز وشهر رمضان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19008" y="224739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827584" y="479269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5B222C5-8E65-4A42-A391-687719A4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" y="2546591"/>
            <a:ext cx="1955338" cy="11213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DE806FF-0BB2-49BD-BDEA-E5C9CCCB1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41" y="2636472"/>
            <a:ext cx="1695800" cy="94161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E592E6-BC19-4F37-9E74-91B26DFF13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34524" r="9574" b="15832"/>
          <a:stretch/>
        </p:blipFill>
        <p:spPr>
          <a:xfrm>
            <a:off x="5356671" y="2627237"/>
            <a:ext cx="1163674" cy="6762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CEFA11C-DC88-47EB-8B60-5D69A235C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15" y="2590641"/>
            <a:ext cx="1510554" cy="111070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35226AA-79C7-401E-9F3C-24E2B6BF65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21662" r="28210" b="19123"/>
          <a:stretch/>
        </p:blipFill>
        <p:spPr>
          <a:xfrm>
            <a:off x="1555732" y="2794615"/>
            <a:ext cx="1017767" cy="6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243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  الْخَيْرُ</a:t>
            </a:r>
            <a:endParaRPr lang="en-US" sz="138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ar-SA" sz="5400" b="1" dirty="0">
                <a:solidFill>
                  <a:prstClr val="white"/>
                </a:solidFill>
              </a:rPr>
              <a:t>نَهَضَت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00B01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الْفَجْرُ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الْعِيدُ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rgbClr val="E581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فَجْرًا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الْكُبْرَى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ar-SA" sz="5400" b="1" dirty="0">
                <a:solidFill>
                  <a:prstClr val="white"/>
                </a:solidFill>
              </a:rPr>
              <a:t>الْفَرْحَةُ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1874" y="2640330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000" b="1" dirty="0">
                <a:solidFill>
                  <a:schemeClr val="bg1"/>
                </a:solidFill>
                <a:cs typeface="Traditional Arabic" pitchFamily="2" charset="-78"/>
              </a:rPr>
              <a:t> الْبُشْرَى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4765" y="2579374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9404" y="2626431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92883" y="261224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11874" y="2629945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9612" y="977207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03523" y="955337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07251" y="1002082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11787" y="955337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549382" y="5500866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057727" y="208823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EE4E3E7-3943-4F18-AA46-2E5A7F402C8D}"/>
              </a:ext>
            </a:extLst>
          </p:cNvPr>
          <p:cNvSpPr/>
          <p:nvPr/>
        </p:nvSpPr>
        <p:spPr>
          <a:xfrm>
            <a:off x="291548" y="198783"/>
            <a:ext cx="1550504" cy="5039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طالبة تسأل طالبة </a:t>
            </a:r>
          </a:p>
        </p:txBody>
      </p:sp>
    </p:spTree>
    <p:extLst>
      <p:ext uri="{BB962C8B-B14F-4D97-AF65-F5344CB8AC3E}">
        <p14:creationId xmlns:p14="http://schemas.microsoft.com/office/powerpoint/2010/main" val="304723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993397"/>
              </p:ext>
            </p:extLst>
          </p:nvPr>
        </p:nvGraphicFramePr>
        <p:xfrm>
          <a:off x="249889" y="2079941"/>
          <a:ext cx="8430284" cy="458019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0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57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64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قمرية</a:t>
                      </a:r>
                      <a:endParaRPr lang="ar-SA" sz="28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شمسية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الفتح</a:t>
                      </a:r>
                      <a:r>
                        <a:rPr lang="ar-SA" sz="4000" b="0" dirty="0">
                          <a:solidFill>
                            <a:schemeClr val="tx1"/>
                          </a:solidFill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تاء مربوطة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5" y="3456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فواز وشهر رمضان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19008" y="224739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827584" y="479269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5B222C5-8E65-4A42-A391-687719A49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" y="2546591"/>
            <a:ext cx="1955338" cy="11213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DE806FF-0BB2-49BD-BDEA-E5C9CCCB1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41" y="2636472"/>
            <a:ext cx="1695800" cy="94161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E592E6-BC19-4F37-9E74-91B26DFF13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34524" r="9574" b="15832"/>
          <a:stretch/>
        </p:blipFill>
        <p:spPr>
          <a:xfrm>
            <a:off x="5356671" y="2627237"/>
            <a:ext cx="1163674" cy="6762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CEFA11C-DC88-47EB-8B60-5D69A235C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15" y="2590641"/>
            <a:ext cx="1510554" cy="111070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35226AA-79C7-401E-9F3C-24E2B6BF65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21662" r="28210" b="19123"/>
          <a:stretch/>
        </p:blipFill>
        <p:spPr>
          <a:xfrm>
            <a:off x="1555732" y="2794615"/>
            <a:ext cx="1017767" cy="623319"/>
          </a:xfrm>
          <a:prstGeom prst="rect">
            <a:avLst/>
          </a:prstGeom>
        </p:spPr>
      </p:pic>
      <p:pic>
        <p:nvPicPr>
          <p:cNvPr id="16" name="رسم 15" descr="وجه مبتسم بدون تعبئة">
            <a:extLst>
              <a:ext uri="{FF2B5EF4-FFF2-40B4-BE49-F238E27FC236}">
                <a16:creationId xmlns:a16="http://schemas.microsoft.com/office/drawing/2014/main" id="{2C6B948F-5B8C-4503-823E-88357F41EB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80425" y="3290256"/>
            <a:ext cx="698917" cy="698917"/>
          </a:xfrm>
          <a:prstGeom prst="rect">
            <a:avLst/>
          </a:prstGeom>
        </p:spPr>
      </p:pic>
      <p:pic>
        <p:nvPicPr>
          <p:cNvPr id="17" name="رسم 16" descr="وجه مبتسم بدون تعبئة">
            <a:extLst>
              <a:ext uri="{FF2B5EF4-FFF2-40B4-BE49-F238E27FC236}">
                <a16:creationId xmlns:a16="http://schemas.microsoft.com/office/drawing/2014/main" id="{A04729BF-E612-4930-97D8-058477FC51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0368" y="3989173"/>
            <a:ext cx="698917" cy="698917"/>
          </a:xfrm>
          <a:prstGeom prst="rect">
            <a:avLst/>
          </a:prstGeom>
        </p:spPr>
      </p:pic>
      <p:pic>
        <p:nvPicPr>
          <p:cNvPr id="18" name="رسم 17" descr="وجه مبتسم بدون تعبئة">
            <a:extLst>
              <a:ext uri="{FF2B5EF4-FFF2-40B4-BE49-F238E27FC236}">
                <a16:creationId xmlns:a16="http://schemas.microsoft.com/office/drawing/2014/main" id="{EB713BB2-672C-4AA0-9A60-4E44A9A781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180" y="4691143"/>
            <a:ext cx="698917" cy="698917"/>
          </a:xfrm>
          <a:prstGeom prst="rect">
            <a:avLst/>
          </a:prstGeom>
        </p:spPr>
      </p:pic>
      <p:pic>
        <p:nvPicPr>
          <p:cNvPr id="19" name="رسم 18" descr="وجه مبتسم بدون تعبئة">
            <a:extLst>
              <a:ext uri="{FF2B5EF4-FFF2-40B4-BE49-F238E27FC236}">
                <a16:creationId xmlns:a16="http://schemas.microsoft.com/office/drawing/2014/main" id="{798CCC61-2E79-47B4-AB6D-2F5210959A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27984" y="6002229"/>
            <a:ext cx="698917" cy="698917"/>
          </a:xfrm>
          <a:prstGeom prst="rect">
            <a:avLst/>
          </a:prstGeom>
        </p:spPr>
      </p:pic>
      <p:pic>
        <p:nvPicPr>
          <p:cNvPr id="20" name="رسم 19" descr="وجه مبتسم بدون تعبئة">
            <a:extLst>
              <a:ext uri="{FF2B5EF4-FFF2-40B4-BE49-F238E27FC236}">
                <a16:creationId xmlns:a16="http://schemas.microsoft.com/office/drawing/2014/main" id="{F28BA6A4-05CF-47A4-BF03-F8B77148C4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23923" y="5303312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نتيجة بحث الصور عن الرياضة البدنية كرتو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7307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حابة 1"/>
          <p:cNvSpPr/>
          <p:nvPr/>
        </p:nvSpPr>
        <p:spPr>
          <a:xfrm>
            <a:off x="2393504" y="606485"/>
            <a:ext cx="4320480" cy="158417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>
                <a:cs typeface="W1 0017." pitchFamily="2" charset="-78"/>
              </a:rPr>
              <a:t>فاصل رياضي</a:t>
            </a:r>
          </a:p>
        </p:txBody>
      </p:sp>
      <p:pic>
        <p:nvPicPr>
          <p:cNvPr id="29703" name="Picture 4" descr="صورة ذات صل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6956425" y="1471613"/>
            <a:ext cx="1770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" descr="صورة ذات صل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390525" y="1608138"/>
            <a:ext cx="17700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9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57826024-6610-4A6B-96C0-408B8E21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878771" y="4709535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2180492" y="495363"/>
            <a:ext cx="394914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7030A0"/>
                </a:solidFill>
              </a:rPr>
              <a:t>استراتيجية تثبيت الإجابة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8588057-5A17-4AE2-941C-3F7EADA21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369236" y="398410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13F338-C1DC-412C-9DB2-1458544C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061391" y="302605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065956-33B4-4B71-9B1C-3F36485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55323" y="1119003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DFF339-94BE-4610-BA9B-586B786F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75547" y="303340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88701E-C48B-4E69-89C9-20440F636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266016" y="139555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46188A-660D-4D57-A1B9-A477825C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921673" y="114357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356988-5D28-4531-B536-202A122A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77084" y="463093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خطط انسيابي: محطة طرفية 17">
            <a:extLst>
              <a:ext uri="{FF2B5EF4-FFF2-40B4-BE49-F238E27FC236}">
                <a16:creationId xmlns:a16="http://schemas.microsoft.com/office/drawing/2014/main" id="{CC48A822-8EAA-48FA-B352-1A23705BA3AC}"/>
              </a:ext>
            </a:extLst>
          </p:cNvPr>
          <p:cNvSpPr/>
          <p:nvPr/>
        </p:nvSpPr>
        <p:spPr>
          <a:xfrm rot="19925460">
            <a:off x="6493197" y="1594757"/>
            <a:ext cx="1442264" cy="59807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لام </a:t>
            </a:r>
            <a:r>
              <a:rPr lang="ar-SA" sz="2000" b="1" dirty="0">
                <a:solidFill>
                  <a:schemeClr val="tx1"/>
                </a:solidFill>
                <a:cs typeface="+mj-cs"/>
              </a:rPr>
              <a:t> شمسية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</a:p>
        </p:txBody>
      </p:sp>
      <p:sp>
        <p:nvSpPr>
          <p:cNvPr id="19" name="مخطط انسيابي: محطة طرفية 18">
            <a:extLst>
              <a:ext uri="{FF2B5EF4-FFF2-40B4-BE49-F238E27FC236}">
                <a16:creationId xmlns:a16="http://schemas.microsoft.com/office/drawing/2014/main" id="{61D29B03-464E-4160-976A-FEB412FCE953}"/>
              </a:ext>
            </a:extLst>
          </p:cNvPr>
          <p:cNvSpPr/>
          <p:nvPr/>
        </p:nvSpPr>
        <p:spPr>
          <a:xfrm rot="20193233">
            <a:off x="3735626" y="1947621"/>
            <a:ext cx="1396062" cy="514412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لام  قمرية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375FF525-6A4A-4A99-9B9A-79930C20624B}"/>
              </a:ext>
            </a:extLst>
          </p:cNvPr>
          <p:cNvSpPr/>
          <p:nvPr/>
        </p:nvSpPr>
        <p:spPr>
          <a:xfrm rot="20310836">
            <a:off x="6813721" y="3529346"/>
            <a:ext cx="1125099" cy="501434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التنوين</a:t>
            </a:r>
            <a:r>
              <a:rPr lang="ar-SA" sz="2800" b="1" dirty="0">
                <a:solidFill>
                  <a:schemeClr val="tx1"/>
                </a:solidFill>
                <a:cs typeface="+mj-cs"/>
              </a:rPr>
              <a:t>   </a:t>
            </a:r>
          </a:p>
        </p:txBody>
      </p:sp>
      <p:sp>
        <p:nvSpPr>
          <p:cNvPr id="21" name="مخطط انسيابي: محطة طرفية 20">
            <a:extLst>
              <a:ext uri="{FF2B5EF4-FFF2-40B4-BE49-F238E27FC236}">
                <a16:creationId xmlns:a16="http://schemas.microsoft.com/office/drawing/2014/main" id="{67833C1E-39C4-4F8A-BB82-EE3B096193CF}"/>
              </a:ext>
            </a:extLst>
          </p:cNvPr>
          <p:cNvSpPr/>
          <p:nvPr/>
        </p:nvSpPr>
        <p:spPr>
          <a:xfrm rot="20289605">
            <a:off x="1338666" y="3462662"/>
            <a:ext cx="1382117" cy="49650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تاء مفتوحة (ت- ـت ) </a:t>
            </a:r>
          </a:p>
        </p:txBody>
      </p:sp>
      <p:sp>
        <p:nvSpPr>
          <p:cNvPr id="22" name="مخطط انسيابي: محطة طرفية 21">
            <a:extLst>
              <a:ext uri="{FF2B5EF4-FFF2-40B4-BE49-F238E27FC236}">
                <a16:creationId xmlns:a16="http://schemas.microsoft.com/office/drawing/2014/main" id="{14DE3EB0-BE70-453D-99E5-99703A48B8EF}"/>
              </a:ext>
            </a:extLst>
          </p:cNvPr>
          <p:cNvSpPr/>
          <p:nvPr/>
        </p:nvSpPr>
        <p:spPr>
          <a:xfrm rot="20187588">
            <a:off x="6439974" y="5113269"/>
            <a:ext cx="1310545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تاء مربوطة (ة - ـة )</a:t>
            </a:r>
          </a:p>
        </p:txBody>
      </p:sp>
      <p:sp>
        <p:nvSpPr>
          <p:cNvPr id="23" name="مخطط انسيابي: محطة طرفية 22">
            <a:extLst>
              <a:ext uri="{FF2B5EF4-FFF2-40B4-BE49-F238E27FC236}">
                <a16:creationId xmlns:a16="http://schemas.microsoft.com/office/drawing/2014/main" id="{FEB52164-76E2-44A6-A461-304E92847DAE}"/>
              </a:ext>
            </a:extLst>
          </p:cNvPr>
          <p:cNvSpPr/>
          <p:nvPr/>
        </p:nvSpPr>
        <p:spPr>
          <a:xfrm rot="20194724">
            <a:off x="872787" y="1431022"/>
            <a:ext cx="1740754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هاء آخر الكلمة(ه -ـه )</a:t>
            </a:r>
          </a:p>
        </p:txBody>
      </p:sp>
      <p:sp>
        <p:nvSpPr>
          <p:cNvPr id="24" name="مخطط انسيابي: محطة طرفية 23">
            <a:extLst>
              <a:ext uri="{FF2B5EF4-FFF2-40B4-BE49-F238E27FC236}">
                <a16:creationId xmlns:a16="http://schemas.microsoft.com/office/drawing/2014/main" id="{36CAC2E7-E4C8-4457-B12D-7378329E7B8B}"/>
              </a:ext>
            </a:extLst>
          </p:cNvPr>
          <p:cNvSpPr/>
          <p:nvPr/>
        </p:nvSpPr>
        <p:spPr>
          <a:xfrm rot="19941327">
            <a:off x="1643874" y="5140220"/>
            <a:ext cx="1018565" cy="46369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التضعيف</a:t>
            </a:r>
            <a:endParaRPr lang="ar-SA" sz="2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" name="مخطط انسيابي: محطة طرفية 24">
            <a:extLst>
              <a:ext uri="{FF2B5EF4-FFF2-40B4-BE49-F238E27FC236}">
                <a16:creationId xmlns:a16="http://schemas.microsoft.com/office/drawing/2014/main" id="{7284DBFC-AC83-427E-8C05-CD6706615C6C}"/>
              </a:ext>
            </a:extLst>
          </p:cNvPr>
          <p:cNvSpPr/>
          <p:nvPr/>
        </p:nvSpPr>
        <p:spPr>
          <a:xfrm rot="19977981">
            <a:off x="3933876" y="4335208"/>
            <a:ext cx="1424607" cy="54286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المدود </a:t>
            </a:r>
          </a:p>
          <a:p>
            <a:r>
              <a:rPr lang="ar-SA" sz="1600" b="1" dirty="0">
                <a:solidFill>
                  <a:schemeClr val="tx1"/>
                </a:solidFill>
                <a:cs typeface="+mj-cs"/>
              </a:rPr>
              <a:t>( ا – و – ي )</a:t>
            </a:r>
          </a:p>
        </p:txBody>
      </p:sp>
    </p:spTree>
    <p:extLst>
      <p:ext uri="{BB962C8B-B14F-4D97-AF65-F5344CB8AC3E}">
        <p14:creationId xmlns:p14="http://schemas.microsoft.com/office/powerpoint/2010/main" val="2616253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91B2A19-F466-4CB1-ABDC-C9BAFC488AF6}"/>
              </a:ext>
            </a:extLst>
          </p:cNvPr>
          <p:cNvGrpSpPr/>
          <p:nvPr/>
        </p:nvGrpSpPr>
        <p:grpSpPr>
          <a:xfrm>
            <a:off x="214312" y="263525"/>
            <a:ext cx="8715375" cy="6330950"/>
            <a:chOff x="214314" y="173096"/>
            <a:chExt cx="8715375" cy="6330950"/>
          </a:xfrm>
        </p:grpSpPr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C46BD544-DC7D-440D-BD2D-93CAB2CDC861}"/>
                </a:ext>
              </a:extLst>
            </p:cNvPr>
            <p:cNvSpPr/>
            <p:nvPr/>
          </p:nvSpPr>
          <p:spPr>
            <a:xfrm>
              <a:off x="1298663" y="798932"/>
              <a:ext cx="2182227" cy="4830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الْمَقْصِف</a:t>
              </a:r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ar-SA" sz="760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44888DB7-63CC-4E96-83A1-0F4CA96719FA}"/>
                </a:ext>
              </a:extLst>
            </p:cNvPr>
            <p:cNvSpPr/>
            <p:nvPr/>
          </p:nvSpPr>
          <p:spPr>
            <a:xfrm>
              <a:off x="5555023" y="728896"/>
              <a:ext cx="1965913" cy="4830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رَمَضَان</a:t>
              </a:r>
              <a:endParaRPr lang="ar-SA" sz="4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endParaRPr>
            </a:p>
          </p:txBody>
        </p: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1C851E38-E93B-4EE4-8889-454F2A7F7B67}"/>
                </a:ext>
              </a:extLst>
            </p:cNvPr>
            <p:cNvSpPr/>
            <p:nvPr/>
          </p:nvSpPr>
          <p:spPr>
            <a:xfrm>
              <a:off x="5940493" y="2561916"/>
              <a:ext cx="1521719" cy="3881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75000"/>
                    </a:schemeClr>
                  </a:solidFill>
                </a:rPr>
                <a:t> قَائِلًا</a:t>
              </a:r>
            </a:p>
            <a:p>
              <a:pPr algn="ctr"/>
              <a:r>
                <a:rPr lang="ar-SA" sz="760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69870560-5516-41DF-9FE2-C12A0DC12EB3}"/>
                </a:ext>
              </a:extLst>
            </p:cNvPr>
            <p:cNvSpPr/>
            <p:nvPr/>
          </p:nvSpPr>
          <p:spPr>
            <a:xfrm>
              <a:off x="1462676" y="2366631"/>
              <a:ext cx="1860964" cy="5482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</a:t>
              </a:r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AC04A0"/>
                  </a:solidFill>
                </a:rPr>
                <a:t>فَرِحَت</a:t>
              </a:r>
              <a:r>
                <a:rPr lang="ar-SA" sz="4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 </a:t>
              </a:r>
              <a:endParaRPr lang="ar-SA" sz="5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  <a:p>
              <a:pPr algn="ctr"/>
              <a:r>
                <a:rPr lang="ar-SA" sz="760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86B07A91-7A87-4628-93D8-8F930D7C00E0}"/>
                </a:ext>
              </a:extLst>
            </p:cNvPr>
            <p:cNvSpPr/>
            <p:nvPr/>
          </p:nvSpPr>
          <p:spPr>
            <a:xfrm>
              <a:off x="5779278" y="4070673"/>
              <a:ext cx="1844151" cy="4830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 </a:t>
              </a:r>
              <a:r>
                <a:rPr lang="ar-SA" sz="66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رَدَّ</a:t>
              </a:r>
              <a:endParaRPr lang="ar-SA" sz="5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endParaRPr>
            </a:p>
            <a:p>
              <a:pPr algn="ctr"/>
              <a:r>
                <a:rPr lang="ar-SA" sz="760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CBE0C15C-60F4-49A6-A212-C6CDBFFE6309}"/>
                </a:ext>
              </a:extLst>
            </p:cNvPr>
            <p:cNvSpPr/>
            <p:nvPr/>
          </p:nvSpPr>
          <p:spPr>
            <a:xfrm>
              <a:off x="1580146" y="5381246"/>
              <a:ext cx="1900744" cy="4057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 </a:t>
              </a:r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</a:rPr>
                <a:t> </a:t>
              </a:r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00B01D"/>
                  </a:solidFill>
                </a:rPr>
                <a:t>السَّحُور</a:t>
              </a:r>
            </a:p>
            <a:p>
              <a:pPr algn="ctr"/>
              <a:r>
                <a:rPr lang="ar-SA" sz="760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DCEC749F-679C-46B2-B248-B841C3438FD9}"/>
                </a:ext>
              </a:extLst>
            </p:cNvPr>
            <p:cNvSpPr/>
            <p:nvPr/>
          </p:nvSpPr>
          <p:spPr>
            <a:xfrm>
              <a:off x="5659772" y="5584097"/>
              <a:ext cx="1601214" cy="4830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 </a:t>
              </a:r>
              <a:r>
                <a:rPr lang="ar-SA" sz="5400" b="1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وَجْبَةً</a:t>
              </a:r>
            </a:p>
            <a:p>
              <a:pPr algn="ctr"/>
              <a:r>
                <a:rPr lang="ar-SA" sz="760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225FC79D-0D2B-4987-8884-C8B635B8FD27}"/>
                </a:ext>
              </a:extLst>
            </p:cNvPr>
            <p:cNvGrpSpPr/>
            <p:nvPr/>
          </p:nvGrpSpPr>
          <p:grpSpPr>
            <a:xfrm>
              <a:off x="214314" y="173096"/>
              <a:ext cx="8715375" cy="6330950"/>
              <a:chOff x="214313" y="263525"/>
              <a:chExt cx="8715375" cy="6330950"/>
            </a:xfrm>
          </p:grpSpPr>
          <p:cxnSp>
            <p:nvCxnSpPr>
              <p:cNvPr id="50" name="رابط مستقيم 49">
                <a:extLst>
                  <a:ext uri="{FF2B5EF4-FFF2-40B4-BE49-F238E27FC236}">
                    <a16:creationId xmlns:a16="http://schemas.microsoft.com/office/drawing/2014/main" id="{73BEB138-C5A7-400B-B465-D3D6F4D91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313" y="3482008"/>
                <a:ext cx="8715375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رابط مستقيم 51">
                <a:extLst>
                  <a:ext uri="{FF2B5EF4-FFF2-40B4-BE49-F238E27FC236}">
                    <a16:creationId xmlns:a16="http://schemas.microsoft.com/office/drawing/2014/main" id="{03E11AA5-D052-421E-AFA0-BB9B5134FB62}"/>
                  </a:ext>
                </a:extLst>
              </p:cNvPr>
              <p:cNvCxnSpPr>
                <a:cxnSpLocks/>
                <a:stCxn id="16" idx="2"/>
                <a:endCxn id="16" idx="0"/>
              </p:cNvCxnSpPr>
              <p:nvPr/>
            </p:nvCxnSpPr>
            <p:spPr>
              <a:xfrm flipV="1">
                <a:off x="4572001" y="263525"/>
                <a:ext cx="0" cy="633095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رابط مستقيم 40">
                <a:extLst>
                  <a:ext uri="{FF2B5EF4-FFF2-40B4-BE49-F238E27FC236}">
                    <a16:creationId xmlns:a16="http://schemas.microsoft.com/office/drawing/2014/main" id="{BE4F2ECF-D068-401F-AC06-8E806E08DF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313" y="1758962"/>
                <a:ext cx="8715375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رابط مستقيم 50">
                <a:extLst>
                  <a:ext uri="{FF2B5EF4-FFF2-40B4-BE49-F238E27FC236}">
                    <a16:creationId xmlns:a16="http://schemas.microsoft.com/office/drawing/2014/main" id="{811CAE73-826A-4FA8-B02D-0062685AE8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314" y="5237658"/>
                <a:ext cx="8715374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77B9B4DA-2701-4B63-B76A-DABD2A646837}"/>
                  </a:ext>
                </a:extLst>
              </p:cNvPr>
              <p:cNvSpPr/>
              <p:nvPr/>
            </p:nvSpPr>
            <p:spPr>
              <a:xfrm>
                <a:off x="214313" y="263525"/>
                <a:ext cx="8715375" cy="6330950"/>
              </a:xfrm>
              <a:prstGeom prst="rect">
                <a:avLst/>
              </a:prstGeom>
              <a:noFill/>
              <a:ln w="57150" cmpd="tri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/>
              </a:p>
            </p:txBody>
          </p:sp>
        </p:grpSp>
      </p:grp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8EC62337-118F-4F94-B35B-651ADA0051D4}"/>
              </a:ext>
            </a:extLst>
          </p:cNvPr>
          <p:cNvSpPr/>
          <p:nvPr/>
        </p:nvSpPr>
        <p:spPr>
          <a:xfrm>
            <a:off x="3441861" y="2749167"/>
            <a:ext cx="2113160" cy="1884847"/>
          </a:xfrm>
          <a:prstGeom prst="roundRect">
            <a:avLst/>
          </a:prstGeom>
          <a:solidFill>
            <a:srgbClr val="CD33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أقرأ الكلمات ثم أضع الظاهرة اللغوية أمامها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BF5ED65-D9C4-4E8C-818C-CF2E5225BDEC}"/>
              </a:ext>
            </a:extLst>
          </p:cNvPr>
          <p:cNvSpPr/>
          <p:nvPr/>
        </p:nvSpPr>
        <p:spPr>
          <a:xfrm>
            <a:off x="1579733" y="3965803"/>
            <a:ext cx="1662718" cy="5372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ذَهَابِهِ</a:t>
            </a:r>
          </a:p>
        </p:txBody>
      </p:sp>
    </p:spTree>
    <p:extLst>
      <p:ext uri="{BB962C8B-B14F-4D97-AF65-F5344CB8AC3E}">
        <p14:creationId xmlns:p14="http://schemas.microsoft.com/office/powerpoint/2010/main" val="36297209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6443A4D-424D-470E-8177-E67C6847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9"/>
          <a:stretch/>
        </p:blipFill>
        <p:spPr>
          <a:xfrm>
            <a:off x="1150996" y="1124744"/>
            <a:ext cx="6842008" cy="439406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EC33C3-B0AB-48B1-A84C-54E1CCC2F8FF}"/>
              </a:ext>
            </a:extLst>
          </p:cNvPr>
          <p:cNvSpPr txBox="1"/>
          <p:nvPr/>
        </p:nvSpPr>
        <p:spPr>
          <a:xfrm>
            <a:off x="5976780" y="476672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رموز الظواهر الصوتية </a:t>
            </a:r>
          </a:p>
        </p:txBody>
      </p:sp>
    </p:spTree>
    <p:extLst>
      <p:ext uri="{BB962C8B-B14F-4D97-AF65-F5344CB8AC3E}">
        <p14:creationId xmlns:p14="http://schemas.microsoft.com/office/powerpoint/2010/main" val="184857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0774D0B-27CD-4EB8-85C4-E80C2EE98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6" t="223" r="17027" b="-1"/>
          <a:stretch/>
        </p:blipFill>
        <p:spPr>
          <a:xfrm>
            <a:off x="1090273" y="598990"/>
            <a:ext cx="6544650" cy="6042769"/>
          </a:xfrm>
          <a:prstGeom prst="flowChartConnector">
            <a:avLst/>
          </a:prstGeom>
        </p:spPr>
      </p:pic>
      <p:sp>
        <p:nvSpPr>
          <p:cNvPr id="3" name="مخطط انسيابي: محطة طرفية 2">
            <a:extLst>
              <a:ext uri="{FF2B5EF4-FFF2-40B4-BE49-F238E27FC236}">
                <a16:creationId xmlns:a16="http://schemas.microsoft.com/office/drawing/2014/main" id="{8CC19A80-6CEC-4005-A3B8-484EAC890C46}"/>
              </a:ext>
            </a:extLst>
          </p:cNvPr>
          <p:cNvSpPr/>
          <p:nvPr/>
        </p:nvSpPr>
        <p:spPr>
          <a:xfrm rot="3423604">
            <a:off x="444142" y="4860488"/>
            <a:ext cx="1442264" cy="70888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لام </a:t>
            </a:r>
            <a:r>
              <a:rPr lang="ar-SA" sz="2000" b="1" dirty="0">
                <a:solidFill>
                  <a:schemeClr val="tx1"/>
                </a:solidFill>
                <a:cs typeface="+mj-cs"/>
              </a:rPr>
              <a:t> شمسية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</a:p>
        </p:txBody>
      </p:sp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070FCC07-1032-4018-901F-D7D641DB0615}"/>
              </a:ext>
            </a:extLst>
          </p:cNvPr>
          <p:cNvSpPr/>
          <p:nvPr/>
        </p:nvSpPr>
        <p:spPr>
          <a:xfrm rot="1478476">
            <a:off x="5039575" y="578393"/>
            <a:ext cx="1396062" cy="514412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لام  قمرية </a:t>
            </a:r>
          </a:p>
        </p:txBody>
      </p:sp>
      <p:sp>
        <p:nvSpPr>
          <p:cNvPr id="5" name="مخطط انسيابي: محطة طرفية 4">
            <a:extLst>
              <a:ext uri="{FF2B5EF4-FFF2-40B4-BE49-F238E27FC236}">
                <a16:creationId xmlns:a16="http://schemas.microsoft.com/office/drawing/2014/main" id="{C7015A38-4DF3-4EC5-908B-12503DBC1327}"/>
              </a:ext>
            </a:extLst>
          </p:cNvPr>
          <p:cNvSpPr/>
          <p:nvPr/>
        </p:nvSpPr>
        <p:spPr>
          <a:xfrm rot="17292730">
            <a:off x="249431" y="1941213"/>
            <a:ext cx="1740754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هاء آخر الكلمة(ه -ـه )</a:t>
            </a:r>
          </a:p>
        </p:txBody>
      </p:sp>
      <p:sp>
        <p:nvSpPr>
          <p:cNvPr id="6" name="مخطط انسيابي: محطة طرفية 5">
            <a:extLst>
              <a:ext uri="{FF2B5EF4-FFF2-40B4-BE49-F238E27FC236}">
                <a16:creationId xmlns:a16="http://schemas.microsoft.com/office/drawing/2014/main" id="{E7D9DFA7-F214-41F9-8227-3BDE54BA9BB6}"/>
              </a:ext>
            </a:extLst>
          </p:cNvPr>
          <p:cNvSpPr/>
          <p:nvPr/>
        </p:nvSpPr>
        <p:spPr>
          <a:xfrm rot="20289605">
            <a:off x="2352029" y="489279"/>
            <a:ext cx="1382117" cy="49650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تاء مفتوحة (ت- ـت ) </a:t>
            </a:r>
          </a:p>
        </p:txBody>
      </p:sp>
      <p:sp>
        <p:nvSpPr>
          <p:cNvPr id="7" name="مخطط انسيابي: محطة طرفية 6">
            <a:extLst>
              <a:ext uri="{FF2B5EF4-FFF2-40B4-BE49-F238E27FC236}">
                <a16:creationId xmlns:a16="http://schemas.microsoft.com/office/drawing/2014/main" id="{D5BA5780-1F18-4F0E-A91B-AFF2BEE7F7AA}"/>
              </a:ext>
            </a:extLst>
          </p:cNvPr>
          <p:cNvSpPr/>
          <p:nvPr/>
        </p:nvSpPr>
        <p:spPr>
          <a:xfrm rot="4261350">
            <a:off x="6731805" y="2271706"/>
            <a:ext cx="1703871" cy="662439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المدود </a:t>
            </a:r>
          </a:p>
          <a:p>
            <a:r>
              <a:rPr lang="ar-SA" sz="2400" b="1" dirty="0">
                <a:solidFill>
                  <a:schemeClr val="tx1"/>
                </a:solidFill>
                <a:cs typeface="+mj-cs"/>
              </a:rPr>
              <a:t>( ا – و – ي )</a:t>
            </a:r>
          </a:p>
        </p:txBody>
      </p:sp>
      <p:sp>
        <p:nvSpPr>
          <p:cNvPr id="8" name="مخطط انسيابي: محطة طرفية 7">
            <a:extLst>
              <a:ext uri="{FF2B5EF4-FFF2-40B4-BE49-F238E27FC236}">
                <a16:creationId xmlns:a16="http://schemas.microsoft.com/office/drawing/2014/main" id="{A0026125-E823-4B70-BBAB-2474B4A9BBB9}"/>
              </a:ext>
            </a:extLst>
          </p:cNvPr>
          <p:cNvSpPr/>
          <p:nvPr/>
        </p:nvSpPr>
        <p:spPr>
          <a:xfrm rot="20154969">
            <a:off x="5535781" y="6174310"/>
            <a:ext cx="1018565" cy="46369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التضعيف</a:t>
            </a:r>
            <a:endParaRPr lang="ar-SA" sz="2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1FB82C2B-0F9C-463D-9497-FD422972EC9B}"/>
              </a:ext>
            </a:extLst>
          </p:cNvPr>
          <p:cNvSpPr/>
          <p:nvPr/>
        </p:nvSpPr>
        <p:spPr>
          <a:xfrm rot="1362413">
            <a:off x="1814172" y="5917169"/>
            <a:ext cx="1310545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تاء مربوطة (ة - ـة )</a:t>
            </a:r>
          </a:p>
        </p:txBody>
      </p:sp>
      <p:sp>
        <p:nvSpPr>
          <p:cNvPr id="10" name="مخطط انسيابي: محطة طرفية 9">
            <a:extLst>
              <a:ext uri="{FF2B5EF4-FFF2-40B4-BE49-F238E27FC236}">
                <a16:creationId xmlns:a16="http://schemas.microsoft.com/office/drawing/2014/main" id="{0E6CB2B6-CF89-4BE9-948D-C54203CA4A23}"/>
              </a:ext>
            </a:extLst>
          </p:cNvPr>
          <p:cNvSpPr/>
          <p:nvPr/>
        </p:nvSpPr>
        <p:spPr>
          <a:xfrm rot="17917615">
            <a:off x="6917977" y="4540215"/>
            <a:ext cx="1125099" cy="501434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التنوين</a:t>
            </a:r>
            <a:r>
              <a:rPr lang="ar-SA" sz="2800" b="1" dirty="0">
                <a:solidFill>
                  <a:schemeClr val="tx1"/>
                </a:solidFill>
                <a:cs typeface="+mj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967592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ctrTitle"/>
          </p:nvPr>
        </p:nvSpPr>
        <p:spPr>
          <a:xfrm>
            <a:off x="274508" y="548680"/>
            <a:ext cx="7851648" cy="115212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الواجب </a:t>
            </a:r>
          </a:p>
        </p:txBody>
      </p:sp>
      <p:sp>
        <p:nvSpPr>
          <p:cNvPr id="7" name="مستطيل ذو زاويتين مستديرتين في نفس الجانب 6"/>
          <p:cNvSpPr/>
          <p:nvPr/>
        </p:nvSpPr>
        <p:spPr>
          <a:xfrm>
            <a:off x="683568" y="2204864"/>
            <a:ext cx="7848872" cy="3528392"/>
          </a:xfrm>
          <a:prstGeom prst="round2SameRect">
            <a:avLst>
              <a:gd name="adj1" fmla="val 22985"/>
              <a:gd name="adj2" fmla="val 0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SA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أولا : سجلي مقطع صوتي لك وأنت تقرئين درس ( </a:t>
            </a:r>
            <a:r>
              <a:rPr lang="ar-SA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فواز وشهر رمضان</a:t>
            </a:r>
            <a:r>
              <a:rPr lang="ar-SA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) وأرسليه لمعلمتك. </a:t>
            </a:r>
          </a:p>
          <a:p>
            <a:pPr algn="ctr"/>
            <a:r>
              <a:rPr lang="ar-SA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ثانيا : صممي بطاقة للتهنئة بشهر الخير  </a:t>
            </a:r>
            <a:endParaRPr lang="ar-S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" name="Picture 1" descr="F:\ملفات ماما\مجلد جديد رجوة\SE_ribbon2_J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34" y="150019"/>
            <a:ext cx="2736304" cy="97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610170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A776D7B5-9CF8-498E-A326-D57540836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928688"/>
            <a:ext cx="5508625" cy="20732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F848051-5651-4FFC-9E8B-F353C5349353}"/>
              </a:ext>
            </a:extLst>
          </p:cNvPr>
          <p:cNvSpPr txBox="1"/>
          <p:nvPr/>
        </p:nvSpPr>
        <p:spPr>
          <a:xfrm>
            <a:off x="2520950" y="3302000"/>
            <a:ext cx="4000500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المكون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:أفهم النص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CCED6D6-A441-4AD2-8348-7940C37AC5AB}"/>
              </a:ext>
            </a:extLst>
          </p:cNvPr>
          <p:cNvSpPr txBox="1"/>
          <p:nvPr/>
        </p:nvSpPr>
        <p:spPr>
          <a:xfrm>
            <a:off x="2436813" y="4265613"/>
            <a:ext cx="4168775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الوحدة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الثامنة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8A094C6-1002-49C4-AAE6-7EEBDEC3FF3C}"/>
              </a:ext>
            </a:extLst>
          </p:cNvPr>
          <p:cNvSpPr txBox="1"/>
          <p:nvPr/>
        </p:nvSpPr>
        <p:spPr>
          <a:xfrm>
            <a:off x="2520950" y="5157788"/>
            <a:ext cx="4167188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المجال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مناسبات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15D88E1-5404-4FC4-92DB-572C593672A4}"/>
              </a:ext>
            </a:extLst>
          </p:cNvPr>
          <p:cNvSpPr txBox="1"/>
          <p:nvPr/>
        </p:nvSpPr>
        <p:spPr>
          <a:xfrm>
            <a:off x="2520950" y="5994400"/>
            <a:ext cx="4167188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3048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المهارة</a:t>
            </a:r>
            <a:r>
              <a:rPr lang="ar-SA" sz="3048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التحدث والقراءة  </a:t>
            </a:r>
          </a:p>
        </p:txBody>
      </p:sp>
    </p:spTree>
    <p:extLst>
      <p:ext uri="{BB962C8B-B14F-4D97-AF65-F5344CB8AC3E}">
        <p14:creationId xmlns:p14="http://schemas.microsoft.com/office/powerpoint/2010/main" val="1730484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صورة 1">
            <a:extLst>
              <a:ext uri="{FF2B5EF4-FFF2-40B4-BE49-F238E27FC236}">
                <a16:creationId xmlns:a16="http://schemas.microsoft.com/office/drawing/2014/main" id="{455547E7-6324-497F-BED5-1F11A33E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5399" r="19609" b="3098"/>
          <a:stretch>
            <a:fillRect/>
          </a:stretch>
        </p:blipFill>
        <p:spPr bwMode="auto">
          <a:xfrm>
            <a:off x="971550" y="188913"/>
            <a:ext cx="7416800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6376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87C42B1-1215-475D-BB1C-A45C64BC4064}"/>
              </a:ext>
            </a:extLst>
          </p:cNvPr>
          <p:cNvSpPr/>
          <p:nvPr/>
        </p:nvSpPr>
        <p:spPr>
          <a:xfrm>
            <a:off x="588963" y="4770438"/>
            <a:ext cx="6064250" cy="7683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أشجع زميلاتي عند المشاركة  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972DE2D-A5F6-4FFA-B71E-D7AE127B7E44}"/>
              </a:ext>
            </a:extLst>
          </p:cNvPr>
          <p:cNvSpPr/>
          <p:nvPr/>
        </p:nvSpPr>
        <p:spPr>
          <a:xfrm>
            <a:off x="560388" y="3816350"/>
            <a:ext cx="6064250" cy="7683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B4F4396-61DB-4487-B394-090367390BD6}"/>
              </a:ext>
            </a:extLst>
          </p:cNvPr>
          <p:cNvSpPr/>
          <p:nvPr/>
        </p:nvSpPr>
        <p:spPr>
          <a:xfrm>
            <a:off x="554038" y="2862263"/>
            <a:ext cx="6064250" cy="768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أستمع وأصغي بانتباه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B33C29B-D24D-4D60-966F-4266DA0F03E1}"/>
              </a:ext>
            </a:extLst>
          </p:cNvPr>
          <p:cNvSpPr/>
          <p:nvPr/>
        </p:nvSpPr>
        <p:spPr>
          <a:xfrm>
            <a:off x="611188" y="5741988"/>
            <a:ext cx="6064250" cy="7699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أخاطب زميلاتي بأسمائهن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921E0AF-EAE7-46BA-9B21-82EFDF5A3B1C}"/>
              </a:ext>
            </a:extLst>
          </p:cNvPr>
          <p:cNvSpPr/>
          <p:nvPr/>
        </p:nvSpPr>
        <p:spPr>
          <a:xfrm>
            <a:off x="593725" y="1885950"/>
            <a:ext cx="6064250" cy="769938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dirty="0">
                <a:solidFill>
                  <a:schemeClr val="accent6">
                    <a:lumMod val="50000"/>
                  </a:schemeClr>
                </a:solidFill>
                <a:latin typeface="Adobe نسخ Medium" panose="01010101010101010101" pitchFamily="50" charset="-78"/>
                <a:cs typeface="+mj-cs"/>
              </a:rPr>
              <a:t> </a:t>
            </a: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أجلس بطريقة صحيحة وأتوجه بالنظر للمعلمة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497DAD-E2FB-4659-8AAB-AED1BDF847A9}"/>
              </a:ext>
            </a:extLst>
          </p:cNvPr>
          <p:cNvSpPr/>
          <p:nvPr/>
        </p:nvSpPr>
        <p:spPr>
          <a:xfrm>
            <a:off x="554038" y="3906838"/>
            <a:ext cx="612140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أستأذن قبل التحدث وعدم مقاطعة المتحدث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56D785-F0CF-4B56-BFEC-D69975C33D91}"/>
              </a:ext>
            </a:extLst>
          </p:cNvPr>
          <p:cNvSpPr/>
          <p:nvPr/>
        </p:nvSpPr>
        <p:spPr>
          <a:xfrm>
            <a:off x="295275" y="523875"/>
            <a:ext cx="6392863" cy="76835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algn="r" rtl="1" eaLnBrk="1" hangingPunct="1">
              <a:defRPr/>
            </a:pPr>
            <a:r>
              <a:rPr lang="ar-S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ميثاق أخلاقيات التحدث و الاستمـاع </a:t>
            </a:r>
          </a:p>
        </p:txBody>
      </p:sp>
      <p:pic>
        <p:nvPicPr>
          <p:cNvPr id="66569" name="صورة 11">
            <a:extLst>
              <a:ext uri="{FF2B5EF4-FFF2-40B4-BE49-F238E27FC236}">
                <a16:creationId xmlns:a16="http://schemas.microsoft.com/office/drawing/2014/main" id="{47C3DF71-D431-4353-B801-434F61C8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4060825"/>
            <a:ext cx="1814513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صورة 13">
            <a:extLst>
              <a:ext uri="{FF2B5EF4-FFF2-40B4-BE49-F238E27FC236}">
                <a16:creationId xmlns:a16="http://schemas.microsoft.com/office/drawing/2014/main" id="{006DFECC-5B45-45B2-A9B0-9277357B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71438"/>
            <a:ext cx="15875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1EBBF-194A-4B55-A25F-74687BB084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8C0C4E3-D4CC-4479-953F-E414EF34A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18" y="4083257"/>
            <a:ext cx="2018147" cy="17387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AE8F233-9253-481F-8EE1-D6DAA702B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28" y="4124930"/>
            <a:ext cx="2729293" cy="163376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072EB7E-53BB-4A4F-9E1C-6E379F2E7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b="5450"/>
          <a:stretch/>
        </p:blipFill>
        <p:spPr>
          <a:xfrm>
            <a:off x="6503246" y="1129959"/>
            <a:ext cx="2099414" cy="1997063"/>
          </a:xfrm>
          <a:prstGeom prst="ellipse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875561A-97A4-4863-8FC0-6E42546FD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78" y="1417449"/>
            <a:ext cx="2099414" cy="173311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33A457A-6B45-4990-8F7D-3CEC2CC08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0" y="1490503"/>
            <a:ext cx="1858201" cy="1587004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7A89C92-32C7-4B3C-9500-9E50F7627CE3}"/>
              </a:ext>
            </a:extLst>
          </p:cNvPr>
          <p:cNvSpPr/>
          <p:nvPr/>
        </p:nvSpPr>
        <p:spPr>
          <a:xfrm>
            <a:off x="6343565" y="1191324"/>
            <a:ext cx="2235200" cy="2136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2E36F3C-1734-4071-8A57-1DF08532B891}"/>
              </a:ext>
            </a:extLst>
          </p:cNvPr>
          <p:cNvSpPr/>
          <p:nvPr/>
        </p:nvSpPr>
        <p:spPr>
          <a:xfrm>
            <a:off x="3489350" y="1233822"/>
            <a:ext cx="2235200" cy="2154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AABBB61-24E0-4C4B-90E1-032EABEEFF7C}"/>
              </a:ext>
            </a:extLst>
          </p:cNvPr>
          <p:cNvSpPr/>
          <p:nvPr/>
        </p:nvSpPr>
        <p:spPr>
          <a:xfrm>
            <a:off x="601663" y="1395527"/>
            <a:ext cx="2235200" cy="19439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969419B-1171-4D24-9BB3-2BB2E8AC1177}"/>
              </a:ext>
            </a:extLst>
          </p:cNvPr>
          <p:cNvSpPr/>
          <p:nvPr/>
        </p:nvSpPr>
        <p:spPr>
          <a:xfrm>
            <a:off x="5451591" y="4124930"/>
            <a:ext cx="3088040" cy="1833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A045CE5-E1FF-4C9D-9950-311A1FAD68E7}"/>
              </a:ext>
            </a:extLst>
          </p:cNvPr>
          <p:cNvSpPr/>
          <p:nvPr/>
        </p:nvSpPr>
        <p:spPr>
          <a:xfrm>
            <a:off x="1719260" y="4000464"/>
            <a:ext cx="2704949" cy="195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41BCC9A-F3FB-4134-90AB-A92DC0E2047C}"/>
              </a:ext>
            </a:extLst>
          </p:cNvPr>
          <p:cNvSpPr/>
          <p:nvPr/>
        </p:nvSpPr>
        <p:spPr>
          <a:xfrm>
            <a:off x="2861733" y="332054"/>
            <a:ext cx="5746044" cy="706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7030A0"/>
                </a:solidFill>
              </a:rPr>
              <a:t>أتعرف على أركان الإسلام وألون الرسمة التي تشير إلى درسنا لهذا اليوم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0BC85BA-5752-4677-A661-CA8BA2ED18B7}"/>
              </a:ext>
            </a:extLst>
          </p:cNvPr>
          <p:cNvSpPr/>
          <p:nvPr/>
        </p:nvSpPr>
        <p:spPr>
          <a:xfrm>
            <a:off x="6343565" y="3336813"/>
            <a:ext cx="2235200" cy="535797"/>
          </a:xfrm>
          <a:prstGeom prst="rect">
            <a:avLst/>
          </a:prstGeom>
          <a:solidFill>
            <a:srgbClr val="FE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dirty="0">
                <a:solidFill>
                  <a:schemeClr val="tx1"/>
                </a:solidFill>
              </a:rPr>
              <a:t> 1- شهادة أن لا إله إلا الله وأن محمدًا رسول الله .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E1CD570D-B8F2-4C3B-81F9-5D8F4A2DBE74}"/>
              </a:ext>
            </a:extLst>
          </p:cNvPr>
          <p:cNvSpPr/>
          <p:nvPr/>
        </p:nvSpPr>
        <p:spPr>
          <a:xfrm>
            <a:off x="537625" y="329161"/>
            <a:ext cx="2008575" cy="706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dirty="0">
                <a:solidFill>
                  <a:schemeClr val="tx2"/>
                </a:solidFill>
              </a:rPr>
              <a:t> اسمي </a:t>
            </a:r>
            <a:r>
              <a:rPr lang="ar-SA" sz="800" dirty="0">
                <a:solidFill>
                  <a:schemeClr val="tx2"/>
                </a:solidFill>
              </a:rPr>
              <a:t>:.........................................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8484E9DD-3F1F-4472-A2EC-1062D9C92199}"/>
              </a:ext>
            </a:extLst>
          </p:cNvPr>
          <p:cNvSpPr/>
          <p:nvPr/>
        </p:nvSpPr>
        <p:spPr>
          <a:xfrm>
            <a:off x="3489350" y="3388759"/>
            <a:ext cx="2235200" cy="535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dirty="0">
                <a:solidFill>
                  <a:schemeClr val="tx1"/>
                </a:solidFill>
              </a:rPr>
              <a:t> 2- إقام الصلاة .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EA1A358E-C602-4E77-9F02-9A14E1EADD3F}"/>
              </a:ext>
            </a:extLst>
          </p:cNvPr>
          <p:cNvSpPr/>
          <p:nvPr/>
        </p:nvSpPr>
        <p:spPr>
          <a:xfrm>
            <a:off x="601663" y="3336812"/>
            <a:ext cx="2235200" cy="535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dirty="0">
                <a:solidFill>
                  <a:schemeClr val="tx1"/>
                </a:solidFill>
              </a:rPr>
              <a:t> 3- إيتاء الزكاة .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FDC6D8A-A2CC-431F-9C35-868C1FFB68ED}"/>
              </a:ext>
            </a:extLst>
          </p:cNvPr>
          <p:cNvSpPr/>
          <p:nvPr/>
        </p:nvSpPr>
        <p:spPr>
          <a:xfrm>
            <a:off x="5451591" y="5955260"/>
            <a:ext cx="3092517" cy="535797"/>
          </a:xfrm>
          <a:prstGeom prst="rect">
            <a:avLst/>
          </a:prstGeom>
          <a:solidFill>
            <a:srgbClr val="AAF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dirty="0">
                <a:solidFill>
                  <a:schemeClr val="tx1"/>
                </a:solidFill>
              </a:rPr>
              <a:t>4- صوم رمضان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1C535E5-0CF5-4153-822C-E34547F4DBFF}"/>
              </a:ext>
            </a:extLst>
          </p:cNvPr>
          <p:cNvSpPr/>
          <p:nvPr/>
        </p:nvSpPr>
        <p:spPr>
          <a:xfrm>
            <a:off x="1719260" y="5930171"/>
            <a:ext cx="2704949" cy="535797"/>
          </a:xfrm>
          <a:prstGeom prst="rect">
            <a:avLst/>
          </a:prstGeom>
          <a:solidFill>
            <a:srgbClr val="FF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>
                <a:solidFill>
                  <a:schemeClr val="tx1"/>
                </a:solidFill>
              </a:rPr>
              <a:t>5- حج البيت الحرام لمن استطاع إليه سبيلًا</a:t>
            </a:r>
          </a:p>
        </p:txBody>
      </p:sp>
    </p:spTree>
    <p:extLst>
      <p:ext uri="{BB962C8B-B14F-4D97-AF65-F5344CB8AC3E}">
        <p14:creationId xmlns:p14="http://schemas.microsoft.com/office/powerpoint/2010/main" val="14935201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91835" y="2037469"/>
            <a:ext cx="7615237" cy="378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أعد لسؤالي جوابا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من نص الدرس أجاوبه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وأراعي إكـمـال جوابي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وبلغتي الفصحى أذكره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03D1925-CBD6-4BCA-9AE5-49EE1E456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088" y="341153"/>
            <a:ext cx="2953162" cy="114316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7FEA5E-6A9A-4E2D-8D3C-8371D850FFDF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45072D1B-A8C3-4DCB-89AD-045B40311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22538"/>
            <a:ext cx="10715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18230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A1547E-C426-4925-884C-2477A5D6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5" y="2762271"/>
            <a:ext cx="8498561" cy="46394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3FE1279-7649-44E8-BD87-B52B8469E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4" y="1391405"/>
            <a:ext cx="2525997" cy="23681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87A4CA-B211-4C47-A797-707D26FFA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4" y="1586813"/>
            <a:ext cx="2953162" cy="11431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D26B36-F26D-4E2B-A64D-176B88BE8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5" y="209822"/>
            <a:ext cx="8498561" cy="1058973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2C54AA4-5898-48EE-A9EE-E1EE81FDA12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0603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76E21AD6-2542-4F9F-BF66-57852EED8DE7}"/>
              </a:ext>
            </a:extLst>
          </p:cNvPr>
          <p:cNvCxnSpPr>
            <a:cxnSpLocks/>
          </p:cNvCxnSpPr>
          <p:nvPr/>
        </p:nvCxnSpPr>
        <p:spPr>
          <a:xfrm>
            <a:off x="7626978" y="4221162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0E9D7B-EF9D-42C6-9E3A-E55483196078}"/>
              </a:ext>
            </a:extLst>
          </p:cNvPr>
          <p:cNvSpPr/>
          <p:nvPr/>
        </p:nvSpPr>
        <p:spPr>
          <a:xfrm>
            <a:off x="7197510" y="530329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5233A2D-5684-425B-83C8-F20D59D3BFEF}"/>
              </a:ext>
            </a:extLst>
          </p:cNvPr>
          <p:cNvSpPr/>
          <p:nvPr/>
        </p:nvSpPr>
        <p:spPr>
          <a:xfrm>
            <a:off x="4488739" y="5281312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6E12903-972F-44B3-87B1-4AACE0838CE4}"/>
              </a:ext>
            </a:extLst>
          </p:cNvPr>
          <p:cNvSpPr/>
          <p:nvPr/>
        </p:nvSpPr>
        <p:spPr>
          <a:xfrm>
            <a:off x="1203973" y="5147319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4D02A75-24AD-434B-8897-6053766D0D75}"/>
              </a:ext>
            </a:extLst>
          </p:cNvPr>
          <p:cNvCxnSpPr>
            <a:cxnSpLocks/>
          </p:cNvCxnSpPr>
          <p:nvPr/>
        </p:nvCxnSpPr>
        <p:spPr>
          <a:xfrm>
            <a:off x="4798440" y="4275543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4CF73D9-4D82-4639-BDEA-536B9570570D}"/>
              </a:ext>
            </a:extLst>
          </p:cNvPr>
          <p:cNvCxnSpPr>
            <a:cxnSpLocks/>
          </p:cNvCxnSpPr>
          <p:nvPr/>
        </p:nvCxnSpPr>
        <p:spPr>
          <a:xfrm>
            <a:off x="1659912" y="4246262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فقاعة الكلام: مستطيلة 18">
            <a:extLst>
              <a:ext uri="{FF2B5EF4-FFF2-40B4-BE49-F238E27FC236}">
                <a16:creationId xmlns:a16="http://schemas.microsoft.com/office/drawing/2014/main" id="{FCCD4806-AC9D-483A-99FF-E6BC9880DDBC}"/>
              </a:ext>
            </a:extLst>
          </p:cNvPr>
          <p:cNvSpPr/>
          <p:nvPr/>
        </p:nvSpPr>
        <p:spPr>
          <a:xfrm>
            <a:off x="505946" y="4246262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169ED20-AD91-44E4-A614-ED118FE3734C}"/>
              </a:ext>
            </a:extLst>
          </p:cNvPr>
          <p:cNvCxnSpPr>
            <a:cxnSpLocks/>
          </p:cNvCxnSpPr>
          <p:nvPr/>
        </p:nvCxnSpPr>
        <p:spPr>
          <a:xfrm>
            <a:off x="2145378" y="4173489"/>
            <a:ext cx="548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>
            <a:extLst>
              <a:ext uri="{FF2B5EF4-FFF2-40B4-BE49-F238E27FC236}">
                <a16:creationId xmlns:a16="http://schemas.microsoft.com/office/drawing/2014/main" id="{B1E5E344-3809-4789-9870-A79BFDC2E2F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445D74-EBC9-4793-B547-182E54E5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51" y="378902"/>
            <a:ext cx="2953162" cy="11431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56A55C2-0FE4-4A91-8408-BA1E59E84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33" y="2731324"/>
            <a:ext cx="7297168" cy="128605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A86C746-B1CB-467D-AE43-CF02F76AC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5" y="483566"/>
            <a:ext cx="3368882" cy="22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76E21AD6-2542-4F9F-BF66-57852EED8DE7}"/>
              </a:ext>
            </a:extLst>
          </p:cNvPr>
          <p:cNvCxnSpPr>
            <a:cxnSpLocks/>
          </p:cNvCxnSpPr>
          <p:nvPr/>
        </p:nvCxnSpPr>
        <p:spPr>
          <a:xfrm>
            <a:off x="7589623" y="2997200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0E9D7B-EF9D-42C6-9E3A-E55483196078}"/>
              </a:ext>
            </a:extLst>
          </p:cNvPr>
          <p:cNvSpPr/>
          <p:nvPr/>
        </p:nvSpPr>
        <p:spPr>
          <a:xfrm>
            <a:off x="7197510" y="398966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5233A2D-5684-425B-83C8-F20D59D3BFEF}"/>
              </a:ext>
            </a:extLst>
          </p:cNvPr>
          <p:cNvSpPr/>
          <p:nvPr/>
        </p:nvSpPr>
        <p:spPr>
          <a:xfrm>
            <a:off x="5392116" y="3879249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6E12903-972F-44B3-87B1-4AACE0838CE4}"/>
              </a:ext>
            </a:extLst>
          </p:cNvPr>
          <p:cNvSpPr/>
          <p:nvPr/>
        </p:nvSpPr>
        <p:spPr>
          <a:xfrm>
            <a:off x="3774047" y="3789362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4D02A75-24AD-434B-8897-6053766D0D75}"/>
              </a:ext>
            </a:extLst>
          </p:cNvPr>
          <p:cNvCxnSpPr>
            <a:cxnSpLocks/>
          </p:cNvCxnSpPr>
          <p:nvPr/>
        </p:nvCxnSpPr>
        <p:spPr>
          <a:xfrm>
            <a:off x="5803151" y="2773275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4CF73D9-4D82-4639-BDEA-536B9570570D}"/>
              </a:ext>
            </a:extLst>
          </p:cNvPr>
          <p:cNvCxnSpPr>
            <a:cxnSpLocks/>
          </p:cNvCxnSpPr>
          <p:nvPr/>
        </p:nvCxnSpPr>
        <p:spPr>
          <a:xfrm>
            <a:off x="4446803" y="2636837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فقاعة الكلام: مستطيلة 18">
            <a:extLst>
              <a:ext uri="{FF2B5EF4-FFF2-40B4-BE49-F238E27FC236}">
                <a16:creationId xmlns:a16="http://schemas.microsoft.com/office/drawing/2014/main" id="{FCCD4806-AC9D-483A-99FF-E6BC9880DDBC}"/>
              </a:ext>
            </a:extLst>
          </p:cNvPr>
          <p:cNvSpPr/>
          <p:nvPr/>
        </p:nvSpPr>
        <p:spPr>
          <a:xfrm>
            <a:off x="2773382" y="3707799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169ED20-AD91-44E4-A614-ED118FE3734C}"/>
              </a:ext>
            </a:extLst>
          </p:cNvPr>
          <p:cNvCxnSpPr>
            <a:cxnSpLocks/>
          </p:cNvCxnSpPr>
          <p:nvPr/>
        </p:nvCxnSpPr>
        <p:spPr>
          <a:xfrm>
            <a:off x="4496659" y="2634168"/>
            <a:ext cx="2976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>
            <a:extLst>
              <a:ext uri="{FF2B5EF4-FFF2-40B4-BE49-F238E27FC236}">
                <a16:creationId xmlns:a16="http://schemas.microsoft.com/office/drawing/2014/main" id="{B1E5E344-3809-4789-9870-A79BFDC2E2F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445D74-EBC9-4793-B547-182E54E5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51" y="378902"/>
            <a:ext cx="2953162" cy="11431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4511395-04EE-4545-9DF0-D5CCD7FAE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33" y="1681535"/>
            <a:ext cx="4382112" cy="95263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16C0D1B-C01F-46AA-9126-F0BAC75D3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2" y="440119"/>
            <a:ext cx="3105583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76E21AD6-2542-4F9F-BF66-57852EED8DE7}"/>
              </a:ext>
            </a:extLst>
          </p:cNvPr>
          <p:cNvCxnSpPr>
            <a:cxnSpLocks/>
          </p:cNvCxnSpPr>
          <p:nvPr/>
        </p:nvCxnSpPr>
        <p:spPr>
          <a:xfrm>
            <a:off x="7686623" y="4151629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0E9D7B-EF9D-42C6-9E3A-E55483196078}"/>
              </a:ext>
            </a:extLst>
          </p:cNvPr>
          <p:cNvSpPr/>
          <p:nvPr/>
        </p:nvSpPr>
        <p:spPr>
          <a:xfrm>
            <a:off x="7279732" y="517410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5233A2D-5684-425B-83C8-F20D59D3BFEF}"/>
              </a:ext>
            </a:extLst>
          </p:cNvPr>
          <p:cNvSpPr/>
          <p:nvPr/>
        </p:nvSpPr>
        <p:spPr>
          <a:xfrm>
            <a:off x="6213916" y="5171602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6E12903-972F-44B3-87B1-4AACE0838CE4}"/>
              </a:ext>
            </a:extLst>
          </p:cNvPr>
          <p:cNvSpPr/>
          <p:nvPr/>
        </p:nvSpPr>
        <p:spPr>
          <a:xfrm>
            <a:off x="4943312" y="5200799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4D02A75-24AD-434B-8897-6053766D0D75}"/>
              </a:ext>
            </a:extLst>
          </p:cNvPr>
          <p:cNvCxnSpPr>
            <a:cxnSpLocks/>
          </p:cNvCxnSpPr>
          <p:nvPr/>
        </p:nvCxnSpPr>
        <p:spPr>
          <a:xfrm>
            <a:off x="6479764" y="4215565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4CF73D9-4D82-4639-BDEA-536B9570570D}"/>
              </a:ext>
            </a:extLst>
          </p:cNvPr>
          <p:cNvCxnSpPr>
            <a:cxnSpLocks/>
          </p:cNvCxnSpPr>
          <p:nvPr/>
        </p:nvCxnSpPr>
        <p:spPr>
          <a:xfrm>
            <a:off x="5214449" y="4215565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فقاعة الكلام: مستطيلة 18">
            <a:extLst>
              <a:ext uri="{FF2B5EF4-FFF2-40B4-BE49-F238E27FC236}">
                <a16:creationId xmlns:a16="http://schemas.microsoft.com/office/drawing/2014/main" id="{FCCD4806-AC9D-483A-99FF-E6BC9880DDBC}"/>
              </a:ext>
            </a:extLst>
          </p:cNvPr>
          <p:cNvSpPr/>
          <p:nvPr/>
        </p:nvSpPr>
        <p:spPr>
          <a:xfrm>
            <a:off x="4079169" y="4957911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169ED20-AD91-44E4-A614-ED118FE3734C}"/>
              </a:ext>
            </a:extLst>
          </p:cNvPr>
          <p:cNvCxnSpPr>
            <a:cxnSpLocks/>
          </p:cNvCxnSpPr>
          <p:nvPr/>
        </p:nvCxnSpPr>
        <p:spPr>
          <a:xfrm>
            <a:off x="5373511" y="3962706"/>
            <a:ext cx="2465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>
            <a:extLst>
              <a:ext uri="{FF2B5EF4-FFF2-40B4-BE49-F238E27FC236}">
                <a16:creationId xmlns:a16="http://schemas.microsoft.com/office/drawing/2014/main" id="{B1E5E344-3809-4789-9870-A79BFDC2E2F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445D74-EBC9-4793-B547-182E54E5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51" y="378902"/>
            <a:ext cx="2953162" cy="11431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7966666-C2CE-482C-A56F-D6D3B6BE8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17" y="2792572"/>
            <a:ext cx="3486637" cy="98121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3D5A189-ABCC-4F87-92E3-4005A3EE5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6" y="719439"/>
            <a:ext cx="3105583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76E21AD6-2542-4F9F-BF66-57852EED8DE7}"/>
              </a:ext>
            </a:extLst>
          </p:cNvPr>
          <p:cNvCxnSpPr>
            <a:cxnSpLocks/>
          </p:cNvCxnSpPr>
          <p:nvPr/>
        </p:nvCxnSpPr>
        <p:spPr>
          <a:xfrm>
            <a:off x="7589623" y="3032919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0E9D7B-EF9D-42C6-9E3A-E55483196078}"/>
              </a:ext>
            </a:extLst>
          </p:cNvPr>
          <p:cNvSpPr/>
          <p:nvPr/>
        </p:nvSpPr>
        <p:spPr>
          <a:xfrm>
            <a:off x="7162191" y="3985912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5233A2D-5684-425B-83C8-F20D59D3BFEF}"/>
              </a:ext>
            </a:extLst>
          </p:cNvPr>
          <p:cNvSpPr/>
          <p:nvPr/>
        </p:nvSpPr>
        <p:spPr>
          <a:xfrm>
            <a:off x="4621499" y="4040619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6E12903-972F-44B3-87B1-4AACE0838CE4}"/>
              </a:ext>
            </a:extLst>
          </p:cNvPr>
          <p:cNvSpPr/>
          <p:nvPr/>
        </p:nvSpPr>
        <p:spPr>
          <a:xfrm>
            <a:off x="2736320" y="4150634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4D02A75-24AD-434B-8897-6053766D0D75}"/>
              </a:ext>
            </a:extLst>
          </p:cNvPr>
          <p:cNvCxnSpPr>
            <a:cxnSpLocks/>
          </p:cNvCxnSpPr>
          <p:nvPr/>
        </p:nvCxnSpPr>
        <p:spPr>
          <a:xfrm>
            <a:off x="4912010" y="3193750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4CF73D9-4D82-4639-BDEA-536B9570570D}"/>
              </a:ext>
            </a:extLst>
          </p:cNvPr>
          <p:cNvCxnSpPr>
            <a:cxnSpLocks/>
          </p:cNvCxnSpPr>
          <p:nvPr/>
        </p:nvCxnSpPr>
        <p:spPr>
          <a:xfrm>
            <a:off x="3517433" y="3193749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فقاعة الكلام: مستطيلة 18">
            <a:extLst>
              <a:ext uri="{FF2B5EF4-FFF2-40B4-BE49-F238E27FC236}">
                <a16:creationId xmlns:a16="http://schemas.microsoft.com/office/drawing/2014/main" id="{FCCD4806-AC9D-483A-99FF-E6BC9880DDBC}"/>
              </a:ext>
            </a:extLst>
          </p:cNvPr>
          <p:cNvSpPr/>
          <p:nvPr/>
        </p:nvSpPr>
        <p:spPr>
          <a:xfrm>
            <a:off x="1826562" y="4029190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169ED20-AD91-44E4-A614-ED118FE3734C}"/>
              </a:ext>
            </a:extLst>
          </p:cNvPr>
          <p:cNvCxnSpPr>
            <a:cxnSpLocks/>
          </p:cNvCxnSpPr>
          <p:nvPr/>
        </p:nvCxnSpPr>
        <p:spPr>
          <a:xfrm>
            <a:off x="3725333" y="2980854"/>
            <a:ext cx="3554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>
            <a:extLst>
              <a:ext uri="{FF2B5EF4-FFF2-40B4-BE49-F238E27FC236}">
                <a16:creationId xmlns:a16="http://schemas.microsoft.com/office/drawing/2014/main" id="{B1E5E344-3809-4789-9870-A79BFDC2E2F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445D74-EBC9-4793-B547-182E54E5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51" y="378902"/>
            <a:ext cx="2953162" cy="114316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8963415-C1B6-446D-9C71-FCAD71139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05" y="1990116"/>
            <a:ext cx="5430008" cy="99073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571DD26-3B9E-4EF2-8DEF-F609F295D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2" y="712539"/>
            <a:ext cx="2193173" cy="25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4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73409" y="152881"/>
            <a:ext cx="5797165" cy="1143000"/>
          </a:xfrm>
        </p:spPr>
        <p:txBody>
          <a:bodyPr/>
          <a:lstStyle/>
          <a:p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الحل بالعكس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9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F75CD3D-E0A3-4644-8794-37752E666234}"/>
              </a:ext>
            </a:extLst>
          </p:cNvPr>
          <p:cNvSpPr txBox="1"/>
          <p:nvPr/>
        </p:nvSpPr>
        <p:spPr>
          <a:xfrm>
            <a:off x="766258" y="638610"/>
            <a:ext cx="74442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FF0000"/>
                </a:solidFill>
              </a:rPr>
              <a:t>باستخدام مفاتيح الأسئلة أطرح أكبر عدد ممكن من الأسئلة المتنوعة على هذا المقطع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57F83C-192F-4CD3-908A-7DC3B26DF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494903" y="1353255"/>
            <a:ext cx="8154194" cy="44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90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95C0312B-BA49-4C56-AA5D-AD39C20E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/>
        </p:blipFill>
        <p:spPr>
          <a:xfrm>
            <a:off x="294405" y="426669"/>
            <a:ext cx="3190917" cy="18262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081448-92AD-4733-9C61-316136223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6" y="2463143"/>
            <a:ext cx="8469144" cy="33078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9CD386-2E04-4E1C-A999-E02FB41D9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98" y="298392"/>
            <a:ext cx="2896004" cy="120984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7FD6FC-B949-42F5-90C4-DAAC9046E916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http://d.top4top.net/i_86c0d639ea9.png">
            <a:extLst>
              <a:ext uri="{FF2B5EF4-FFF2-40B4-BE49-F238E27FC236}">
                <a16:creationId xmlns:a16="http://schemas.microsoft.com/office/drawing/2014/main" id="{99924A1B-E8B6-452B-8974-A801A489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" y="5544257"/>
            <a:ext cx="842602" cy="87406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d.top4top.net/i_86c0d639ea9.png">
            <a:extLst>
              <a:ext uri="{FF2B5EF4-FFF2-40B4-BE49-F238E27FC236}">
                <a16:creationId xmlns:a16="http://schemas.microsoft.com/office/drawing/2014/main" id="{C9F82BCE-AA76-436D-B350-9FBCF712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91" y="479704"/>
            <a:ext cx="567423" cy="58861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09F1812-1B71-4AB5-A8A0-F39B2B12E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64170" cy="2372056"/>
          </a:xfrm>
          <a:prstGeom prst="rect">
            <a:avLst/>
          </a:prstGeom>
        </p:spPr>
      </p:pic>
      <p:sp>
        <p:nvSpPr>
          <p:cNvPr id="15368" name="مستطيل 6">
            <a:extLst>
              <a:ext uri="{FF2B5EF4-FFF2-40B4-BE49-F238E27FC236}">
                <a16:creationId xmlns:a16="http://schemas.microsoft.com/office/drawing/2014/main" id="{351558EE-B4D0-45FD-9545-98F5AF7B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368" y="2087259"/>
            <a:ext cx="6592689" cy="41345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194" tIns="35592" rIns="71194" bIns="35592">
            <a:spAutoFit/>
          </a:bodyPr>
          <a:lstStyle>
            <a:lvl1pPr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775"/>
              </a:spcAft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    المكــون</a:t>
            </a:r>
            <a:r>
              <a:rPr lang="ar-SA" altLang="ar-SA" dirty="0">
                <a:solidFill>
                  <a:srgbClr val="000000"/>
                </a:solidFill>
                <a:latin typeface="Adobe نسخ Medium" panose="01010101010101010101" pitchFamily="50" charset="-78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النص القرائي( فواز وشهر رمضان ).</a:t>
            </a:r>
          </a:p>
          <a:p>
            <a:pPr marL="457200" indent="-457200">
              <a:spcBef>
                <a:spcPct val="0"/>
              </a:spcBef>
              <a:spcAft>
                <a:spcPts val="775"/>
              </a:spcAft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الهدف 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  <a:r>
              <a:rPr lang="ar-SA" altLang="ar-SA" dirty="0">
                <a:solidFill>
                  <a:srgbClr val="7030A0"/>
                </a:solidFill>
                <a:latin typeface="Adobe نسخ Medium" panose="01010101010101010101" pitchFamily="50" charset="-78"/>
                <a:cs typeface="+mn-cs"/>
              </a:rPr>
              <a:t>1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  <a:r>
              <a:rPr lang="ar-SA" altLang="ar-SA" dirty="0">
                <a:solidFill>
                  <a:srgbClr val="7030A0"/>
                </a:solidFill>
                <a:latin typeface="Adobe نسخ Medium" panose="01010101010101010101" pitchFamily="50" charset="-78"/>
                <a:cs typeface="+mn-cs"/>
              </a:rPr>
              <a:t>-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  <a:r>
              <a:rPr lang="ar-SA" altLang="ar-SA" b="1" dirty="0">
                <a:solidFill>
                  <a:srgbClr val="7030A0"/>
                </a:solidFill>
                <a:latin typeface="Adobe Arabic" panose="02040503050201020203" pitchFamily="18" charset="-78"/>
                <a:cs typeface="+mn-cs"/>
              </a:rPr>
              <a:t>قراءة النص قراءة صحيحة مسترسلة 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b="1" dirty="0">
                <a:solidFill>
                  <a:srgbClr val="7030A0"/>
                </a:solidFill>
                <a:latin typeface="Adobe Arabic" panose="02040503050201020203" pitchFamily="18" charset="-78"/>
                <a:cs typeface="+mn-cs"/>
              </a:rPr>
              <a:t>2-  تلوين الصوت وفق مقتضيات الـمعنى 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b="1" dirty="0">
                <a:solidFill>
                  <a:srgbClr val="7030A0"/>
                </a:solidFill>
                <a:latin typeface="Adobe Arabic" panose="02040503050201020203" pitchFamily="18" charset="-78"/>
                <a:cs typeface="+mn-cs"/>
              </a:rPr>
              <a:t>3- مراعاة علامات الوقف والوصل عند القراءة </a:t>
            </a:r>
            <a:endParaRPr lang="en-US" altLang="ar-SA" b="1" dirty="0">
              <a:solidFill>
                <a:srgbClr val="7030A0"/>
              </a:solidFill>
              <a:latin typeface="Adobe نسخ Medium" panose="01010101010101010101" pitchFamily="50" charset="-78"/>
              <a:cs typeface="+mn-cs"/>
            </a:endParaRPr>
          </a:p>
          <a:p>
            <a:pPr marL="457200" indent="-457200">
              <a:spcBef>
                <a:spcPct val="0"/>
              </a:spcBef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المهـــــارة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( القراءة - التحدث )</a:t>
            </a:r>
          </a:p>
        </p:txBody>
      </p:sp>
    </p:spTree>
    <p:extLst>
      <p:ext uri="{BB962C8B-B14F-4D97-AF65-F5344CB8AC3E}">
        <p14:creationId xmlns:p14="http://schemas.microsoft.com/office/powerpoint/2010/main" val="726215087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087269" y="1844824"/>
            <a:ext cx="7615237" cy="3786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لغتي يا بـحر الكلمات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يا لغة القرآن الـمثلى 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أكتشف وأنـمي لغتي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بضد الكلمة أو معنى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02A22B-532D-481B-94DC-333011A69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0" y="426669"/>
            <a:ext cx="2896004" cy="120984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7A1DFA6-73FD-46DE-B893-31CEE17F48E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FA54D7AE-AF5C-4F37-9D0D-318DBE6AD2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6" y="2585508"/>
            <a:ext cx="879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4206C4A-DE65-4A2C-9485-3FC50D9205D7}"/>
              </a:ext>
            </a:extLst>
          </p:cNvPr>
          <p:cNvSpPr/>
          <p:nvPr/>
        </p:nvSpPr>
        <p:spPr>
          <a:xfrm>
            <a:off x="1794934" y="1738489"/>
            <a:ext cx="6062134" cy="404142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63064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6CA5C0-640A-461C-9CBF-EF14BC89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04" y="1877952"/>
            <a:ext cx="4696480" cy="8668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9B3ECDE-F518-4E4D-B8B0-FA744D7CC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0" y="426669"/>
            <a:ext cx="2896004" cy="12098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8A1419E-B8DD-48AB-9F45-3D6BC86B0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97" y="3140868"/>
            <a:ext cx="2362530" cy="132416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E44D9CA-03C4-4BE8-B183-8D93B2941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4" y="4008288"/>
            <a:ext cx="5525271" cy="215295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CC87F9F-771D-429F-89CE-6F56D8A64BCF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مجموعة 32">
            <a:extLst>
              <a:ext uri="{FF2B5EF4-FFF2-40B4-BE49-F238E27FC236}">
                <a16:creationId xmlns:a16="http://schemas.microsoft.com/office/drawing/2014/main" id="{6781D5FC-7E8B-4EB6-9AAF-B3D4AC6F1A10}"/>
              </a:ext>
            </a:extLst>
          </p:cNvPr>
          <p:cNvGrpSpPr>
            <a:grpSpLocks/>
          </p:cNvGrpSpPr>
          <p:nvPr/>
        </p:nvGrpSpPr>
        <p:grpSpPr bwMode="auto">
          <a:xfrm>
            <a:off x="2948549" y="3069431"/>
            <a:ext cx="3600450" cy="719137"/>
            <a:chOff x="3203848" y="1340768"/>
            <a:chExt cx="3600400" cy="720080"/>
          </a:xfrm>
        </p:grpSpPr>
        <p:sp>
          <p:nvSpPr>
            <p:cNvPr id="11" name="سهم إلى اليسار والأعلى 23">
              <a:extLst>
                <a:ext uri="{FF2B5EF4-FFF2-40B4-BE49-F238E27FC236}">
                  <a16:creationId xmlns:a16="http://schemas.microsoft.com/office/drawing/2014/main" id="{EF5959D2-9830-4158-817F-6DDD976FEEB1}"/>
                </a:ext>
              </a:extLst>
            </p:cNvPr>
            <p:cNvSpPr/>
            <p:nvPr/>
          </p:nvSpPr>
          <p:spPr>
            <a:xfrm rot="10800000">
              <a:off x="3203848" y="1340768"/>
              <a:ext cx="1295382" cy="432366"/>
            </a:xfrm>
            <a:prstGeom prst="leftUpArrow">
              <a:avLst>
                <a:gd name="adj1" fmla="val 13654"/>
                <a:gd name="adj2" fmla="val 25000"/>
                <a:gd name="adj3" fmla="val 2841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cxnSp>
          <p:nvCxnSpPr>
            <p:cNvPr id="12" name="رابط بشكل مرفق 28">
              <a:extLst>
                <a:ext uri="{FF2B5EF4-FFF2-40B4-BE49-F238E27FC236}">
                  <a16:creationId xmlns:a16="http://schemas.microsoft.com/office/drawing/2014/main" id="{E85DFA75-A8A6-4CFE-9717-61B2C0D49F36}"/>
                </a:ext>
              </a:extLst>
            </p:cNvPr>
            <p:cNvCxnSpPr/>
            <p:nvPr/>
          </p:nvCxnSpPr>
          <p:spPr>
            <a:xfrm>
              <a:off x="4427794" y="1412299"/>
              <a:ext cx="2376454" cy="648549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3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6CA5C0-640A-461C-9CBF-EF14BC89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04" y="1877952"/>
            <a:ext cx="4696480" cy="8668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9B3ECDE-F518-4E4D-B8B0-FA744D7CC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0" y="426669"/>
            <a:ext cx="2896004" cy="12098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0B3489-939D-4C5E-8782-E58E74016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54" y="2986287"/>
            <a:ext cx="5601482" cy="274358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EE13BE-E9C2-44D1-810F-8FDA75595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877952"/>
            <a:ext cx="2267266" cy="1886213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278D3552-F01E-404E-BE57-0048161D18C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رابط بشكل مرفق 34">
            <a:extLst>
              <a:ext uri="{FF2B5EF4-FFF2-40B4-BE49-F238E27FC236}">
                <a16:creationId xmlns:a16="http://schemas.microsoft.com/office/drawing/2014/main" id="{34029116-5CDD-463B-B097-C44D922421A9}"/>
              </a:ext>
            </a:extLst>
          </p:cNvPr>
          <p:cNvCxnSpPr/>
          <p:nvPr/>
        </p:nvCxnSpPr>
        <p:spPr>
          <a:xfrm rot="10800000">
            <a:off x="2076693" y="2590205"/>
            <a:ext cx="1727200" cy="792163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08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2F6BA17-60B3-4077-AD73-951385E86AC8}"/>
              </a:ext>
            </a:extLst>
          </p:cNvPr>
          <p:cNvSpPr/>
          <p:nvPr/>
        </p:nvSpPr>
        <p:spPr bwMode="auto">
          <a:xfrm>
            <a:off x="1510750" y="5498124"/>
            <a:ext cx="6226927" cy="74136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الجملة</a:t>
            </a:r>
            <a:r>
              <a:rPr lang="ar-SA" sz="4400" dirty="0">
                <a:solidFill>
                  <a:schemeClr val="bg1"/>
                </a:solidFill>
              </a:rPr>
              <a:t> </a:t>
            </a:r>
            <a:r>
              <a:rPr lang="ar-SA" sz="4400" dirty="0">
                <a:solidFill>
                  <a:schemeClr val="tx1"/>
                </a:solidFill>
              </a:rPr>
              <a:t>: </a:t>
            </a:r>
            <a:r>
              <a:rPr lang="ar-SA" sz="4400" b="1" dirty="0">
                <a:solidFill>
                  <a:schemeClr val="tx1"/>
                </a:solidFill>
              </a:rPr>
              <a:t> </a:t>
            </a:r>
            <a:r>
              <a:rPr lang="ar-SA" sz="4400" dirty="0">
                <a:solidFill>
                  <a:schemeClr val="tx1"/>
                </a:solidFill>
              </a:rPr>
              <a:t>اسْتَيْقَظَ فَوَّازٌ مِنْ نَوْمِهِ.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307F3C-4CE9-453B-A2F5-745059846B61}"/>
              </a:ext>
            </a:extLst>
          </p:cNvPr>
          <p:cNvSpPr/>
          <p:nvPr/>
        </p:nvSpPr>
        <p:spPr>
          <a:xfrm>
            <a:off x="2287058" y="283711"/>
            <a:ext cx="4921283" cy="5912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 أكتب خريطة كلمة استيقظ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FA895CC0-781F-44AB-B81E-8A9676AD3465}"/>
              </a:ext>
            </a:extLst>
          </p:cNvPr>
          <p:cNvCxnSpPr>
            <a:cxnSpLocks/>
          </p:cNvCxnSpPr>
          <p:nvPr/>
        </p:nvCxnSpPr>
        <p:spPr>
          <a:xfrm>
            <a:off x="4530278" y="4309205"/>
            <a:ext cx="0" cy="8386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D38DD26-83EA-4C71-8126-304949B95FD0}"/>
              </a:ext>
            </a:extLst>
          </p:cNvPr>
          <p:cNvCxnSpPr>
            <a:cxnSpLocks/>
          </p:cNvCxnSpPr>
          <p:nvPr/>
        </p:nvCxnSpPr>
        <p:spPr>
          <a:xfrm>
            <a:off x="5734633" y="4208240"/>
            <a:ext cx="906376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0F2C48F1-DA18-42C8-B3D9-B539C9FA907A}"/>
              </a:ext>
            </a:extLst>
          </p:cNvPr>
          <p:cNvCxnSpPr>
            <a:cxnSpLocks/>
          </p:cNvCxnSpPr>
          <p:nvPr/>
        </p:nvCxnSpPr>
        <p:spPr>
          <a:xfrm flipH="1">
            <a:off x="2496033" y="4191089"/>
            <a:ext cx="8302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:a16="http://schemas.microsoft.com/office/drawing/2014/main" id="{1C3573CF-3FA5-4350-A4E7-F287C4BD07C0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181A735-3331-4081-8923-53EBD063A251}"/>
              </a:ext>
            </a:extLst>
          </p:cNvPr>
          <p:cNvSpPr/>
          <p:nvPr/>
        </p:nvSpPr>
        <p:spPr>
          <a:xfrm>
            <a:off x="3185146" y="2065762"/>
            <a:ext cx="830263" cy="591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1BE1E43-1BB4-4422-BA60-9DE2ED99688E}"/>
              </a:ext>
            </a:extLst>
          </p:cNvPr>
          <p:cNvSpPr/>
          <p:nvPr/>
        </p:nvSpPr>
        <p:spPr>
          <a:xfrm>
            <a:off x="3326296" y="1950271"/>
            <a:ext cx="689113" cy="70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D7FC735E-BA0B-4797-B09D-5B78E66BA076}"/>
              </a:ext>
            </a:extLst>
          </p:cNvPr>
          <p:cNvSpPr/>
          <p:nvPr/>
        </p:nvSpPr>
        <p:spPr>
          <a:xfrm>
            <a:off x="3810079" y="1365441"/>
            <a:ext cx="1584325" cy="879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800" dirty="0">
                <a:solidFill>
                  <a:schemeClr val="bg1"/>
                </a:solidFill>
              </a:rPr>
              <a:t>  </a:t>
            </a:r>
            <a:r>
              <a:rPr lang="ar-SA" sz="4800" dirty="0">
                <a:solidFill>
                  <a:schemeClr val="tx1"/>
                </a:solidFill>
              </a:rPr>
              <a:t>فعل 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8617B072-40D6-44FC-B557-10B714970826}"/>
              </a:ext>
            </a:extLst>
          </p:cNvPr>
          <p:cNvSpPr/>
          <p:nvPr/>
        </p:nvSpPr>
        <p:spPr>
          <a:xfrm>
            <a:off x="6615062" y="3601161"/>
            <a:ext cx="2089798" cy="1189887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chemeClr val="tx1"/>
                </a:solidFill>
              </a:rPr>
              <a:t>نَهَضَ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9B873AA6-806E-48AF-8BC5-A95366D65EF9}"/>
              </a:ext>
            </a:extLst>
          </p:cNvPr>
          <p:cNvSpPr/>
          <p:nvPr/>
        </p:nvSpPr>
        <p:spPr>
          <a:xfrm>
            <a:off x="381403" y="3390816"/>
            <a:ext cx="2089798" cy="1189887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</a:rPr>
              <a:t>نَامَ</a:t>
            </a:r>
            <a:endParaRPr lang="ar-SA" sz="4000" dirty="0">
              <a:solidFill>
                <a:schemeClr val="tx1"/>
              </a:solidFill>
            </a:endParaRP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63308487-E861-49A6-AF50-6498CB77D727}"/>
              </a:ext>
            </a:extLst>
          </p:cNvPr>
          <p:cNvCxnSpPr>
            <a:cxnSpLocks/>
          </p:cNvCxnSpPr>
          <p:nvPr/>
        </p:nvCxnSpPr>
        <p:spPr>
          <a:xfrm flipV="1">
            <a:off x="4602243" y="2656996"/>
            <a:ext cx="5930" cy="9541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>
            <a:extLst>
              <a:ext uri="{FF2B5EF4-FFF2-40B4-BE49-F238E27FC236}">
                <a16:creationId xmlns:a16="http://schemas.microsoft.com/office/drawing/2014/main" id="{1AAE4BD8-DC39-4A83-AC4C-B52753547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9" b="14603"/>
          <a:stretch/>
        </p:blipFill>
        <p:spPr>
          <a:xfrm>
            <a:off x="3486996" y="3319119"/>
            <a:ext cx="2230493" cy="1130790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18666B96-060A-4577-BA79-204AE08549A1}"/>
              </a:ext>
            </a:extLst>
          </p:cNvPr>
          <p:cNvSpPr/>
          <p:nvPr/>
        </p:nvSpPr>
        <p:spPr>
          <a:xfrm>
            <a:off x="2739476" y="3666343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الضد</a:t>
            </a:r>
            <a:endParaRPr lang="ar-SA" sz="2000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431A119-0FF0-41E6-BC06-6C172CB01283}"/>
              </a:ext>
            </a:extLst>
          </p:cNvPr>
          <p:cNvSpPr/>
          <p:nvPr/>
        </p:nvSpPr>
        <p:spPr>
          <a:xfrm>
            <a:off x="4122954" y="5089705"/>
            <a:ext cx="814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الجملة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CE4B04B-B628-4369-8C7D-D01F99ACD2AC}"/>
              </a:ext>
            </a:extLst>
          </p:cNvPr>
          <p:cNvSpPr/>
          <p:nvPr/>
        </p:nvSpPr>
        <p:spPr>
          <a:xfrm>
            <a:off x="5541218" y="3666343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المرادف</a:t>
            </a:r>
            <a:r>
              <a:rPr lang="ar-SA" sz="2000" dirty="0"/>
              <a:t>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8BBF83B-6BE8-42DD-A7D7-6D4458A1F276}"/>
              </a:ext>
            </a:extLst>
          </p:cNvPr>
          <p:cNvSpPr/>
          <p:nvPr/>
        </p:nvSpPr>
        <p:spPr>
          <a:xfrm>
            <a:off x="3878541" y="2273918"/>
            <a:ext cx="1386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نوع الكلمة </a:t>
            </a:r>
            <a:r>
              <a:rPr lang="ar-SA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51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2F6BA17-60B3-4077-AD73-951385E86AC8}"/>
              </a:ext>
            </a:extLst>
          </p:cNvPr>
          <p:cNvSpPr/>
          <p:nvPr/>
        </p:nvSpPr>
        <p:spPr bwMode="auto">
          <a:xfrm>
            <a:off x="1105651" y="5060218"/>
            <a:ext cx="6819900" cy="1490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dirty="0">
                <a:solidFill>
                  <a:srgbClr val="FF0000"/>
                </a:solidFill>
              </a:rPr>
              <a:t> </a:t>
            </a:r>
            <a:endParaRPr lang="ar-SA" sz="40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</a:t>
            </a:r>
            <a:r>
              <a:rPr lang="ar-SA" sz="800" dirty="0"/>
              <a:t>      </a:t>
            </a:r>
            <a:r>
              <a:rPr lang="ar-SA" sz="4000" dirty="0"/>
              <a:t>                          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FA895CC0-781F-44AB-B81E-8A9676AD3465}"/>
              </a:ext>
            </a:extLst>
          </p:cNvPr>
          <p:cNvCxnSpPr>
            <a:cxnSpLocks/>
          </p:cNvCxnSpPr>
          <p:nvPr/>
        </p:nvCxnSpPr>
        <p:spPr>
          <a:xfrm>
            <a:off x="4515602" y="4020470"/>
            <a:ext cx="0" cy="7413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D38DD26-83EA-4C71-8126-304949B95FD0}"/>
              </a:ext>
            </a:extLst>
          </p:cNvPr>
          <p:cNvCxnSpPr>
            <a:cxnSpLocks/>
          </p:cNvCxnSpPr>
          <p:nvPr/>
        </p:nvCxnSpPr>
        <p:spPr>
          <a:xfrm>
            <a:off x="5485533" y="3320129"/>
            <a:ext cx="80524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0F2C48F1-DA18-42C8-B3D9-B539C9FA907A}"/>
              </a:ext>
            </a:extLst>
          </p:cNvPr>
          <p:cNvCxnSpPr>
            <a:cxnSpLocks/>
          </p:cNvCxnSpPr>
          <p:nvPr/>
        </p:nvCxnSpPr>
        <p:spPr>
          <a:xfrm flipH="1">
            <a:off x="2653944" y="3320129"/>
            <a:ext cx="8302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ABB8196-DB2E-4EEF-A981-337ABAC26D61}"/>
              </a:ext>
            </a:extLst>
          </p:cNvPr>
          <p:cNvSpPr/>
          <p:nvPr/>
        </p:nvSpPr>
        <p:spPr>
          <a:xfrm>
            <a:off x="3069075" y="339102"/>
            <a:ext cx="2451100" cy="1007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800" dirty="0"/>
              <a:t>....................................................................... </a:t>
            </a:r>
            <a:r>
              <a:rPr lang="ar-SA" sz="2800" b="1" dirty="0"/>
              <a:t>  </a:t>
            </a:r>
            <a:endParaRPr lang="ar-SA" sz="24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9A125D9D-4F55-4E9A-818A-8EBC0666A21F}"/>
              </a:ext>
            </a:extLst>
          </p:cNvPr>
          <p:cNvCxnSpPr>
            <a:cxnSpLocks/>
          </p:cNvCxnSpPr>
          <p:nvPr/>
        </p:nvCxnSpPr>
        <p:spPr>
          <a:xfrm flipH="1" flipV="1">
            <a:off x="4426869" y="1704936"/>
            <a:ext cx="11280" cy="8985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DAD002C-7FAE-4981-9C49-BF6DE9BED733}"/>
              </a:ext>
            </a:extLst>
          </p:cNvPr>
          <p:cNvSpPr/>
          <p:nvPr/>
        </p:nvSpPr>
        <p:spPr>
          <a:xfrm>
            <a:off x="3456938" y="2630845"/>
            <a:ext cx="1939863" cy="13253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800" dirty="0">
                <a:solidFill>
                  <a:schemeClr val="tx1"/>
                </a:solidFill>
              </a:rPr>
              <a:t>.......................................................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C824E7F-6E59-46B6-87CE-D6E723182907}"/>
              </a:ext>
            </a:extLst>
          </p:cNvPr>
          <p:cNvSpPr/>
          <p:nvPr/>
        </p:nvSpPr>
        <p:spPr>
          <a:xfrm>
            <a:off x="7447546" y="147053"/>
            <a:ext cx="1505285" cy="676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2400" b="1" dirty="0"/>
              <a:t>خريطة الكلمة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88FBCC0-9A44-4604-BD0E-6967892454F9}"/>
              </a:ext>
            </a:extLst>
          </p:cNvPr>
          <p:cNvSpPr/>
          <p:nvPr/>
        </p:nvSpPr>
        <p:spPr>
          <a:xfrm>
            <a:off x="332184" y="386097"/>
            <a:ext cx="2035006" cy="874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2400" b="1" dirty="0"/>
              <a:t> اسمي  </a:t>
            </a:r>
            <a:r>
              <a:rPr lang="ar-SA" sz="800" b="1" dirty="0"/>
              <a:t>...................................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16AE4DB-29EC-4D3D-8695-EC044AB0A157}"/>
              </a:ext>
            </a:extLst>
          </p:cNvPr>
          <p:cNvSpPr/>
          <p:nvPr/>
        </p:nvSpPr>
        <p:spPr>
          <a:xfrm>
            <a:off x="6366733" y="2672641"/>
            <a:ext cx="2451100" cy="1007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800" dirty="0"/>
              <a:t>....................................................................... </a:t>
            </a:r>
            <a:r>
              <a:rPr lang="ar-SA" sz="2800" b="1" dirty="0"/>
              <a:t>  </a:t>
            </a:r>
            <a:endParaRPr lang="ar-SA" sz="2400" b="1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6EA7BBD-A03B-4C5E-9C13-F104007D0F1B}"/>
              </a:ext>
            </a:extLst>
          </p:cNvPr>
          <p:cNvSpPr/>
          <p:nvPr/>
        </p:nvSpPr>
        <p:spPr>
          <a:xfrm>
            <a:off x="213370" y="2767034"/>
            <a:ext cx="2451100" cy="1007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800" dirty="0"/>
              <a:t>....................................................................... </a:t>
            </a:r>
            <a:r>
              <a:rPr lang="ar-SA" sz="2800" b="1" dirty="0"/>
              <a:t>  </a:t>
            </a:r>
            <a:endParaRPr lang="ar-SA" sz="2400" b="1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F3DA637-F31C-4F87-8E06-F9535EC10A3F}"/>
              </a:ext>
            </a:extLst>
          </p:cNvPr>
          <p:cNvSpPr/>
          <p:nvPr/>
        </p:nvSpPr>
        <p:spPr>
          <a:xfrm>
            <a:off x="2735490" y="2767034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الضد</a:t>
            </a:r>
            <a:endParaRPr lang="ar-SA" sz="2000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5334E33-0B46-4981-B0B8-F6545E3ACDCF}"/>
              </a:ext>
            </a:extLst>
          </p:cNvPr>
          <p:cNvSpPr/>
          <p:nvPr/>
        </p:nvSpPr>
        <p:spPr>
          <a:xfrm>
            <a:off x="4108278" y="4672193"/>
            <a:ext cx="814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الجملة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AAAFAE0-3011-4D1A-873E-040E057D25BA}"/>
              </a:ext>
            </a:extLst>
          </p:cNvPr>
          <p:cNvSpPr/>
          <p:nvPr/>
        </p:nvSpPr>
        <p:spPr>
          <a:xfrm>
            <a:off x="5369164" y="2737186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المرادف</a:t>
            </a:r>
            <a:r>
              <a:rPr lang="ar-SA" sz="2000" dirty="0"/>
              <a:t>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9356E70-664A-4602-BDE5-EEEDD1BC00D7}"/>
              </a:ext>
            </a:extLst>
          </p:cNvPr>
          <p:cNvSpPr/>
          <p:nvPr/>
        </p:nvSpPr>
        <p:spPr>
          <a:xfrm>
            <a:off x="3733410" y="1294666"/>
            <a:ext cx="1386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نوع الكلمة </a:t>
            </a:r>
            <a:r>
              <a:rPr lang="ar-SA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3639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93C76EF-6414-47F4-9210-179AB9A87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665407"/>
            <a:ext cx="8665530" cy="41670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3DACC7F-0052-4BBE-9422-15245725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3" y="260350"/>
            <a:ext cx="2684850" cy="272918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6914984-3A16-4FA5-AED7-BC6F8F71B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207020A9-B3D2-446A-BC2A-6E493063FA0B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2417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76AA28D-DE19-43D5-B333-F68F3165ED02}"/>
              </a:ext>
            </a:extLst>
          </p:cNvPr>
          <p:cNvSpPr txBox="1"/>
          <p:nvPr/>
        </p:nvSpPr>
        <p:spPr>
          <a:xfrm>
            <a:off x="2046287" y="1726234"/>
            <a:ext cx="5711825" cy="2862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  أقرأ وألاحظ كلمات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قد كتبت باللون الأحمر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بوضوح الصوت مع النطق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أقرأها وبلغتي أفخر </a:t>
            </a:r>
          </a:p>
        </p:txBody>
      </p:sp>
      <p:pic>
        <p:nvPicPr>
          <p:cNvPr id="61444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2FC823D7-3F58-46C3-8F78-73E69F24E0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49" y="1726234"/>
            <a:ext cx="879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F28469-39D7-495D-87AD-040599EC5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6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5D14769-CDF0-4E25-BB93-D5C723DA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28C13D3-D677-460E-AE1C-DEEDEA8A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1341214"/>
            <a:ext cx="3486637" cy="516327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076F173-05F9-4E39-8CD4-2E0A8F24A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86" y="2805025"/>
            <a:ext cx="2743583" cy="124794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FC019C2-2ECF-4BEC-B772-73199F046A3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922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5D14769-CDF0-4E25-BB93-D5C723DA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FC019C2-2ECF-4BEC-B772-73199F046A3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8FF5C02-73F9-425B-8B9B-F247A9FEE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26" y="2272307"/>
            <a:ext cx="4334480" cy="15908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BBD048B-93A0-4473-BF58-ECD3AAA7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" y="839666"/>
            <a:ext cx="3105583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84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5D14769-CDF0-4E25-BB93-D5C723DA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FC019C2-2ECF-4BEC-B772-73199F046A3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65E75E5-9B63-4A98-AC92-DDD1F0166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59" y="2178793"/>
            <a:ext cx="3639058" cy="287695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386288-4D94-4570-94CD-88C5C849F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6" y="1680016"/>
            <a:ext cx="4638250" cy="337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23F97625-0A61-4C76-AD35-3B161A22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28600"/>
            <a:ext cx="42084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E31077A0-34AD-4269-953B-E218BC4C8431}"/>
              </a:ext>
            </a:extLst>
          </p:cNvPr>
          <p:cNvSpPr/>
          <p:nvPr/>
        </p:nvSpPr>
        <p:spPr>
          <a:xfrm>
            <a:off x="5256215" y="228600"/>
            <a:ext cx="3252787" cy="11128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بطاقة دخول</a:t>
            </a:r>
          </a:p>
        </p:txBody>
      </p:sp>
      <p:sp>
        <p:nvSpPr>
          <p:cNvPr id="8196" name="مستطيل 6">
            <a:extLst>
              <a:ext uri="{FF2B5EF4-FFF2-40B4-BE49-F238E27FC236}">
                <a16:creationId xmlns:a16="http://schemas.microsoft.com/office/drawing/2014/main" id="{06BE2E6E-7A65-4BC8-8C88-A6A245EC9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392" y="1902621"/>
            <a:ext cx="2487612" cy="5857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00B050"/>
                </a:solidFill>
                <a:latin typeface="Arial" panose="020B0604020202020204" pitchFamily="34" charset="0"/>
              </a:rPr>
              <a:t> كم وحدة درسنا ؟</a:t>
            </a:r>
          </a:p>
        </p:txBody>
      </p:sp>
      <p:sp>
        <p:nvSpPr>
          <p:cNvPr id="8197" name="مستطيل 8">
            <a:extLst>
              <a:ext uri="{FF2B5EF4-FFF2-40B4-BE49-F238E27FC236}">
                <a16:creationId xmlns:a16="http://schemas.microsoft.com/office/drawing/2014/main" id="{670F8575-3EE8-441E-AEDC-6BC079BA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717" y="2664480"/>
            <a:ext cx="4147289" cy="52322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sz="2800" dirty="0">
                <a:solidFill>
                  <a:srgbClr val="00B050"/>
                </a:solidFill>
                <a:latin typeface="Arial" panose="020B0604020202020204" pitchFamily="34" charset="0"/>
              </a:rPr>
              <a:t> ما مجال الوحدة التي ندرسها الآن؟</a:t>
            </a:r>
          </a:p>
        </p:txBody>
      </p:sp>
      <p:sp>
        <p:nvSpPr>
          <p:cNvPr id="8198" name="مستطيل 10">
            <a:extLst>
              <a:ext uri="{FF2B5EF4-FFF2-40B4-BE49-F238E27FC236}">
                <a16:creationId xmlns:a16="http://schemas.microsoft.com/office/drawing/2014/main" id="{B0311544-C7A3-41B0-9A10-63C1D63DD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41" y="3416302"/>
            <a:ext cx="4011613" cy="5857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00B050"/>
                </a:solidFill>
                <a:latin typeface="Arial" panose="020B0604020202020204" pitchFamily="34" charset="0"/>
              </a:rPr>
              <a:t> كم رقم الوحدة التي ندرسها ؟</a:t>
            </a:r>
          </a:p>
        </p:txBody>
      </p:sp>
      <p:sp>
        <p:nvSpPr>
          <p:cNvPr id="8199" name="مستطيل 12">
            <a:extLst>
              <a:ext uri="{FF2B5EF4-FFF2-40B4-BE49-F238E27FC236}">
                <a16:creationId xmlns:a16="http://schemas.microsoft.com/office/drawing/2014/main" id="{49AA96E9-12E8-4767-9B9C-D3B70FB8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2" y="4218642"/>
            <a:ext cx="3668712" cy="584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00B050"/>
                </a:solidFill>
                <a:latin typeface="Arial" panose="020B0604020202020204" pitchFamily="34" charset="0"/>
              </a:rPr>
              <a:t> ما لون غلاف الوحدة  ؟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9ED5D1-D735-4ECE-A2BA-25DDB6B1E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296631" y="551113"/>
            <a:ext cx="4051532" cy="5273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334648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FC019C2-2ECF-4BEC-B772-73199F046A3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8454AE1-4E7F-497B-8D96-F2CDFD697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70" y="3005078"/>
            <a:ext cx="1371791" cy="8478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59FCB5A-05BC-4A32-B138-5E46B035B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18" y="2988412"/>
            <a:ext cx="924054" cy="8097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07CC322-A1B3-464A-9DDB-23C4CCDAF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65" y="2959833"/>
            <a:ext cx="1933845" cy="83831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574A08-9B1B-4592-B8F7-8560E4141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62" y="4134834"/>
            <a:ext cx="1552792" cy="7621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0CF559E-34DD-4772-B4FB-1D890A0BF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70" y="4077676"/>
            <a:ext cx="1247949" cy="87642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2202301-44A3-4540-8596-DD3F40EC0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12" y="2912201"/>
            <a:ext cx="1524213" cy="962159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4AC9FE91-0D66-4090-9B8C-C9F2A4A07829}"/>
              </a:ext>
            </a:extLst>
          </p:cNvPr>
          <p:cNvSpPr/>
          <p:nvPr/>
        </p:nvSpPr>
        <p:spPr>
          <a:xfrm>
            <a:off x="587022" y="5340095"/>
            <a:ext cx="8024297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40E63E92-CDF8-4D5B-978A-E3B137957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5" y="345600"/>
            <a:ext cx="7873914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فواز وشهر رمضان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ألاحظ الصور وأقرأ الجمل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الاصطفاف المنطقي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21" name="مجموعة 9">
            <a:extLst>
              <a:ext uri="{FF2B5EF4-FFF2-40B4-BE49-F238E27FC236}">
                <a16:creationId xmlns:a16="http://schemas.microsoft.com/office/drawing/2014/main" id="{58D43E4A-4DF8-4B83-A751-361094BC8300}"/>
              </a:ext>
            </a:extLst>
          </p:cNvPr>
          <p:cNvGrpSpPr>
            <a:grpSpLocks/>
          </p:cNvGrpSpPr>
          <p:nvPr/>
        </p:nvGrpSpPr>
        <p:grpSpPr bwMode="auto">
          <a:xfrm>
            <a:off x="4736154" y="358542"/>
            <a:ext cx="911191" cy="1420493"/>
            <a:chOff x="3833413" y="761509"/>
            <a:chExt cx="928688" cy="1554389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7A5B5732-7210-4047-9A4A-F8B653346092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23" name="Picture 2" descr="صورة ذات صلة">
              <a:extLst>
                <a:ext uri="{FF2B5EF4-FFF2-40B4-BE49-F238E27FC236}">
                  <a16:creationId xmlns:a16="http://schemas.microsoft.com/office/drawing/2014/main" id="{5F0EE940-0B14-45D7-A804-15C183A73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D448109F-33F3-4946-811A-E1443F4517D8}"/>
              </a:ext>
            </a:extLst>
          </p:cNvPr>
          <p:cNvSpPr/>
          <p:nvPr/>
        </p:nvSpPr>
        <p:spPr>
          <a:xfrm>
            <a:off x="827584" y="479269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256A297-6ECA-47F7-80EB-E37FD20807B4}"/>
              </a:ext>
            </a:extLst>
          </p:cNvPr>
          <p:cNvSpPr txBox="1"/>
          <p:nvPr/>
        </p:nvSpPr>
        <p:spPr>
          <a:xfrm>
            <a:off x="4413956" y="2102463"/>
            <a:ext cx="37027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7030A0"/>
                </a:solidFill>
              </a:rPr>
              <a:t>أرتب الكلمات الآتية لتصبح جملة مفيدة :</a:t>
            </a:r>
          </a:p>
        </p:txBody>
      </p:sp>
    </p:spTree>
    <p:extLst>
      <p:ext uri="{BB962C8B-B14F-4D97-AF65-F5344CB8AC3E}">
        <p14:creationId xmlns:p14="http://schemas.microsoft.com/office/powerpoint/2010/main" val="15742632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636331" y="2701519"/>
            <a:ext cx="171512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تقرأ الطالبة الكلمة وتوضح  المهارة اللغوية الصوتية في الكلمة 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53C3CC4-87DC-420F-AA52-E44855264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8741" r="37121" b="23888"/>
          <a:stretch/>
        </p:blipFill>
        <p:spPr>
          <a:xfrm>
            <a:off x="5705018" y="-14929"/>
            <a:ext cx="2420708" cy="665401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0EDC307-5729-417C-A5C4-C0A23DC0F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77" y="5535649"/>
            <a:ext cx="1371791" cy="8478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C4E5E4CD-B339-4055-A5D1-E7DCD9122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67" y="1731824"/>
            <a:ext cx="1479516" cy="72803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77483DD-3597-42B7-A209-80D246F3C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66" y="4323657"/>
            <a:ext cx="1371791" cy="67327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6CE86EA-82DD-4F4D-A369-498862D73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4" y="3021754"/>
            <a:ext cx="1247949" cy="87642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35311B7-0D0A-4AA9-B3F4-50E80C4A9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49" y="403872"/>
            <a:ext cx="1524213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97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641C85-0958-4FB3-99C7-8F135D902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 b="15147"/>
          <a:stretch/>
        </p:blipFill>
        <p:spPr>
          <a:xfrm>
            <a:off x="539277" y="3427736"/>
            <a:ext cx="8388823" cy="33142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71CFBB-FC56-47E4-96AE-DA07B1C04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185781"/>
            <a:ext cx="2905530" cy="259116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3EFAEBA-2223-4AAF-8CFD-F5B2C940E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260349"/>
            <a:ext cx="8511822" cy="9254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0AE323-D485-438C-A050-467A5B74E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91" y="1361902"/>
            <a:ext cx="3419952" cy="130510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3914461-61CD-47FA-8779-A596EA0982EC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3633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FC019C2-2ECF-4BEC-B772-73199F046A39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CB542BB-11AE-49B5-9055-448347E91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260349"/>
            <a:ext cx="8511822" cy="9254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5DDC9A6-5A88-4685-818E-82220D1E1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91" y="1361902"/>
            <a:ext cx="3419952" cy="130510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75777AD-BB94-40FB-B246-33F092E2F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26" y="3131932"/>
            <a:ext cx="7697274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33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C7FB20BE-B1C0-46AC-8F5D-E03CDBFDB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5" y="2493345"/>
            <a:ext cx="8425402" cy="39322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31C123-5858-411E-83A0-B65CDD409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7" y="342083"/>
            <a:ext cx="2716580" cy="250656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BAF73C-6101-44A5-B759-AD2FCC26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95" y="342083"/>
            <a:ext cx="2657846" cy="905001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F71E4321-475C-4B6E-B0FF-4EBB50C0DB21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2782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2BAF73C-6101-44A5-B759-AD2FCC260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95" y="342083"/>
            <a:ext cx="2657846" cy="905001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F71E4321-475C-4B6E-B0FF-4EBB50C0DB21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A033F70-5C68-471C-8F7E-281DA6E65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1" y="1101708"/>
            <a:ext cx="7303182" cy="54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43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2DED4D6-D206-4F03-BEAA-30F26D47943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FD04F6C-DCD6-4C3E-9E57-C3765250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494109" y="1982435"/>
            <a:ext cx="8154194" cy="44787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2D3AEC1-C447-49D2-ADE9-0DEC530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17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750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طَلَبَ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الْأُسْرَةُ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7200" b="1" dirty="0">
                <a:solidFill>
                  <a:schemeClr val="tx1"/>
                </a:solidFill>
              </a:rPr>
              <a:t>عَلِمَتِ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أَنْ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أَبِيهِ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بِدُخُولِ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</a:rPr>
              <a:t>شَهْـرِ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مِنْ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فَوَّازٌ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SA" sz="6000" b="1" dirty="0">
              <a:solidFill>
                <a:schemeClr val="tx1"/>
              </a:solidFill>
            </a:endParaRPr>
          </a:p>
          <a:p>
            <a:pPr algn="ctr"/>
            <a:r>
              <a:rPr lang="ar-SA" sz="6000" b="1" dirty="0">
                <a:solidFill>
                  <a:schemeClr val="tx1"/>
                </a:solidFill>
              </a:rPr>
              <a:t>فَفَرِحَتْ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رَمَضَانَ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345170D6-E477-4B57-91C0-9B556F209D6A}"/>
              </a:ext>
            </a:extLst>
          </p:cNvPr>
          <p:cNvSpPr/>
          <p:nvPr/>
        </p:nvSpPr>
        <p:spPr>
          <a:xfrm>
            <a:off x="219465" y="4366335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يَصُومَ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16" grpId="0" animBg="1"/>
      <p:bldP spid="16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1E3F1B7-CBCB-486F-9F4B-A26947D19F2A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DB8461D-A853-40B0-ABCF-1AA3D7EF0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9" y="1831403"/>
            <a:ext cx="7742767" cy="48906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32D152-4BCA-40D7-A34A-82C890D6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260350"/>
            <a:ext cx="8564170" cy="17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916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14239" y="818984"/>
            <a:ext cx="2125980" cy="1343033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مَا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441940" y="818984"/>
            <a:ext cx="2125980" cy="1365532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 تَـزَالُ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549" y="859316"/>
            <a:ext cx="2125980" cy="13655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أَرْجُوكَ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11787" y="851535"/>
            <a:ext cx="2125980" cy="13450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قَالَ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4239" y="2292465"/>
            <a:ext cx="2125980" cy="13731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الْأَبُ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85198" y="2328464"/>
            <a:ext cx="2125980" cy="137318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فَقَالَ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56157" y="2356554"/>
            <a:ext cx="2125980" cy="13450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أَبِي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3003" y="2320555"/>
            <a:ext cx="2125980" cy="134509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</a:rPr>
              <a:t>بُـنَيَّ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14239" y="3782442"/>
            <a:ext cx="2125980" cy="13998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صَغِيرًا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24589" y="3793557"/>
            <a:ext cx="2125980" cy="13433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حَسَنًا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17764" y="3782442"/>
            <a:ext cx="2125980" cy="1365532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SA" sz="6000" b="1" dirty="0">
              <a:solidFill>
                <a:schemeClr val="tx1"/>
              </a:solidFill>
            </a:endParaRPr>
          </a:p>
          <a:p>
            <a:pPr algn="r"/>
            <a:r>
              <a:rPr lang="ar-SA" sz="6000" b="1" dirty="0">
                <a:solidFill>
                  <a:schemeClr val="tx1"/>
                </a:solidFill>
              </a:rPr>
              <a:t>دَعْـنِي 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72331" y="3782442"/>
            <a:ext cx="2125980" cy="1265414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رَدَّ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4" y="142835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190CB481-EBB4-4099-B1C6-F7E55F5089DC}"/>
              </a:ext>
            </a:extLst>
          </p:cNvPr>
          <p:cNvSpPr/>
          <p:nvPr/>
        </p:nvSpPr>
        <p:spPr>
          <a:xfrm>
            <a:off x="7018020" y="5195831"/>
            <a:ext cx="2125980" cy="1399897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قَائِلًا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57">
            <a:extLst>
              <a:ext uri="{FF2B5EF4-FFF2-40B4-BE49-F238E27FC236}">
                <a16:creationId xmlns:a16="http://schemas.microsoft.com/office/drawing/2014/main" id="{18E95397-4E4A-4DE5-A6DD-91C278043060}"/>
              </a:ext>
            </a:extLst>
          </p:cNvPr>
          <p:cNvSpPr/>
          <p:nvPr/>
        </p:nvSpPr>
        <p:spPr>
          <a:xfrm>
            <a:off x="4785807" y="5251462"/>
            <a:ext cx="2125980" cy="13998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أُحَاوِلُ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57">
            <a:extLst>
              <a:ext uri="{FF2B5EF4-FFF2-40B4-BE49-F238E27FC236}">
                <a16:creationId xmlns:a16="http://schemas.microsoft.com/office/drawing/2014/main" id="{47AACDA7-A43B-407E-BD64-7FC8EDE135D8}"/>
              </a:ext>
            </a:extLst>
          </p:cNvPr>
          <p:cNvSpPr/>
          <p:nvPr/>
        </p:nvSpPr>
        <p:spPr>
          <a:xfrm>
            <a:off x="2514569" y="5251462"/>
            <a:ext cx="2125980" cy="13998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فَوَّازٌ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57">
            <a:extLst>
              <a:ext uri="{FF2B5EF4-FFF2-40B4-BE49-F238E27FC236}">
                <a16:creationId xmlns:a16="http://schemas.microsoft.com/office/drawing/2014/main" id="{14AC7F48-B31F-4A49-9D9D-4FFE380BC582}"/>
              </a:ext>
            </a:extLst>
          </p:cNvPr>
          <p:cNvSpPr/>
          <p:nvPr/>
        </p:nvSpPr>
        <p:spPr>
          <a:xfrm>
            <a:off x="182268" y="5299131"/>
            <a:ext cx="2125980" cy="13998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يَا أَبِي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3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1238</TotalTime>
  <Words>1893</Words>
  <Application>Microsoft Office PowerPoint</Application>
  <PresentationFormat>عرض على الشاشة (4:3)</PresentationFormat>
  <Paragraphs>651</Paragraphs>
  <Slides>110</Slides>
  <Notes>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110</vt:i4>
      </vt:variant>
    </vt:vector>
  </HeadingPairs>
  <TitlesOfParts>
    <vt:vector size="121" baseType="lpstr">
      <vt:lpstr>Adobe Arabic</vt:lpstr>
      <vt:lpstr>Adobe نسخ Medium</vt:lpstr>
      <vt:lpstr>AL-Mohanad</vt:lpstr>
      <vt:lpstr>AL-Mohanad Bold</vt:lpstr>
      <vt:lpstr>Andalus</vt:lpstr>
      <vt:lpstr>Arabic Typesetting</vt:lpstr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القواعد الصفية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أفتح كتابي ص 170169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تمثيل الأدوار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   الواجب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الحل بالعكس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عبدالمحسن</dc:creator>
  <cp:lastModifiedBy>آلاء</cp:lastModifiedBy>
  <cp:revision>113</cp:revision>
  <dcterms:created xsi:type="dcterms:W3CDTF">2018-03-28T22:00:57Z</dcterms:created>
  <dcterms:modified xsi:type="dcterms:W3CDTF">2019-03-19T16:16:42Z</dcterms:modified>
</cp:coreProperties>
</file>