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444" r:id="rId2"/>
    <p:sldId id="445" r:id="rId3"/>
    <p:sldId id="302" r:id="rId4"/>
    <p:sldId id="435" r:id="rId5"/>
    <p:sldId id="436" r:id="rId6"/>
    <p:sldId id="372" r:id="rId7"/>
    <p:sldId id="446" r:id="rId8"/>
    <p:sldId id="438" r:id="rId9"/>
    <p:sldId id="424" r:id="rId10"/>
    <p:sldId id="427" r:id="rId11"/>
    <p:sldId id="428" r:id="rId12"/>
    <p:sldId id="447" r:id="rId13"/>
    <p:sldId id="451" r:id="rId14"/>
    <p:sldId id="429" r:id="rId15"/>
    <p:sldId id="452" r:id="rId16"/>
    <p:sldId id="448" r:id="rId17"/>
    <p:sldId id="433" r:id="rId18"/>
    <p:sldId id="449" r:id="rId19"/>
    <p:sldId id="450" r:id="rId20"/>
    <p:sldId id="443" r:id="rId2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A4"/>
    <a:srgbClr val="5600AC"/>
    <a:srgbClr val="FFFF00"/>
    <a:srgbClr val="CCFF33"/>
    <a:srgbClr val="00FFCC"/>
    <a:srgbClr val="8FFFEA"/>
    <a:srgbClr val="FFCC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نمط ذو سمات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نمط ذو سمات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نمط ذو سمات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سمات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نمط متوسط 3 - 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431" autoAdjust="0"/>
    <p:restoredTop sz="94586" autoAdjust="0"/>
  </p:normalViewPr>
  <p:slideViewPr>
    <p:cSldViewPr>
      <p:cViewPr varScale="1">
        <p:scale>
          <a:sx n="64" d="100"/>
          <a:sy n="64" d="100"/>
        </p:scale>
        <p:origin x="2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62A778-5CF5-4BA2-A46C-468255D2A30A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AD2A5D-009F-4675-8B6D-8899D6FD2E3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/>
          </a:p>
        </p:txBody>
      </p:sp>
      <p:sp>
        <p:nvSpPr>
          <p:cNvPr id="225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2C80D-FBEB-4158-8836-39E0C21076D3}" type="slidenum">
              <a:rPr lang="ar-SA" smtClean="0"/>
              <a:pPr/>
              <a:t>17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/>
          </a:p>
        </p:txBody>
      </p:sp>
      <p:sp>
        <p:nvSpPr>
          <p:cNvPr id="2355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40CC27-527B-4E3A-947F-8FBD78272F23}" type="slidenum">
              <a:rPr lang="ar-SA" smtClean="0"/>
              <a:pPr/>
              <a:t>18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/>
          </a:p>
        </p:txBody>
      </p:sp>
      <p:sp>
        <p:nvSpPr>
          <p:cNvPr id="2458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4DB339-7ABF-45A7-8803-8200E8521CD4}" type="slidenum">
              <a:rPr lang="ar-SA" smtClean="0"/>
              <a:pPr/>
              <a:t>19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E8A4-1AA4-4039-AEB3-E2A2036B3F3A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3E903-A69C-4015-A6FC-33D2E75973A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811E-797F-4C51-BA7F-B814FECAA140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B7F78-7481-4896-96C9-0BFA611CDB1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F842C-61A3-4B20-9FBC-B649A54AF9A6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57D3D-96FF-4128-879C-1B9AE501CF3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E2BA-8452-4084-A264-063D78816878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B5140-619B-4D97-90FB-AD7823636C2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E8FD-A657-481F-AFB6-8D26E40F4EA0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806AF-4824-46AF-ABE9-7BF2B9030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59BA-370D-4199-90FB-C455F1D7A222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146C-D8D2-4F2C-9BE2-A7F0CC3FD86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E3CEE-A45C-4A22-A22E-047814CFF616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DF6E4-FFE9-44B6-81CF-F0AAB44C9B8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7914C-3B25-43E3-A2F9-1617C1BF9785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C514F-DB4C-4E2F-89FF-14A496F888A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1CD2F-CBFA-4DAE-B226-EAFE6E3A78B6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10C7-F84F-4A8F-BD66-7832785023D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A996-330E-4EFB-8DEF-9613FA7E3AA1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90264-E4B0-4F56-A58B-69DD2697333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EFF1F-188E-4339-88B1-0E86AE40C38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968F8-9F63-4F69-90D9-3162373E30C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6D0E0C-C74D-4A2F-9483-5C0976D8240F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C5C2BF-900D-4D12-9AA2-2DE33DCDC62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10" Type="http://schemas.openxmlformats.org/officeDocument/2006/relationships/image" Target="../media/image9.png"/><Relationship Id="rId4" Type="http://schemas.openxmlformats.org/officeDocument/2006/relationships/audio" Target="../media/audio22.wav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0.wav"/><Relationship Id="rId7" Type="http://schemas.openxmlformats.org/officeDocument/2006/relationships/image" Target="../media/image13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4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9"/>
          <p:cNvGrpSpPr>
            <a:grpSpLocks/>
          </p:cNvGrpSpPr>
          <p:nvPr/>
        </p:nvGrpSpPr>
        <p:grpSpPr bwMode="auto">
          <a:xfrm>
            <a:off x="1357313" y="714375"/>
            <a:ext cx="6500812" cy="6143625"/>
            <a:chOff x="1357313" y="714375"/>
            <a:chExt cx="6500812" cy="6143625"/>
          </a:xfrm>
        </p:grpSpPr>
        <p:grpSp>
          <p:nvGrpSpPr>
            <p:cNvPr id="2051" name="مجموعة 19"/>
            <p:cNvGrpSpPr>
              <a:grpSpLocks/>
            </p:cNvGrpSpPr>
            <p:nvPr/>
          </p:nvGrpSpPr>
          <p:grpSpPr bwMode="auto">
            <a:xfrm>
              <a:off x="1357313" y="714375"/>
              <a:ext cx="4071937" cy="6143625"/>
              <a:chOff x="1142976" y="285728"/>
              <a:chExt cx="4071966" cy="6143668"/>
            </a:xfrm>
          </p:grpSpPr>
          <p:grpSp>
            <p:nvGrpSpPr>
              <p:cNvPr id="2057" name="مجموعة 6"/>
              <p:cNvGrpSpPr>
                <a:grpSpLocks/>
              </p:cNvGrpSpPr>
              <p:nvPr/>
            </p:nvGrpSpPr>
            <p:grpSpPr bwMode="auto">
              <a:xfrm>
                <a:off x="2143108" y="285728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7" name="صورة 4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شكل بيضاوي 5"/>
                <p:cNvSpPr/>
                <p:nvPr/>
              </p:nvSpPr>
              <p:spPr>
                <a:xfrm>
                  <a:off x="10431956" y="4144757"/>
                  <a:ext cx="1783910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8" name="مجموعة 7"/>
              <p:cNvGrpSpPr>
                <a:grpSpLocks/>
              </p:cNvGrpSpPr>
              <p:nvPr/>
            </p:nvGrpSpPr>
            <p:grpSpPr bwMode="auto">
              <a:xfrm>
                <a:off x="1142976" y="2000240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5" name="صورة 8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شكل بيضاوي 9"/>
                <p:cNvSpPr/>
                <p:nvPr/>
              </p:nvSpPr>
              <p:spPr>
                <a:xfrm>
                  <a:off x="10431956" y="4144757"/>
                  <a:ext cx="1783910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9" name="مجموعة 10"/>
              <p:cNvGrpSpPr>
                <a:grpSpLocks/>
              </p:cNvGrpSpPr>
              <p:nvPr/>
            </p:nvGrpSpPr>
            <p:grpSpPr bwMode="auto">
              <a:xfrm>
                <a:off x="1357290" y="3857628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3" name="صورة 11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شكل بيضاوي 12"/>
                <p:cNvSpPr/>
                <p:nvPr/>
              </p:nvSpPr>
              <p:spPr>
                <a:xfrm>
                  <a:off x="10431958" y="4144757"/>
                  <a:ext cx="1783908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60" name="مجموعة 16"/>
              <p:cNvGrpSpPr>
                <a:grpSpLocks/>
              </p:cNvGrpSpPr>
              <p:nvPr/>
            </p:nvGrpSpPr>
            <p:grpSpPr bwMode="auto">
              <a:xfrm>
                <a:off x="3214678" y="4857760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1" name="صورة 17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شكل بيضاوي 18"/>
                <p:cNvSpPr/>
                <p:nvPr/>
              </p:nvSpPr>
              <p:spPr>
                <a:xfrm>
                  <a:off x="10431958" y="4144757"/>
                  <a:ext cx="1783908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053" name="مجموعة 25"/>
            <p:cNvGrpSpPr>
              <a:grpSpLocks/>
            </p:cNvGrpSpPr>
            <p:nvPr/>
          </p:nvGrpSpPr>
          <p:grpSpPr bwMode="auto">
            <a:xfrm>
              <a:off x="3821113" y="3146425"/>
              <a:ext cx="4037012" cy="903288"/>
              <a:chOff x="5269352" y="2747637"/>
              <a:chExt cx="2337577" cy="903047"/>
            </a:xfrm>
          </p:grpSpPr>
          <p:sp>
            <p:nvSpPr>
              <p:cNvPr id="2054" name="مربع نص 22"/>
              <p:cNvSpPr txBox="1">
                <a:spLocks noChangeArrowheads="1"/>
              </p:cNvSpPr>
              <p:nvPr/>
            </p:nvSpPr>
            <p:spPr bwMode="auto">
              <a:xfrm rot="-1153661">
                <a:off x="6749673" y="2747637"/>
                <a:ext cx="85725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000" b="1"/>
                  <a:t>مجال</a:t>
                </a:r>
                <a:endParaRPr lang="en-US" sz="4000" b="1" dirty="0"/>
              </a:p>
            </p:txBody>
          </p:sp>
          <p:sp>
            <p:nvSpPr>
              <p:cNvPr id="2055" name="مربع نص 23"/>
              <p:cNvSpPr txBox="1">
                <a:spLocks noChangeArrowheads="1"/>
              </p:cNvSpPr>
              <p:nvPr/>
            </p:nvSpPr>
            <p:spPr bwMode="auto">
              <a:xfrm rot="-633854">
                <a:off x="6160503" y="2942798"/>
                <a:ext cx="85725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000" b="1"/>
                  <a:t>الرسم</a:t>
                </a:r>
                <a:endParaRPr lang="en-US" sz="4000" b="1"/>
              </a:p>
            </p:txBody>
          </p:sp>
          <p:sp>
            <p:nvSpPr>
              <p:cNvPr id="2056" name="مستطيل 24"/>
              <p:cNvSpPr>
                <a:spLocks noChangeArrowheads="1"/>
              </p:cNvSpPr>
              <p:nvPr/>
            </p:nvSpPr>
            <p:spPr bwMode="auto">
              <a:xfrm rot="400530">
                <a:off x="5269352" y="2824841"/>
                <a:ext cx="114300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000" b="1"/>
                  <a:t>الزخرفي</a:t>
                </a:r>
                <a:endParaRPr lang="en-US" sz="4000" b="1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جال الرسم الزخر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مربع نص 8"/>
          <p:cNvSpPr txBox="1">
            <a:spLocks noChangeArrowheads="1"/>
          </p:cNvSpPr>
          <p:nvPr/>
        </p:nvSpPr>
        <p:spPr bwMode="auto">
          <a:xfrm>
            <a:off x="1500188" y="1928813"/>
            <a:ext cx="67865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600" b="1" dirty="0"/>
              <a:t>تتميز الإطارات الزخرفية بأشكال جمالية مبتكرة ومتنوعة يستفاد منها في حياتنا اليومية في كثير من الأشياء؛ لزخرفة غلاف كتاب، وأيضًا لزخرفة بطاقات التهنئة، ولرسم لوحة </a:t>
            </a:r>
            <a:r>
              <a:rPr lang="ar-SA" sz="3600" b="1" dirty="0" err="1"/>
              <a:t>جدارية</a:t>
            </a:r>
            <a:r>
              <a:rPr lang="ar-SA" sz="3600" b="1" dirty="0"/>
              <a:t>، ويمكننا تلوينها بألوان جميلة ومتنوعة؛ لإعطائها شكلًا جماليًّا متناسقًا.</a:t>
            </a:r>
            <a:endParaRPr lang="en-US" sz="36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80B14D7-6592-4FAC-A9B7-B768C1639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تميز الإطارات الزخرفية بأشكال جمالية   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مربع نص 15"/>
          <p:cNvSpPr txBox="1">
            <a:spLocks noChangeArrowheads="1"/>
          </p:cNvSpPr>
          <p:nvPr/>
        </p:nvSpPr>
        <p:spPr bwMode="auto">
          <a:xfrm>
            <a:off x="4143375" y="1357313"/>
            <a:ext cx="5000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لاحظ الشكل</a:t>
            </a:r>
            <a:r>
              <a:rPr lang="ar-EG" sz="3200" b="1" dirty="0"/>
              <a:t> (</a:t>
            </a:r>
            <a:r>
              <a:rPr lang="ar-SA" sz="3200" b="1" dirty="0"/>
              <a:t>20</a:t>
            </a:r>
            <a:r>
              <a:rPr lang="ar-EG" sz="3200" b="1" dirty="0"/>
              <a:t>)</a:t>
            </a:r>
            <a:r>
              <a:rPr lang="ar-SA" sz="3200" b="1" dirty="0"/>
              <a:t>، والشكل</a:t>
            </a:r>
            <a:r>
              <a:rPr lang="ar-EG" sz="3200" b="1" dirty="0"/>
              <a:t> (</a:t>
            </a:r>
            <a:r>
              <a:rPr lang="ar-SA" sz="3200" b="1" dirty="0"/>
              <a:t>21</a:t>
            </a:r>
            <a:r>
              <a:rPr lang="ar-EG" sz="3200" b="1" dirty="0"/>
              <a:t>)</a:t>
            </a:r>
            <a:r>
              <a:rPr lang="ar-SA" sz="3200" b="1" dirty="0"/>
              <a:t>، والشكل</a:t>
            </a:r>
            <a:r>
              <a:rPr lang="ar-EG" sz="3200" b="1" dirty="0"/>
              <a:t> (</a:t>
            </a:r>
            <a:r>
              <a:rPr lang="ar-SA" sz="3200" b="1" dirty="0"/>
              <a:t>22</a:t>
            </a:r>
            <a:r>
              <a:rPr lang="ar-EG" sz="3200" b="1" dirty="0"/>
              <a:t>)</a:t>
            </a:r>
            <a:r>
              <a:rPr lang="ar-SA" sz="3200" b="1" dirty="0"/>
              <a:t>، وهي إطارات </a:t>
            </a:r>
            <a:r>
              <a:rPr lang="ar-SA" sz="3200" b="1" dirty="0" err="1"/>
              <a:t>زخرفية</a:t>
            </a:r>
            <a:r>
              <a:rPr lang="ar-SA" sz="3200" b="1" dirty="0"/>
              <a:t>.</a:t>
            </a:r>
            <a:endParaRPr lang="en-US" sz="3200" dirty="0"/>
          </a:p>
        </p:txBody>
      </p:sp>
      <p:sp>
        <p:nvSpPr>
          <p:cNvPr id="11272" name="مربع نص 10"/>
          <p:cNvSpPr txBox="1">
            <a:spLocks noChangeArrowheads="1"/>
          </p:cNvSpPr>
          <p:nvPr/>
        </p:nvSpPr>
        <p:spPr bwMode="auto">
          <a:xfrm>
            <a:off x="714375" y="1776413"/>
            <a:ext cx="207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2060"/>
                </a:solidFill>
              </a:rPr>
              <a:t>شكل (20)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lum bright="-36000" contrast="69000"/>
          </a:blip>
          <a:srcRect/>
          <a:stretch>
            <a:fillRect/>
          </a:stretch>
        </p:blipFill>
        <p:spPr bwMode="auto">
          <a:xfrm>
            <a:off x="71406" y="571480"/>
            <a:ext cx="3867150" cy="1143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lum bright="-33000" contrast="52000"/>
          </a:blip>
          <a:srcRect/>
          <a:stretch>
            <a:fillRect/>
          </a:stretch>
        </p:blipFill>
        <p:spPr bwMode="auto">
          <a:xfrm>
            <a:off x="90483" y="2509851"/>
            <a:ext cx="3838575" cy="11239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lum bright="-33000" contrast="52000"/>
          </a:blip>
          <a:srcRect/>
          <a:stretch>
            <a:fillRect/>
          </a:stretch>
        </p:blipFill>
        <p:spPr bwMode="auto">
          <a:xfrm>
            <a:off x="61908" y="4372006"/>
            <a:ext cx="3867150" cy="1057275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80" name="مربع نص 24"/>
          <p:cNvSpPr txBox="1">
            <a:spLocks noChangeArrowheads="1"/>
          </p:cNvSpPr>
          <p:nvPr/>
        </p:nvSpPr>
        <p:spPr bwMode="auto">
          <a:xfrm>
            <a:off x="4500562" y="3300241"/>
            <a:ext cx="4143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ar-EG" sz="3600" b="1" dirty="0">
                <a:solidFill>
                  <a:srgbClr val="A400A4"/>
                </a:solidFill>
              </a:rPr>
              <a:t>أ- </a:t>
            </a:r>
            <a:r>
              <a:rPr lang="ar-SA" sz="3600" b="1" dirty="0">
                <a:solidFill>
                  <a:srgbClr val="A400A4"/>
                </a:solidFill>
              </a:rPr>
              <a:t>ما هي العناصر الزخرفية المتواجدة بها؟</a:t>
            </a:r>
            <a:endParaRPr lang="en-US" sz="3600" dirty="0">
              <a:solidFill>
                <a:srgbClr val="A400A4"/>
              </a:solidFill>
            </a:endParaRPr>
          </a:p>
        </p:txBody>
      </p:sp>
      <p:sp>
        <p:nvSpPr>
          <p:cNvPr id="11281" name="مربع نص 25"/>
          <p:cNvSpPr txBox="1">
            <a:spLocks noChangeArrowheads="1"/>
          </p:cNvSpPr>
          <p:nvPr/>
        </p:nvSpPr>
        <p:spPr bwMode="auto">
          <a:xfrm>
            <a:off x="4429124" y="4857760"/>
            <a:ext cx="4143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ar-EG" sz="4000" b="1" dirty="0">
                <a:solidFill>
                  <a:srgbClr val="FF0000"/>
                </a:solidFill>
              </a:rPr>
              <a:t>عناصر نباتية.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22" name="رابط مستقيم 21"/>
          <p:cNvCxnSpPr/>
          <p:nvPr/>
        </p:nvCxnSpPr>
        <p:spPr bwMode="auto">
          <a:xfrm rot="10800000">
            <a:off x="1000125" y="2286000"/>
            <a:ext cx="1504950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مجموعة 30"/>
          <p:cNvGrpSpPr>
            <a:grpSpLocks/>
          </p:cNvGrpSpPr>
          <p:nvPr/>
        </p:nvGrpSpPr>
        <p:grpSpPr bwMode="auto">
          <a:xfrm>
            <a:off x="785813" y="3690943"/>
            <a:ext cx="2071728" cy="523875"/>
            <a:chOff x="2643174" y="2928935"/>
            <a:chExt cx="2071687" cy="523220"/>
          </a:xfrm>
        </p:grpSpPr>
        <p:sp>
          <p:nvSpPr>
            <p:cNvPr id="12315" name="مربع نص 10"/>
            <p:cNvSpPr txBox="1">
              <a:spLocks noChangeArrowheads="1"/>
            </p:cNvSpPr>
            <p:nvPr/>
          </p:nvSpPr>
          <p:spPr bwMode="auto">
            <a:xfrm>
              <a:off x="2643174" y="2928935"/>
              <a:ext cx="20716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(21)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6" name="رابط مستقيم 25"/>
            <p:cNvCxnSpPr/>
            <p:nvPr/>
          </p:nvCxnSpPr>
          <p:spPr bwMode="auto">
            <a:xfrm rot="10800000">
              <a:off x="3000354" y="3415689"/>
              <a:ext cx="1504920" cy="158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مجموعة 31"/>
          <p:cNvGrpSpPr>
            <a:grpSpLocks/>
          </p:cNvGrpSpPr>
          <p:nvPr/>
        </p:nvGrpSpPr>
        <p:grpSpPr bwMode="auto">
          <a:xfrm>
            <a:off x="785813" y="5476893"/>
            <a:ext cx="2071728" cy="523875"/>
            <a:chOff x="3071830" y="3848109"/>
            <a:chExt cx="2071687" cy="523220"/>
          </a:xfrm>
        </p:grpSpPr>
        <p:sp>
          <p:nvSpPr>
            <p:cNvPr id="12311" name="مربع نص 10"/>
            <p:cNvSpPr txBox="1">
              <a:spLocks noChangeArrowheads="1"/>
            </p:cNvSpPr>
            <p:nvPr/>
          </p:nvSpPr>
          <p:spPr bwMode="auto">
            <a:xfrm>
              <a:off x="3071830" y="3848109"/>
              <a:ext cx="20716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(22)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30" name="رابط مستقيم 29"/>
            <p:cNvCxnSpPr/>
            <p:nvPr/>
          </p:nvCxnSpPr>
          <p:spPr bwMode="auto">
            <a:xfrm rot="10800000">
              <a:off x="3429010" y="4334863"/>
              <a:ext cx="1504920" cy="158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AF52449-C7D3-4B9A-8C44-72A0DC139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لاحظ الشكل                       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شكل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هي العناصر الزخرفية المتواجدة بها    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ناصر نباتية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2" grpId="0"/>
      <p:bldP spid="11280" grpId="0"/>
      <p:bldP spid="112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مربع نص 15"/>
          <p:cNvSpPr txBox="1">
            <a:spLocks noChangeArrowheads="1"/>
          </p:cNvSpPr>
          <p:nvPr/>
        </p:nvSpPr>
        <p:spPr bwMode="auto">
          <a:xfrm>
            <a:off x="4143375" y="1357313"/>
            <a:ext cx="5000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/>
              <a:t>لاحظ الشكل</a:t>
            </a:r>
            <a:r>
              <a:rPr lang="ar-EG" sz="3200" b="1"/>
              <a:t> (</a:t>
            </a:r>
            <a:r>
              <a:rPr lang="ar-SA" sz="3200" b="1"/>
              <a:t>20</a:t>
            </a:r>
            <a:r>
              <a:rPr lang="ar-EG" sz="3200" b="1"/>
              <a:t>)</a:t>
            </a:r>
            <a:r>
              <a:rPr lang="ar-SA" sz="3200" b="1"/>
              <a:t>، والشكل</a:t>
            </a:r>
            <a:r>
              <a:rPr lang="ar-EG" sz="3200" b="1"/>
              <a:t> (</a:t>
            </a:r>
            <a:r>
              <a:rPr lang="ar-SA" sz="3200" b="1"/>
              <a:t>21</a:t>
            </a:r>
            <a:r>
              <a:rPr lang="ar-EG" sz="3200" b="1"/>
              <a:t>)</a:t>
            </a:r>
            <a:r>
              <a:rPr lang="ar-SA" sz="3200" b="1"/>
              <a:t>، والشكل</a:t>
            </a:r>
            <a:r>
              <a:rPr lang="ar-EG" sz="3200" b="1"/>
              <a:t> (</a:t>
            </a:r>
            <a:r>
              <a:rPr lang="ar-SA" sz="3200" b="1"/>
              <a:t>22</a:t>
            </a:r>
            <a:r>
              <a:rPr lang="ar-EG" sz="3200" b="1"/>
              <a:t>)</a:t>
            </a:r>
            <a:r>
              <a:rPr lang="ar-SA" sz="3200" b="1"/>
              <a:t>، وهي إطارات زخرفية.</a:t>
            </a:r>
            <a:endParaRPr lang="en-US" sz="3200"/>
          </a:p>
        </p:txBody>
      </p:sp>
      <p:sp>
        <p:nvSpPr>
          <p:cNvPr id="11280" name="مربع نص 24"/>
          <p:cNvSpPr txBox="1">
            <a:spLocks noChangeArrowheads="1"/>
          </p:cNvSpPr>
          <p:nvPr/>
        </p:nvSpPr>
        <p:spPr bwMode="auto">
          <a:xfrm>
            <a:off x="4214810" y="2928938"/>
            <a:ext cx="46434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EG" sz="3600" b="1" dirty="0">
                <a:solidFill>
                  <a:srgbClr val="A400A4"/>
                </a:solidFill>
              </a:rPr>
              <a:t>ب- </a:t>
            </a:r>
            <a:r>
              <a:rPr lang="ar-SA" sz="3600" b="1" dirty="0">
                <a:solidFill>
                  <a:srgbClr val="A400A4"/>
                </a:solidFill>
              </a:rPr>
              <a:t>هل يمكنك تلوين العنصر النباتي بها مع تلوين أرضية الإطار الزخرفي باستخدام الأقلام الملونة؟</a:t>
            </a:r>
            <a:endParaRPr lang="en-US" sz="3600" dirty="0">
              <a:solidFill>
                <a:srgbClr val="A400A4"/>
              </a:solidFill>
            </a:endParaRPr>
          </a:p>
        </p:txBody>
      </p:sp>
      <p:sp>
        <p:nvSpPr>
          <p:cNvPr id="32" name="مربع نص 10"/>
          <p:cNvSpPr txBox="1">
            <a:spLocks noChangeArrowheads="1"/>
          </p:cNvSpPr>
          <p:nvPr/>
        </p:nvSpPr>
        <p:spPr bwMode="auto">
          <a:xfrm>
            <a:off x="714375" y="1776413"/>
            <a:ext cx="207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2060"/>
                </a:solidFill>
              </a:rPr>
              <a:t>شكل (20)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lum bright="-36000" contrast="69000"/>
          </a:blip>
          <a:srcRect/>
          <a:stretch>
            <a:fillRect/>
          </a:stretch>
        </p:blipFill>
        <p:spPr bwMode="auto">
          <a:xfrm>
            <a:off x="71406" y="571480"/>
            <a:ext cx="3867150" cy="1143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lum bright="-33000" contrast="52000"/>
          </a:blip>
          <a:srcRect/>
          <a:stretch>
            <a:fillRect/>
          </a:stretch>
        </p:blipFill>
        <p:spPr bwMode="auto">
          <a:xfrm>
            <a:off x="90483" y="2509851"/>
            <a:ext cx="3838575" cy="112395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>
            <a:lum bright="-33000" contrast="52000"/>
          </a:blip>
          <a:srcRect/>
          <a:stretch>
            <a:fillRect/>
          </a:stretch>
        </p:blipFill>
        <p:spPr bwMode="auto">
          <a:xfrm>
            <a:off x="61908" y="4372006"/>
            <a:ext cx="3867150" cy="1057275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مربع نص 10"/>
          <p:cNvSpPr txBox="1">
            <a:spLocks noChangeArrowheads="1"/>
          </p:cNvSpPr>
          <p:nvPr/>
        </p:nvSpPr>
        <p:spPr bwMode="auto">
          <a:xfrm>
            <a:off x="785813" y="3690943"/>
            <a:ext cx="207172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2060"/>
                </a:solidFill>
              </a:rPr>
              <a:t>شكل (21)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7" name="مربع نص 10"/>
          <p:cNvSpPr txBox="1">
            <a:spLocks noChangeArrowheads="1"/>
          </p:cNvSpPr>
          <p:nvPr/>
        </p:nvSpPr>
        <p:spPr bwMode="auto">
          <a:xfrm>
            <a:off x="785813" y="5476893"/>
            <a:ext cx="207172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002060"/>
                </a:solidFill>
              </a:rPr>
              <a:t>شكل (22)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2BE2D87-0A6B-4B31-AE1F-0637B311F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هل يمكنك تلوين العنصر النباتي  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357158" y="1714488"/>
            <a:ext cx="5286412" cy="12144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>
          <a:blip r:embed="rId5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2000232" y="3214686"/>
            <a:ext cx="5329237" cy="12144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6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3428992" y="4714884"/>
            <a:ext cx="5319712" cy="12144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مربع نص 25"/>
          <p:cNvSpPr txBox="1">
            <a:spLocks noChangeArrowheads="1"/>
          </p:cNvSpPr>
          <p:nvPr/>
        </p:nvSpPr>
        <p:spPr bwMode="auto">
          <a:xfrm>
            <a:off x="5857884" y="1714488"/>
            <a:ext cx="2643206" cy="87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نعم، </a:t>
            </a:r>
            <a:r>
              <a:rPr lang="ar-EG" sz="4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يمكنني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A8A978D-AD7B-49EB-8B1C-0A95D14DD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عم، يمكنني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مربع نص 8"/>
          <p:cNvSpPr txBox="1">
            <a:spLocks noChangeArrowheads="1"/>
          </p:cNvSpPr>
          <p:nvPr/>
        </p:nvSpPr>
        <p:spPr bwMode="auto">
          <a:xfrm>
            <a:off x="4143375" y="1428750"/>
            <a:ext cx="5000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لاحظ الشكل الذي أمامك</a:t>
            </a:r>
            <a:r>
              <a:rPr lang="ar-EG" sz="3600" b="1" dirty="0"/>
              <a:t>....</a:t>
            </a:r>
            <a:endParaRPr lang="en-US" sz="3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lum bright="-32000" contrast="50000"/>
          </a:blip>
          <a:srcRect/>
          <a:stretch>
            <a:fillRect/>
          </a:stretch>
        </p:blipFill>
        <p:spPr bwMode="auto">
          <a:xfrm>
            <a:off x="357158" y="-24"/>
            <a:ext cx="3000396" cy="229957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lum bright="-23000" contrast="50000"/>
          </a:blip>
          <a:srcRect/>
          <a:stretch>
            <a:fillRect/>
          </a:stretch>
        </p:blipFill>
        <p:spPr bwMode="auto">
          <a:xfrm>
            <a:off x="285720" y="3214686"/>
            <a:ext cx="3130485" cy="233363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9" name="مربع نص 20"/>
          <p:cNvSpPr txBox="1">
            <a:spLocks noChangeArrowheads="1"/>
          </p:cNvSpPr>
          <p:nvPr/>
        </p:nvSpPr>
        <p:spPr bwMode="auto">
          <a:xfrm>
            <a:off x="3786188" y="2857496"/>
            <a:ext cx="50006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EG" sz="3600" b="1" dirty="0">
                <a:solidFill>
                  <a:srgbClr val="A400A4"/>
                </a:solidFill>
              </a:rPr>
              <a:t>أ- </a:t>
            </a:r>
            <a:r>
              <a:rPr lang="ar-SA" sz="3600" b="1" dirty="0">
                <a:solidFill>
                  <a:srgbClr val="A400A4"/>
                </a:solidFill>
              </a:rPr>
              <a:t>هل يمكنك استخدام الزخارف النباتية السابقة في الشكل</a:t>
            </a:r>
            <a:r>
              <a:rPr lang="ar-EG" sz="3600" b="1" dirty="0">
                <a:solidFill>
                  <a:srgbClr val="A400A4"/>
                </a:solidFill>
              </a:rPr>
              <a:t> (</a:t>
            </a:r>
            <a:r>
              <a:rPr lang="ar-SA" sz="3600" b="1" dirty="0">
                <a:solidFill>
                  <a:srgbClr val="A400A4"/>
                </a:solidFill>
              </a:rPr>
              <a:t>23</a:t>
            </a:r>
            <a:r>
              <a:rPr lang="ar-EG" sz="3600" b="1" dirty="0">
                <a:solidFill>
                  <a:srgbClr val="A400A4"/>
                </a:solidFill>
              </a:rPr>
              <a:t>)</a:t>
            </a:r>
            <a:r>
              <a:rPr lang="ar-SA" sz="3600" b="1" dirty="0">
                <a:solidFill>
                  <a:srgbClr val="A400A4"/>
                </a:solidFill>
              </a:rPr>
              <a:t> والشكل</a:t>
            </a:r>
            <a:r>
              <a:rPr lang="ar-EG" sz="3600" b="1" dirty="0">
                <a:solidFill>
                  <a:srgbClr val="A400A4"/>
                </a:solidFill>
              </a:rPr>
              <a:t> (</a:t>
            </a:r>
            <a:r>
              <a:rPr lang="ar-SA" sz="3600" b="1" dirty="0">
                <a:solidFill>
                  <a:srgbClr val="A400A4"/>
                </a:solidFill>
              </a:rPr>
              <a:t>24</a:t>
            </a:r>
            <a:r>
              <a:rPr lang="ar-EG" sz="3600" b="1" dirty="0">
                <a:solidFill>
                  <a:srgbClr val="A400A4"/>
                </a:solidFill>
              </a:rPr>
              <a:t>)</a:t>
            </a:r>
            <a:r>
              <a:rPr lang="ar-SA" sz="3600" b="1" dirty="0">
                <a:solidFill>
                  <a:srgbClr val="A400A4"/>
                </a:solidFill>
              </a:rPr>
              <a:t> لعمل تكوين مبتكر لإطار زخرفي؟</a:t>
            </a:r>
            <a:endParaRPr lang="en-US" sz="3600" b="1" dirty="0">
              <a:solidFill>
                <a:srgbClr val="A400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3563" y="5383231"/>
            <a:ext cx="2592387" cy="688975"/>
          </a:xfrm>
          <a:prstGeom prst="rect">
            <a:avLst/>
          </a:prstGeom>
          <a:noFill/>
          <a:ln w="3175"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نع</a:t>
            </a:r>
            <a:r>
              <a:rPr lang="ar-EG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م</a:t>
            </a:r>
            <a:r>
              <a:rPr lang="ar-SA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،</a:t>
            </a:r>
            <a:r>
              <a:rPr lang="ar-EG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كالتالي</a:t>
            </a:r>
            <a:r>
              <a:rPr lang="ar-SA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</a:p>
        </p:txBody>
      </p:sp>
      <p:grpSp>
        <p:nvGrpSpPr>
          <p:cNvPr id="4" name="مجموعة 24"/>
          <p:cNvGrpSpPr>
            <a:grpSpLocks/>
          </p:cNvGrpSpPr>
          <p:nvPr/>
        </p:nvGrpSpPr>
        <p:grpSpPr bwMode="auto">
          <a:xfrm>
            <a:off x="785786" y="2428875"/>
            <a:ext cx="2214563" cy="523875"/>
            <a:chOff x="714363" y="2776538"/>
            <a:chExt cx="2214531" cy="523875"/>
          </a:xfrm>
        </p:grpSpPr>
        <p:sp>
          <p:nvSpPr>
            <p:cNvPr id="14350" name="مربع نص 10"/>
            <p:cNvSpPr txBox="1">
              <a:spLocks noChangeArrowheads="1"/>
            </p:cNvSpPr>
            <p:nvPr/>
          </p:nvSpPr>
          <p:spPr bwMode="auto">
            <a:xfrm>
              <a:off x="714363" y="2776538"/>
              <a:ext cx="20716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(23)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4351" name="مجموعة 18"/>
            <p:cNvGrpSpPr>
              <a:grpSpLocks/>
            </p:cNvGrpSpPr>
            <p:nvPr/>
          </p:nvGrpSpPr>
          <p:grpSpPr bwMode="auto">
            <a:xfrm>
              <a:off x="1000100" y="2786058"/>
              <a:ext cx="1928794" cy="501654"/>
              <a:chOff x="928662" y="4857760"/>
              <a:chExt cx="9644119" cy="501654"/>
            </a:xfrm>
          </p:grpSpPr>
          <p:pic>
            <p:nvPicPr>
              <p:cNvPr id="14352" name="Picture 10"/>
              <p:cNvPicPr>
                <a:picLocks noChangeAspect="1" noChangeArrowheads="1"/>
              </p:cNvPicPr>
              <p:nvPr/>
            </p:nvPicPr>
            <p:blipFill>
              <a:blip r:embed="rId9">
                <a:lum bright="-4000" contrast="34000"/>
              </a:blip>
              <a:srcRect/>
              <a:stretch>
                <a:fillRect/>
              </a:stretch>
            </p:blipFill>
            <p:spPr bwMode="auto">
              <a:xfrm>
                <a:off x="8429768" y="4857760"/>
                <a:ext cx="2143013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9" name="رابط مستقيم 28"/>
              <p:cNvCxnSpPr/>
              <p:nvPr/>
            </p:nvCxnSpPr>
            <p:spPr bwMode="auto">
              <a:xfrm rot="10800000">
                <a:off x="928707" y="5357828"/>
                <a:ext cx="7524757" cy="15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مجموعة 29"/>
          <p:cNvGrpSpPr>
            <a:grpSpLocks/>
          </p:cNvGrpSpPr>
          <p:nvPr/>
        </p:nvGrpSpPr>
        <p:grpSpPr bwMode="auto">
          <a:xfrm>
            <a:off x="1071554" y="5643563"/>
            <a:ext cx="2214562" cy="523875"/>
            <a:chOff x="714363" y="2776538"/>
            <a:chExt cx="2214531" cy="523875"/>
          </a:xfrm>
        </p:grpSpPr>
        <p:sp>
          <p:nvSpPr>
            <p:cNvPr id="14346" name="مربع نص 10"/>
            <p:cNvSpPr txBox="1">
              <a:spLocks noChangeArrowheads="1"/>
            </p:cNvSpPr>
            <p:nvPr/>
          </p:nvSpPr>
          <p:spPr bwMode="auto">
            <a:xfrm>
              <a:off x="714363" y="2776538"/>
              <a:ext cx="20716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(24)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4347" name="مجموعة 18"/>
            <p:cNvGrpSpPr>
              <a:grpSpLocks/>
            </p:cNvGrpSpPr>
            <p:nvPr/>
          </p:nvGrpSpPr>
          <p:grpSpPr bwMode="auto">
            <a:xfrm>
              <a:off x="1000100" y="2786058"/>
              <a:ext cx="1928794" cy="501654"/>
              <a:chOff x="928662" y="4857760"/>
              <a:chExt cx="9644119" cy="501654"/>
            </a:xfrm>
          </p:grpSpPr>
          <p:pic>
            <p:nvPicPr>
              <p:cNvPr id="14348" name="Picture 10"/>
              <p:cNvPicPr>
                <a:picLocks noChangeAspect="1" noChangeArrowheads="1"/>
              </p:cNvPicPr>
              <p:nvPr/>
            </p:nvPicPr>
            <p:blipFill>
              <a:blip r:embed="rId9">
                <a:lum bright="-4000" contrast="34000"/>
              </a:blip>
              <a:srcRect/>
              <a:stretch>
                <a:fillRect/>
              </a:stretch>
            </p:blipFill>
            <p:spPr bwMode="auto">
              <a:xfrm>
                <a:off x="8429768" y="4857760"/>
                <a:ext cx="2143013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4" name="رابط مستقيم 33"/>
              <p:cNvCxnSpPr/>
              <p:nvPr/>
            </p:nvCxnSpPr>
            <p:spPr bwMode="auto">
              <a:xfrm rot="10800000">
                <a:off x="928707" y="5357827"/>
                <a:ext cx="7524761" cy="158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08426A3-7A45-46C3-95BE-D668C43A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(4)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لاحظ الشكل الذي أما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ل يمكنك استخدام الزخارف النباتية 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عم’ كالتالي   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مربع نص 8"/>
          <p:cNvSpPr txBox="1">
            <a:spLocks noChangeArrowheads="1"/>
          </p:cNvSpPr>
          <p:nvPr/>
        </p:nvSpPr>
        <p:spPr bwMode="auto">
          <a:xfrm>
            <a:off x="4143375" y="1428750"/>
            <a:ext cx="5000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لاحظ الشكل الذي أمامك</a:t>
            </a:r>
            <a:r>
              <a:rPr lang="ar-EG" sz="3600" b="1" dirty="0"/>
              <a:t>....</a:t>
            </a:r>
            <a:endParaRPr lang="en-US" sz="3600" dirty="0"/>
          </a:p>
        </p:txBody>
      </p:sp>
      <p:pic>
        <p:nvPicPr>
          <p:cNvPr id="2055" name="Picture 7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857224" y="142852"/>
            <a:ext cx="2214578" cy="6304970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30" name="مربع نص 20"/>
          <p:cNvSpPr txBox="1">
            <a:spLocks noChangeArrowheads="1"/>
          </p:cNvSpPr>
          <p:nvPr/>
        </p:nvSpPr>
        <p:spPr bwMode="auto">
          <a:xfrm>
            <a:off x="3786188" y="2857496"/>
            <a:ext cx="50006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EG" sz="3600" b="1" dirty="0">
                <a:solidFill>
                  <a:srgbClr val="A400A4"/>
                </a:solidFill>
              </a:rPr>
              <a:t>أ- </a:t>
            </a:r>
            <a:r>
              <a:rPr lang="ar-SA" sz="3600" b="1" dirty="0">
                <a:solidFill>
                  <a:srgbClr val="A400A4"/>
                </a:solidFill>
              </a:rPr>
              <a:t>هل يمكنك استخدام الزخارف النباتية السابقة في الشكل</a:t>
            </a:r>
            <a:r>
              <a:rPr lang="ar-EG" sz="3600" b="1" dirty="0">
                <a:solidFill>
                  <a:srgbClr val="A400A4"/>
                </a:solidFill>
              </a:rPr>
              <a:t> (</a:t>
            </a:r>
            <a:r>
              <a:rPr lang="ar-SA" sz="3600" b="1" dirty="0">
                <a:solidFill>
                  <a:srgbClr val="A400A4"/>
                </a:solidFill>
              </a:rPr>
              <a:t>23</a:t>
            </a:r>
            <a:r>
              <a:rPr lang="ar-EG" sz="3600" b="1" dirty="0">
                <a:solidFill>
                  <a:srgbClr val="A400A4"/>
                </a:solidFill>
              </a:rPr>
              <a:t>)</a:t>
            </a:r>
            <a:r>
              <a:rPr lang="ar-SA" sz="3600" b="1" dirty="0">
                <a:solidFill>
                  <a:srgbClr val="A400A4"/>
                </a:solidFill>
              </a:rPr>
              <a:t> والشكل</a:t>
            </a:r>
            <a:r>
              <a:rPr lang="ar-EG" sz="3600" b="1" dirty="0">
                <a:solidFill>
                  <a:srgbClr val="A400A4"/>
                </a:solidFill>
              </a:rPr>
              <a:t> (</a:t>
            </a:r>
            <a:r>
              <a:rPr lang="ar-SA" sz="3600" b="1" dirty="0">
                <a:solidFill>
                  <a:srgbClr val="A400A4"/>
                </a:solidFill>
              </a:rPr>
              <a:t>24</a:t>
            </a:r>
            <a:r>
              <a:rPr lang="ar-EG" sz="3600" b="1" dirty="0">
                <a:solidFill>
                  <a:srgbClr val="A400A4"/>
                </a:solidFill>
              </a:rPr>
              <a:t>)</a:t>
            </a:r>
            <a:r>
              <a:rPr lang="ar-SA" sz="3600" b="1" dirty="0">
                <a:solidFill>
                  <a:srgbClr val="A400A4"/>
                </a:solidFill>
              </a:rPr>
              <a:t> لعمل تكوين مبتكر لإطار زخرفي؟</a:t>
            </a:r>
            <a:endParaRPr lang="en-US" sz="3600" b="1" dirty="0">
              <a:solidFill>
                <a:srgbClr val="A400A4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F280A4E-4957-4DCD-A44A-6D1E72025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(4)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مربع نص 8"/>
          <p:cNvSpPr txBox="1">
            <a:spLocks noChangeArrowheads="1"/>
          </p:cNvSpPr>
          <p:nvPr/>
        </p:nvSpPr>
        <p:spPr bwMode="auto">
          <a:xfrm>
            <a:off x="4143375" y="1428750"/>
            <a:ext cx="5000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/>
              <a:t>لاحظ الشكل الذي أمامك</a:t>
            </a:r>
            <a:r>
              <a:rPr lang="ar-EG" sz="3600" b="1"/>
              <a:t>....</a:t>
            </a:r>
            <a:endParaRPr lang="en-US" sz="3600"/>
          </a:p>
        </p:txBody>
      </p:sp>
      <p:sp>
        <p:nvSpPr>
          <p:cNvPr id="13329" name="مربع نص 20"/>
          <p:cNvSpPr txBox="1">
            <a:spLocks noChangeArrowheads="1"/>
          </p:cNvSpPr>
          <p:nvPr/>
        </p:nvSpPr>
        <p:spPr bwMode="auto">
          <a:xfrm>
            <a:off x="3214678" y="2928934"/>
            <a:ext cx="59293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ar-EG" sz="3600" b="1" dirty="0">
                <a:solidFill>
                  <a:srgbClr val="A400A4"/>
                </a:solidFill>
              </a:rPr>
              <a:t>ب- </a:t>
            </a:r>
            <a:r>
              <a:rPr lang="ar-SA" sz="3600" b="1" dirty="0">
                <a:solidFill>
                  <a:srgbClr val="A400A4"/>
                </a:solidFill>
              </a:rPr>
              <a:t>صف جماليات ما قمت به من تصميم للإطار الزخرفي.</a:t>
            </a:r>
            <a:endParaRPr lang="en-US" sz="3600" dirty="0">
              <a:solidFill>
                <a:srgbClr val="A400A4"/>
              </a:solidFill>
            </a:endParaRPr>
          </a:p>
        </p:txBody>
      </p:sp>
      <p:pic>
        <p:nvPicPr>
          <p:cNvPr id="22" name="Picture 7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857224" y="142852"/>
            <a:ext cx="2214578" cy="6304970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000496" y="4443249"/>
            <a:ext cx="4357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هو تكرار </a:t>
            </a:r>
            <a:r>
              <a:rPr lang="ar-EG" sz="3600" b="1" dirty="0">
                <a:solidFill>
                  <a:srgbClr val="FF0000"/>
                </a:solidFill>
              </a:rPr>
              <a:t>الوحدات الزخرفية رأسي</a:t>
            </a:r>
            <a:r>
              <a:rPr lang="ar-SA" sz="3600" b="1" dirty="0">
                <a:solidFill>
                  <a:srgbClr val="FF0000"/>
                </a:solidFill>
              </a:rPr>
              <a:t>ًّ</a:t>
            </a:r>
            <a:r>
              <a:rPr lang="ar-EG" sz="3600" b="1" dirty="0">
                <a:solidFill>
                  <a:srgbClr val="FF0000"/>
                </a:solidFill>
              </a:rPr>
              <a:t>ا بشكل متعاكس</a:t>
            </a:r>
            <a:r>
              <a:rPr lang="ar-SA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881BA19-B538-475A-A7B6-C1331D7D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(4)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ف جماليات ما قمت به من      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و تكرار الوحدات الزخرفية رأسياً   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مربع نص 8"/>
          <p:cNvSpPr txBox="1">
            <a:spLocks noChangeArrowheads="1"/>
          </p:cNvSpPr>
          <p:nvPr/>
        </p:nvSpPr>
        <p:spPr bwMode="auto">
          <a:xfrm>
            <a:off x="714375" y="1143000"/>
            <a:ext cx="7786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A400A4"/>
                </a:solidFill>
              </a:rPr>
              <a:t>أمامك الشكل</a:t>
            </a:r>
            <a:r>
              <a:rPr lang="ar-EG" sz="3200" b="1" dirty="0">
                <a:solidFill>
                  <a:srgbClr val="A400A4"/>
                </a:solidFill>
              </a:rPr>
              <a:t> (</a:t>
            </a:r>
            <a:r>
              <a:rPr lang="ar-SA" sz="3200" b="1" dirty="0">
                <a:solidFill>
                  <a:srgbClr val="A400A4"/>
                </a:solidFill>
              </a:rPr>
              <a:t>25</a:t>
            </a:r>
            <a:r>
              <a:rPr lang="ar-EG" sz="3200" b="1" dirty="0">
                <a:solidFill>
                  <a:srgbClr val="A400A4"/>
                </a:solidFill>
              </a:rPr>
              <a:t>)</a:t>
            </a:r>
            <a:r>
              <a:rPr lang="ar-SA" sz="3200" b="1" dirty="0">
                <a:solidFill>
                  <a:srgbClr val="A400A4"/>
                </a:solidFill>
              </a:rPr>
              <a:t> والشكل</a:t>
            </a:r>
            <a:r>
              <a:rPr lang="ar-EG" sz="3200" b="1" dirty="0">
                <a:solidFill>
                  <a:srgbClr val="A400A4"/>
                </a:solidFill>
              </a:rPr>
              <a:t> (</a:t>
            </a:r>
            <a:r>
              <a:rPr lang="ar-SA" sz="3200" b="1" dirty="0">
                <a:solidFill>
                  <a:srgbClr val="A400A4"/>
                </a:solidFill>
              </a:rPr>
              <a:t>26</a:t>
            </a:r>
            <a:r>
              <a:rPr lang="ar-EG" sz="3200" b="1" dirty="0">
                <a:solidFill>
                  <a:srgbClr val="A400A4"/>
                </a:solidFill>
              </a:rPr>
              <a:t>)</a:t>
            </a:r>
            <a:r>
              <a:rPr lang="ar-SA" sz="3200" b="1" dirty="0">
                <a:solidFill>
                  <a:srgbClr val="A400A4"/>
                </a:solidFill>
              </a:rPr>
              <a:t> وهو عبارة عن وحدتين نباتيتين </a:t>
            </a:r>
            <a:r>
              <a:rPr lang="ar-SA" sz="3200" b="1" dirty="0" err="1">
                <a:solidFill>
                  <a:srgbClr val="A400A4"/>
                </a:solidFill>
              </a:rPr>
              <a:t>زخرفيتين</a:t>
            </a:r>
            <a:r>
              <a:rPr lang="ar-SA" sz="3200" b="1" dirty="0">
                <a:solidFill>
                  <a:srgbClr val="A400A4"/>
                </a:solidFill>
              </a:rPr>
              <a:t>...</a:t>
            </a:r>
            <a:endParaRPr lang="en-US" sz="3200" dirty="0">
              <a:solidFill>
                <a:srgbClr val="A400A4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print">
            <a:lum bright="-21000" contrast="33000"/>
          </a:blip>
          <a:srcRect/>
          <a:stretch>
            <a:fillRect/>
          </a:stretch>
        </p:blipFill>
        <p:spPr bwMode="auto">
          <a:xfrm>
            <a:off x="5715008" y="2572436"/>
            <a:ext cx="2286016" cy="1975771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lum bright="-21000" contrast="33000"/>
          </a:blip>
          <a:srcRect/>
          <a:stretch>
            <a:fillRect/>
          </a:stretch>
        </p:blipFill>
        <p:spPr bwMode="auto">
          <a:xfrm>
            <a:off x="2357422" y="2619381"/>
            <a:ext cx="2343147" cy="2000264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مجموعة 24"/>
          <p:cNvGrpSpPr>
            <a:grpSpLocks/>
          </p:cNvGrpSpPr>
          <p:nvPr/>
        </p:nvGrpSpPr>
        <p:grpSpPr bwMode="auto">
          <a:xfrm>
            <a:off x="5786438" y="4810139"/>
            <a:ext cx="2071716" cy="523875"/>
            <a:chOff x="714363" y="2776538"/>
            <a:chExt cx="2071687" cy="523875"/>
          </a:xfrm>
        </p:grpSpPr>
        <p:sp>
          <p:nvSpPr>
            <p:cNvPr id="17420" name="مربع نص 10"/>
            <p:cNvSpPr txBox="1">
              <a:spLocks noChangeArrowheads="1"/>
            </p:cNvSpPr>
            <p:nvPr/>
          </p:nvSpPr>
          <p:spPr bwMode="auto">
            <a:xfrm>
              <a:off x="714363" y="2776538"/>
              <a:ext cx="20716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(25).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30" name="رابط مستقيم 29"/>
            <p:cNvCxnSpPr/>
            <p:nvPr/>
          </p:nvCxnSpPr>
          <p:spPr bwMode="auto">
            <a:xfrm rot="10800000">
              <a:off x="1000109" y="3286125"/>
              <a:ext cx="1504929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مجموعة 24"/>
          <p:cNvGrpSpPr>
            <a:grpSpLocks/>
          </p:cNvGrpSpPr>
          <p:nvPr/>
        </p:nvGrpSpPr>
        <p:grpSpPr bwMode="auto">
          <a:xfrm>
            <a:off x="2357438" y="4833951"/>
            <a:ext cx="2071716" cy="523875"/>
            <a:chOff x="714363" y="2776538"/>
            <a:chExt cx="2071687" cy="523875"/>
          </a:xfrm>
        </p:grpSpPr>
        <p:sp>
          <p:nvSpPr>
            <p:cNvPr id="17416" name="مربع نص 10"/>
            <p:cNvSpPr txBox="1">
              <a:spLocks noChangeArrowheads="1"/>
            </p:cNvSpPr>
            <p:nvPr/>
          </p:nvSpPr>
          <p:spPr bwMode="auto">
            <a:xfrm>
              <a:off x="714363" y="2776538"/>
              <a:ext cx="20716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(26).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35" name="رابط مستقيم 34"/>
            <p:cNvCxnSpPr/>
            <p:nvPr/>
          </p:nvCxnSpPr>
          <p:spPr bwMode="auto">
            <a:xfrm rot="10800000">
              <a:off x="1000109" y="3286126"/>
              <a:ext cx="1504929" cy="15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99A0C38-FA4A-44A5-B1A6-5FF4990AE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(4)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مامك الشكلُ (25) والشكل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شكل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9" name="مربع نص 14"/>
          <p:cNvSpPr txBox="1">
            <a:spLocks noChangeArrowheads="1"/>
          </p:cNvSpPr>
          <p:nvPr/>
        </p:nvSpPr>
        <p:spPr bwMode="auto">
          <a:xfrm>
            <a:off x="1142976" y="1857375"/>
            <a:ext cx="75723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/>
              <a:t>أ- </a:t>
            </a:r>
            <a:r>
              <a:rPr lang="ar-SA" sz="3600" b="1" dirty="0"/>
              <a:t>هل يمكنك الاستفادة من هذه المساحة الفارغة في الشكل</a:t>
            </a:r>
            <a:r>
              <a:rPr lang="ar-EG" sz="3600" b="1" dirty="0"/>
              <a:t> (</a:t>
            </a:r>
            <a:r>
              <a:rPr lang="ar-SA" sz="3600" b="1" dirty="0"/>
              <a:t>26</a:t>
            </a:r>
            <a:r>
              <a:rPr lang="ar-EG" sz="3600" b="1" dirty="0"/>
              <a:t>)</a:t>
            </a:r>
            <a:r>
              <a:rPr lang="ar-SA" sz="3600" b="1" dirty="0"/>
              <a:t> لعمل إطار زخرفي؟ فلتحاول.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1500166" y="3429000"/>
            <a:ext cx="6286544" cy="1649682"/>
          </a:xfrm>
          <a:prstGeom prst="rect">
            <a:avLst/>
          </a:prstGeom>
          <a:noFill/>
          <a:ln w="3175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نعم،</a:t>
            </a:r>
            <a:r>
              <a:rPr lang="ar-EG" sz="4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يمكن الاستفادة من هذه المساحة الفارغة.</a:t>
            </a:r>
            <a:endParaRPr lang="ar-SA" sz="44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AD9F6A7-30BC-4753-8EA1-D71CE2EA7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(5)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- هل يمكنك الاستفادة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عم’ يمكن الاستفادة من هذه المساحة الفارغة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9" name="مربع نص 14"/>
          <p:cNvSpPr txBox="1">
            <a:spLocks noChangeArrowheads="1"/>
          </p:cNvSpPr>
          <p:nvPr/>
        </p:nvSpPr>
        <p:spPr bwMode="auto">
          <a:xfrm>
            <a:off x="1285875" y="2677065"/>
            <a:ext cx="71437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ب- </a:t>
            </a:r>
            <a:r>
              <a:rPr lang="ar-SA" sz="4000" b="1" dirty="0"/>
              <a:t>صف مزايا الإطار الزخرفي المنفذ بالعنصر النباتي.</a:t>
            </a:r>
            <a:endParaRPr lang="en-US" sz="40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593BDAF-9833-461B-BD3C-6283D5D8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(5)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ف مزايا الإطار الزخرفي المنفذ بالعنصر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5572125" y="288925"/>
            <a:ext cx="2714625" cy="7143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572125" y="285750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latin typeface="ae_AlHor" pitchFamily="18" charset="-78"/>
                <a:cs typeface="+mn-cs"/>
              </a:rPr>
              <a:t>الموضوع الثاني</a:t>
            </a:r>
          </a:p>
        </p:txBody>
      </p:sp>
      <p:sp>
        <p:nvSpPr>
          <p:cNvPr id="13" name="مستطيل 12"/>
          <p:cNvSpPr/>
          <p:nvPr/>
        </p:nvSpPr>
        <p:spPr>
          <a:xfrm flipV="1">
            <a:off x="0" y="214313"/>
            <a:ext cx="9144000" cy="714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2071688" y="3857625"/>
            <a:ext cx="5214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ar-EG" sz="3200" b="1" dirty="0">
                <a:latin typeface="ae_AlHor" pitchFamily="18" charset="-78"/>
                <a:cs typeface="+mn-cs"/>
              </a:rPr>
              <a:t>إطارات جميلة لزخارفي المتعاكسة</a:t>
            </a:r>
            <a:endParaRPr lang="en-US" sz="3200" b="1" dirty="0">
              <a:latin typeface="ae_AlHor" pitchFamily="18" charset="-7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ضوع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طارات جميلة لزخارفي المتعاك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403751" y="857250"/>
            <a:ext cx="416877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/>
              <a:t>هو إطار زخرفي رأسيّ وأفقيّ، يتكوّن من عناصر نباتية من أزهار وأوراق شجر بألوانه الجميلة. وهو مناسب لأي شيء يحتاج إلى إطار.</a:t>
            </a:r>
            <a:endParaRPr lang="en-US" sz="4400" dirty="0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lum bright="-10000" contrast="40000"/>
          </a:blip>
          <a:srcRect l="3596" t="1297" r="2878" b="1384"/>
          <a:stretch>
            <a:fillRect/>
          </a:stretch>
        </p:blipFill>
        <p:spPr bwMode="auto">
          <a:xfrm>
            <a:off x="357158" y="500042"/>
            <a:ext cx="3714776" cy="5357850"/>
          </a:xfrm>
          <a:prstGeom prst="roundRect">
            <a:avLst>
              <a:gd name="adj" fmla="val 17647"/>
            </a:avLst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مجموعة 24"/>
          <p:cNvGrpSpPr>
            <a:grpSpLocks/>
          </p:cNvGrpSpPr>
          <p:nvPr/>
        </p:nvGrpSpPr>
        <p:grpSpPr bwMode="auto">
          <a:xfrm>
            <a:off x="1143000" y="6000750"/>
            <a:ext cx="2071717" cy="523875"/>
            <a:chOff x="714363" y="2776538"/>
            <a:chExt cx="2071687" cy="523875"/>
          </a:xfrm>
        </p:grpSpPr>
        <p:sp>
          <p:nvSpPr>
            <p:cNvPr id="20488" name="مربع نص 10"/>
            <p:cNvSpPr txBox="1">
              <a:spLocks noChangeArrowheads="1"/>
            </p:cNvSpPr>
            <p:nvPr/>
          </p:nvSpPr>
          <p:spPr bwMode="auto">
            <a:xfrm>
              <a:off x="714363" y="2776538"/>
              <a:ext cx="20716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2800" b="1" dirty="0">
                  <a:solidFill>
                    <a:srgbClr val="002060"/>
                  </a:solidFill>
                </a:rPr>
                <a:t>شكل (27).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1" name="رابط مستقيم 10"/>
            <p:cNvCxnSpPr/>
            <p:nvPr/>
          </p:nvCxnSpPr>
          <p:spPr bwMode="auto">
            <a:xfrm rot="10800000">
              <a:off x="1000109" y="3286126"/>
              <a:ext cx="1504928" cy="15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1"/>
          <p:cNvPicPr preferRelativeResize="0">
            <a:picLocks noChangeAspect="1" noChangeArrowheads="1"/>
          </p:cNvPicPr>
          <p:nvPr/>
        </p:nvPicPr>
        <p:blipFill>
          <a:blip r:embed="rId6">
            <a:lum bright="-20000" contrast="34000"/>
          </a:blip>
          <a:srcRect l="18136" t="8585" r="9317" b="4786"/>
          <a:stretch>
            <a:fillRect/>
          </a:stretch>
        </p:blipFill>
        <p:spPr bwMode="auto">
          <a:xfrm>
            <a:off x="357158" y="500042"/>
            <a:ext cx="3714775" cy="5429288"/>
          </a:xfrm>
          <a:prstGeom prst="roundRect">
            <a:avLst>
              <a:gd name="adj" fmla="val 19070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و إطار زخرفي رأسيّ وأفقي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مربع نص 7"/>
          <p:cNvSpPr txBox="1">
            <a:spLocks noChangeArrowheads="1"/>
          </p:cNvSpPr>
          <p:nvPr/>
        </p:nvSpPr>
        <p:spPr bwMode="auto">
          <a:xfrm>
            <a:off x="5572125" y="928688"/>
            <a:ext cx="330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0070C0"/>
                </a:solidFill>
              </a:rPr>
              <a:t>زخرفة الإطارات</a:t>
            </a:r>
            <a:r>
              <a:rPr lang="ar-EG" sz="4000" b="1" dirty="0">
                <a:solidFill>
                  <a:srgbClr val="0070C0"/>
                </a:solidFill>
              </a:rPr>
              <a:t>: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077" name="مربع نص 5"/>
          <p:cNvSpPr txBox="1">
            <a:spLocks noChangeArrowheads="1"/>
          </p:cNvSpPr>
          <p:nvPr/>
        </p:nvSpPr>
        <p:spPr bwMode="auto">
          <a:xfrm>
            <a:off x="1500166" y="2768605"/>
            <a:ext cx="6858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/>
              <a:t>وهي حصر التعبيرات الزخرفية بين خطين متوازيين وينقسم إلى</a:t>
            </a:r>
            <a:r>
              <a:rPr lang="ar-EG" sz="4400" b="1" dirty="0"/>
              <a:t>:</a:t>
            </a:r>
            <a:endParaRPr 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زخرفة الإط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هي حصر التعبيرات الزخرفية 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مربع نص 7"/>
          <p:cNvSpPr txBox="1">
            <a:spLocks noChangeArrowheads="1"/>
          </p:cNvSpPr>
          <p:nvPr/>
        </p:nvSpPr>
        <p:spPr bwMode="auto">
          <a:xfrm>
            <a:off x="5835650" y="571500"/>
            <a:ext cx="330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>
                <a:solidFill>
                  <a:srgbClr val="0070C0"/>
                </a:solidFill>
              </a:rPr>
              <a:t>زخرفة الإطارات</a:t>
            </a:r>
            <a:r>
              <a:rPr lang="ar-EG" sz="4000" b="1">
                <a:solidFill>
                  <a:srgbClr val="0070C0"/>
                </a:solidFill>
              </a:rPr>
              <a:t>:</a:t>
            </a:r>
            <a:endParaRPr lang="en-US" sz="4000">
              <a:solidFill>
                <a:srgbClr val="0070C0"/>
              </a:solidFill>
            </a:endParaRPr>
          </a:p>
        </p:txBody>
      </p:sp>
      <p:sp>
        <p:nvSpPr>
          <p:cNvPr id="4103" name="مربع نص 5"/>
          <p:cNvSpPr txBox="1">
            <a:spLocks noChangeArrowheads="1"/>
          </p:cNvSpPr>
          <p:nvPr/>
        </p:nvSpPr>
        <p:spPr bwMode="auto">
          <a:xfrm>
            <a:off x="4214813" y="1785938"/>
            <a:ext cx="45783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00B050"/>
                </a:solidFill>
              </a:rPr>
              <a:t>وحدات </a:t>
            </a:r>
            <a:r>
              <a:rPr lang="ar-EG" sz="4400" b="1" dirty="0" err="1">
                <a:solidFill>
                  <a:srgbClr val="00B050"/>
                </a:solidFill>
              </a:rPr>
              <a:t>زخرفية</a:t>
            </a:r>
            <a:r>
              <a:rPr lang="ar-EG" sz="4400" b="1" dirty="0">
                <a:solidFill>
                  <a:srgbClr val="00B050"/>
                </a:solidFill>
              </a:rPr>
              <a:t> رأسية: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1279525" y="3233738"/>
            <a:ext cx="74358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400" b="1" dirty="0">
                <a:solidFill>
                  <a:schemeClr val="accent2">
                    <a:lumMod val="50000"/>
                  </a:schemeClr>
                </a:solidFill>
              </a:rPr>
              <a:t>وهي ما اتخذت فيه الوحدة اتجاهًا رأسيًّا وكانت عمودية على خطي الإطار.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وَحداتٍ زَخرفية رأ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هي ما اتخذت فيه الوحد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مربع نص 7"/>
          <p:cNvSpPr txBox="1">
            <a:spLocks noChangeArrowheads="1"/>
          </p:cNvSpPr>
          <p:nvPr/>
        </p:nvSpPr>
        <p:spPr bwMode="auto">
          <a:xfrm>
            <a:off x="5835650" y="428625"/>
            <a:ext cx="330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>
                <a:solidFill>
                  <a:srgbClr val="002060"/>
                </a:solidFill>
              </a:rPr>
              <a:t>زخرفة الإطارات</a:t>
            </a:r>
            <a:r>
              <a:rPr lang="ar-EG" sz="4000" b="1">
                <a:solidFill>
                  <a:srgbClr val="002060"/>
                </a:solidFill>
              </a:rPr>
              <a:t>: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5127" name="مربع نص 5"/>
          <p:cNvSpPr txBox="1">
            <a:spLocks noChangeArrowheads="1"/>
          </p:cNvSpPr>
          <p:nvPr/>
        </p:nvSpPr>
        <p:spPr bwMode="auto">
          <a:xfrm>
            <a:off x="4286250" y="1714500"/>
            <a:ext cx="45783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00B050"/>
                </a:solidFill>
              </a:rPr>
              <a:t>وحدات </a:t>
            </a:r>
            <a:r>
              <a:rPr lang="ar-EG" sz="4400" b="1" dirty="0" err="1">
                <a:solidFill>
                  <a:srgbClr val="00B050"/>
                </a:solidFill>
              </a:rPr>
              <a:t>زخرفية</a:t>
            </a:r>
            <a:r>
              <a:rPr lang="ar-EG" sz="4400" b="1" dirty="0">
                <a:solidFill>
                  <a:srgbClr val="00B050"/>
                </a:solidFill>
              </a:rPr>
              <a:t> أفقية: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1279524" y="3411538"/>
            <a:ext cx="722156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4400" b="1" dirty="0">
                <a:solidFill>
                  <a:schemeClr val="accent2">
                    <a:lumMod val="50000"/>
                  </a:schemeClr>
                </a:solidFill>
              </a:rPr>
              <a:t>وهي ما اتخذت فيه الوحدة اتجاهًا أفقيًّا وكانت موازية لخطي الإطار</a:t>
            </a:r>
            <a:r>
              <a:rPr lang="ar-EG" sz="4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وحدات زخرفية أفق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هي ما اتخذت فيه الوحدة اتجاهاً أفق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24"/>
          <p:cNvGrpSpPr>
            <a:grpSpLocks/>
          </p:cNvGrpSpPr>
          <p:nvPr/>
        </p:nvGrpSpPr>
        <p:grpSpPr bwMode="auto">
          <a:xfrm>
            <a:off x="1357314" y="4931174"/>
            <a:ext cx="7167591" cy="1569660"/>
            <a:chOff x="500003" y="4931182"/>
            <a:chExt cx="7167643" cy="1569674"/>
          </a:xfrm>
        </p:grpSpPr>
        <p:sp>
          <p:nvSpPr>
            <p:cNvPr id="7184" name="TextBox 13"/>
            <p:cNvSpPr txBox="1">
              <a:spLocks noChangeArrowheads="1"/>
            </p:cNvSpPr>
            <p:nvPr/>
          </p:nvSpPr>
          <p:spPr bwMode="auto">
            <a:xfrm>
              <a:off x="500003" y="4931182"/>
              <a:ext cx="6858073" cy="156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3200" b="1" dirty="0"/>
                <a:t>ش</a:t>
              </a:r>
              <a:r>
                <a:rPr lang="ar-SA" sz="3200" b="1" dirty="0"/>
                <a:t>كل (17): وحدات </a:t>
              </a:r>
              <a:r>
                <a:rPr lang="ar-SA" sz="3200" b="1" dirty="0" err="1"/>
                <a:t>زخرفية</a:t>
              </a:r>
              <a:r>
                <a:rPr lang="ar-SA" sz="3200" b="1" dirty="0"/>
                <a:t> أفقية، والألوان المستخدمة هي: الأصفر </a:t>
              </a:r>
              <a:r>
                <a:rPr lang="ar-SA" sz="3200" b="1" dirty="0" err="1"/>
                <a:t>و</a:t>
              </a:r>
              <a:r>
                <a:rPr lang="ar-EG" sz="3200" b="1" dirty="0"/>
                <a:t>الأحمر</a:t>
              </a:r>
              <a:r>
                <a:rPr lang="ar-SA" sz="3200" b="1" dirty="0"/>
                <a:t> والأخضر الفاتح</a:t>
              </a:r>
              <a:r>
                <a:rPr lang="ar-EG" sz="3200" b="1" dirty="0"/>
                <a:t> والأسود</a:t>
              </a:r>
              <a:r>
                <a:rPr lang="ar-SA" sz="3200" b="1" dirty="0"/>
                <a:t>.</a:t>
              </a:r>
              <a:endParaRPr lang="en-US" sz="3200" dirty="0"/>
            </a:p>
          </p:txBody>
        </p:sp>
        <p:cxnSp>
          <p:nvCxnSpPr>
            <p:cNvPr id="24" name="رابط مستقيم 23"/>
            <p:cNvCxnSpPr/>
            <p:nvPr/>
          </p:nvCxnSpPr>
          <p:spPr bwMode="auto">
            <a:xfrm rot="10800000" flipV="1">
              <a:off x="1142976" y="6429415"/>
              <a:ext cx="652467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8" name="مربع نص 5"/>
          <p:cNvSpPr txBox="1">
            <a:spLocks noChangeArrowheads="1"/>
          </p:cNvSpPr>
          <p:nvPr/>
        </p:nvSpPr>
        <p:spPr bwMode="auto">
          <a:xfrm>
            <a:off x="928688" y="1214438"/>
            <a:ext cx="7715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213" lvl="1" algn="ctr"/>
            <a:r>
              <a:rPr lang="ar-EG" sz="3600" b="1" dirty="0"/>
              <a:t>أ- </a:t>
            </a:r>
            <a:r>
              <a:rPr lang="ar-SA" sz="3600" b="1" dirty="0"/>
              <a:t>أمامك الشكل</a:t>
            </a:r>
            <a:r>
              <a:rPr lang="ar-EG" sz="3600" b="1" dirty="0"/>
              <a:t> (</a:t>
            </a:r>
            <a:r>
              <a:rPr lang="ar-SA" sz="3600" b="1" dirty="0"/>
              <a:t>17</a:t>
            </a:r>
            <a:r>
              <a:rPr lang="ar-EG" sz="3600" b="1" dirty="0"/>
              <a:t>)</a:t>
            </a:r>
            <a:r>
              <a:rPr lang="ar-SA" sz="3600" b="1" dirty="0"/>
              <a:t> والشكل</a:t>
            </a:r>
            <a:r>
              <a:rPr lang="ar-EG" sz="3600" b="1" dirty="0"/>
              <a:t> (18)</a:t>
            </a:r>
            <a:r>
              <a:rPr lang="ar-SA" sz="3600" b="1" dirty="0"/>
              <a:t> لإطارات </a:t>
            </a:r>
            <a:r>
              <a:rPr lang="ar-SA" sz="3600" b="1" dirty="0" err="1"/>
              <a:t>زخرفية</a:t>
            </a:r>
            <a:r>
              <a:rPr lang="ar-SA" sz="3600" b="1" dirty="0"/>
              <a:t> نباتية. قارن بين الصورتين من حيث نوعية الوحدات الزخرفية واتجاهها، والألوان المستخدمة </a:t>
            </a:r>
            <a:r>
              <a:rPr lang="ar-SA" sz="3600" b="1" dirty="0" err="1"/>
              <a:t>بهما</a:t>
            </a:r>
            <a:r>
              <a:rPr lang="ar-SA" sz="3600" b="1" dirty="0"/>
              <a:t> </a:t>
            </a:r>
            <a:r>
              <a:rPr lang="ar-EG" sz="3600" b="1" dirty="0"/>
              <a:t>و</a:t>
            </a:r>
            <a:r>
              <a:rPr lang="ar-SA" sz="3600" b="1" dirty="0"/>
              <a:t>أيهما تفضل.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16000" contrast="52000"/>
          </a:blip>
          <a:srcRect/>
          <a:stretch>
            <a:fillRect/>
          </a:stretch>
        </p:blipFill>
        <p:spPr bwMode="auto">
          <a:xfrm>
            <a:off x="2500313" y="3571875"/>
            <a:ext cx="5176837" cy="11144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783175-2775-45B6-AA8A-B923A84C0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- أمامك الشكل (17) و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 (17) وحدات زخرف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24"/>
          <p:cNvGrpSpPr>
            <a:grpSpLocks/>
          </p:cNvGrpSpPr>
          <p:nvPr/>
        </p:nvGrpSpPr>
        <p:grpSpPr bwMode="auto">
          <a:xfrm>
            <a:off x="928662" y="4786322"/>
            <a:ext cx="7786742" cy="1224951"/>
            <a:chOff x="357133" y="4857678"/>
            <a:chExt cx="7380561" cy="1225742"/>
          </a:xfrm>
        </p:grpSpPr>
        <p:sp>
          <p:nvSpPr>
            <p:cNvPr id="8206" name="TextBox 13"/>
            <p:cNvSpPr txBox="1">
              <a:spLocks noChangeArrowheads="1"/>
            </p:cNvSpPr>
            <p:nvPr/>
          </p:nvSpPr>
          <p:spPr bwMode="auto">
            <a:xfrm>
              <a:off x="357133" y="4857678"/>
              <a:ext cx="7380561" cy="1225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ar-SA" sz="3200" b="1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شكل (18): وحدات زخرفية رأسية، والألوان المستخدمة هي: الأخضر الغامق، </a:t>
              </a:r>
              <a:r>
                <a:rPr lang="ar-EG" sz="3200" b="1" dirty="0"/>
                <a:t>الأحمر </a:t>
              </a:r>
              <a:r>
                <a:rPr lang="ar-SA" sz="3200" b="1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الغامق والبرتقالي.</a:t>
              </a:r>
              <a:endPara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24" name="رابط مستقيم 23"/>
            <p:cNvCxnSpPr/>
            <p:nvPr/>
          </p:nvCxnSpPr>
          <p:spPr bwMode="auto">
            <a:xfrm rot="10800000" flipV="1">
              <a:off x="1142975" y="6072890"/>
              <a:ext cx="652467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3857625" y="857232"/>
            <a:ext cx="1752600" cy="37433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BB26163-8551-43D3-BF2E-235072BA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 (18) وحدات زخرف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مربع نص 5"/>
          <p:cNvSpPr txBox="1">
            <a:spLocks noChangeArrowheads="1"/>
          </p:cNvSpPr>
          <p:nvPr/>
        </p:nvSpPr>
        <p:spPr bwMode="auto">
          <a:xfrm>
            <a:off x="1428750" y="2357438"/>
            <a:ext cx="7029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ar-EG" sz="4800" b="1" dirty="0"/>
              <a:t>ب- </a:t>
            </a:r>
            <a:r>
              <a:rPr lang="ar-SA" sz="4800" b="1" dirty="0"/>
              <a:t>ما معنى الإطارات الزخرفية؟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1928794" y="3500438"/>
            <a:ext cx="5929355" cy="2040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الإطارات </a:t>
            </a:r>
            <a:r>
              <a:rPr lang="ar-EG" sz="3600" b="1" dirty="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الزخرفية</a:t>
            </a:r>
            <a:r>
              <a:rPr lang="ar-EG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ar-SA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هي </a:t>
            </a:r>
            <a:r>
              <a:rPr lang="ar-EG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حصر التعبيرات الزخرفية بين خطين متوازيين،</a:t>
            </a:r>
            <a:r>
              <a:rPr lang="ar-EG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وتكون أفقية أو رأسية</a:t>
            </a:r>
            <a:r>
              <a:rPr lang="ar-SA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22CAC3-E59D-4DAD-BA06-3EFC0F4C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ا معنى الإطارات الزخرف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طارات الزخرفية ه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صر التعبيرات الزخرفية 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مربع نص 5"/>
          <p:cNvSpPr txBox="1">
            <a:spLocks noChangeArrowheads="1"/>
          </p:cNvSpPr>
          <p:nvPr/>
        </p:nvSpPr>
        <p:spPr bwMode="auto">
          <a:xfrm>
            <a:off x="1143000" y="1144583"/>
            <a:ext cx="7286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- </a:t>
            </a:r>
            <a:r>
              <a:rPr lang="ar-SA" sz="3200" b="1" dirty="0"/>
              <a:t>من أنواع التكرار المستخدمة في الفنون الزخرفية التكرار المتعاكس</a:t>
            </a:r>
            <a:r>
              <a:rPr lang="ar-EG" sz="3200" b="1" dirty="0"/>
              <a:t> </a:t>
            </a:r>
            <a:r>
              <a:rPr lang="ar-SA" sz="3200" b="1" dirty="0"/>
              <a:t>...</a:t>
            </a:r>
            <a:br>
              <a:rPr lang="ar-SA" sz="3200" b="1" dirty="0"/>
            </a:br>
            <a:r>
              <a:rPr lang="ar-SA" sz="3200" b="1" dirty="0"/>
              <a:t>اذكر ما هو معنى التكرار المتعاكس.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2143108" y="2714620"/>
            <a:ext cx="5429288" cy="1519681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233" name="مربع نص 5"/>
          <p:cNvSpPr txBox="1">
            <a:spLocks noChangeArrowheads="1"/>
          </p:cNvSpPr>
          <p:nvPr/>
        </p:nvSpPr>
        <p:spPr bwMode="auto">
          <a:xfrm>
            <a:off x="928688" y="4857760"/>
            <a:ext cx="77866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هو التكرار الذي تتجاور فيه الوحدات الزخرفية في أوضاع متعاكسة تارة إلى الأعلى أو إلى الأسفل، وتارة إلى اليمين أو إلى اليسار بشكل متعاكس.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" name="مجموعة 23"/>
          <p:cNvGrpSpPr>
            <a:grpSpLocks/>
          </p:cNvGrpSpPr>
          <p:nvPr/>
        </p:nvGrpSpPr>
        <p:grpSpPr bwMode="auto">
          <a:xfrm>
            <a:off x="3786188" y="4286256"/>
            <a:ext cx="2428875" cy="584200"/>
            <a:chOff x="4071934" y="4357694"/>
            <a:chExt cx="2428891" cy="584200"/>
          </a:xfrm>
        </p:grpSpPr>
        <p:sp>
          <p:nvSpPr>
            <p:cNvPr id="10247" name="مربع نص 10"/>
            <p:cNvSpPr txBox="1">
              <a:spLocks noChangeArrowheads="1"/>
            </p:cNvSpPr>
            <p:nvPr/>
          </p:nvSpPr>
          <p:spPr bwMode="auto">
            <a:xfrm>
              <a:off x="4071934" y="4357694"/>
              <a:ext cx="207168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 dirty="0">
                  <a:solidFill>
                    <a:srgbClr val="002060"/>
                  </a:solidFill>
                </a:rPr>
                <a:t>شكل (19).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0248" name="مجموعة 19"/>
            <p:cNvGrpSpPr>
              <a:grpSpLocks/>
            </p:cNvGrpSpPr>
            <p:nvPr/>
          </p:nvGrpSpPr>
          <p:grpSpPr bwMode="auto">
            <a:xfrm>
              <a:off x="4357686" y="4429135"/>
              <a:ext cx="2143139" cy="500069"/>
              <a:chOff x="-1809784" y="4572008"/>
              <a:chExt cx="11736193" cy="787410"/>
            </a:xfrm>
          </p:grpSpPr>
          <p:pic>
            <p:nvPicPr>
              <p:cNvPr id="10249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34000"/>
              </a:blip>
              <a:srcRect/>
              <a:stretch>
                <a:fillRect/>
              </a:stretch>
            </p:blipFill>
            <p:spPr bwMode="auto">
              <a:xfrm>
                <a:off x="7187968" y="4572008"/>
                <a:ext cx="2738441" cy="642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2" name="رابط مستقيم 21"/>
              <p:cNvCxnSpPr/>
              <p:nvPr/>
            </p:nvCxnSpPr>
            <p:spPr bwMode="auto">
              <a:xfrm rot="10800000">
                <a:off x="-1809784" y="5359402"/>
                <a:ext cx="10266993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3C7AE3F-EF9D-4D8F-92D0-7CEEAC5CF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201" y="541759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(2)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ن أنواع التكرار المستخ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و التكرار الذي تتجا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33" grpId="0"/>
    </p:bldLst>
  </p:timing>
</p:sld>
</file>

<file path=ppt/theme/theme1.xml><?xml version="1.0" encoding="utf-8"?>
<a:theme xmlns:a="http://schemas.openxmlformats.org/drawingml/2006/main" name="سمة Office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17015</TotalTime>
  <Words>572</Words>
  <Application>Microsoft Office PowerPoint</Application>
  <PresentationFormat>عرض على الشاشة (4:3)</PresentationFormat>
  <Paragraphs>70</Paragraphs>
  <Slides>20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ae_AlHor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تربية فنية - الصف الثاني الابتدائي - الفصل الدراسي الأول</dc:title>
  <dc:subject>الموضوع الثاني - إطارات جميلة لزخارفي المتعاكسة</dc:subject>
  <dc:creator>أ/ بندر الحازمي</dc:creator>
  <cp:keywords>حقيبة إنجاز المعلم والمعلمة</cp:keywords>
  <cp:lastModifiedBy>Admin</cp:lastModifiedBy>
  <cp:revision>529</cp:revision>
  <dcterms:created xsi:type="dcterms:W3CDTF">2010-11-30T14:34:05Z</dcterms:created>
  <dcterms:modified xsi:type="dcterms:W3CDTF">2018-02-27T15:12:00Z</dcterms:modified>
</cp:coreProperties>
</file>