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4"/>
  </p:notesMasterIdLst>
  <p:sldIdLst>
    <p:sldId id="268" r:id="rId2"/>
    <p:sldId id="269" r:id="rId3"/>
  </p:sldIdLst>
  <p:sldSz cx="6858000" cy="9144000" type="screen4x3"/>
  <p:notesSz cx="6881813" cy="10002838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E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62" d="100"/>
          <a:sy n="62" d="100"/>
        </p:scale>
        <p:origin x="249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99694" y="0"/>
            <a:ext cx="2982119" cy="501879"/>
          </a:xfrm>
          <a:prstGeom prst="rect">
            <a:avLst/>
          </a:prstGeom>
        </p:spPr>
        <p:txBody>
          <a:bodyPr vert="horz" lIns="96478" tIns="48239" rIns="96478" bIns="48239" rtlCol="1"/>
          <a:lstStyle>
            <a:lvl1pPr algn="r">
              <a:defRPr sz="13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93" y="0"/>
            <a:ext cx="2982119" cy="501879"/>
          </a:xfrm>
          <a:prstGeom prst="rect">
            <a:avLst/>
          </a:prstGeom>
        </p:spPr>
        <p:txBody>
          <a:bodyPr vert="horz" lIns="96478" tIns="48239" rIns="96478" bIns="48239" rtlCol="1"/>
          <a:lstStyle>
            <a:lvl1pPr algn="l">
              <a:defRPr sz="1300"/>
            </a:lvl1pPr>
          </a:lstStyle>
          <a:p>
            <a:fld id="{4078F68D-90FA-495F-8E54-A87662E5DC4D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2176463" y="1250950"/>
            <a:ext cx="2528887" cy="3375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478" tIns="48239" rIns="96478" bIns="48239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8182" y="4813866"/>
            <a:ext cx="5505450" cy="3938617"/>
          </a:xfrm>
          <a:prstGeom prst="rect">
            <a:avLst/>
          </a:prstGeom>
        </p:spPr>
        <p:txBody>
          <a:bodyPr vert="horz" lIns="96478" tIns="48239" rIns="96478" bIns="48239" rtlCol="1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99694" y="9500961"/>
            <a:ext cx="2982119" cy="501878"/>
          </a:xfrm>
          <a:prstGeom prst="rect">
            <a:avLst/>
          </a:prstGeom>
        </p:spPr>
        <p:txBody>
          <a:bodyPr vert="horz" lIns="96478" tIns="48239" rIns="96478" bIns="48239" rtlCol="1" anchor="b"/>
          <a:lstStyle>
            <a:lvl1pPr algn="r">
              <a:defRPr sz="13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93" y="9500961"/>
            <a:ext cx="2982119" cy="501878"/>
          </a:xfrm>
          <a:prstGeom prst="rect">
            <a:avLst/>
          </a:prstGeom>
        </p:spPr>
        <p:txBody>
          <a:bodyPr vert="horz" lIns="96478" tIns="48239" rIns="96478" bIns="48239" rtlCol="1" anchor="b"/>
          <a:lstStyle>
            <a:lvl1pPr algn="l">
              <a:defRPr sz="1300"/>
            </a:lvl1pPr>
          </a:lstStyle>
          <a:p>
            <a:fld id="{016AB824-BD39-47CF-89E0-2F0EB097105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60729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6AB824-BD39-47CF-89E0-2F0EB097105D}" type="slidenum">
              <a:rPr lang="ar-SA" smtClean="0"/>
              <a:t>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048450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6AB824-BD39-47CF-89E0-2F0EB097105D}" type="slidenum">
              <a:rPr lang="ar-SA" smtClean="0"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237099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4161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2925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6288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0578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094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1079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7624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0292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7977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1939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8542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DCC59-A1BC-4CB3-A101-0FAC77023900}" type="datetimeFigureOut">
              <a:rPr lang="ar-SA" smtClean="0"/>
              <a:t>30/07/38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04545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514350" rtl="1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r" defTabSz="514350" rtl="1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gif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gif"/><Relationship Id="rId5" Type="http://schemas.openxmlformats.org/officeDocument/2006/relationships/image" Target="../media/image5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مستطيل 18"/>
          <p:cNvSpPr/>
          <p:nvPr/>
        </p:nvSpPr>
        <p:spPr>
          <a:xfrm>
            <a:off x="190066" y="2363064"/>
            <a:ext cx="6519066" cy="207895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1" name="مربع نص 40"/>
          <p:cNvSpPr txBox="1"/>
          <p:nvPr/>
        </p:nvSpPr>
        <p:spPr>
          <a:xfrm>
            <a:off x="3759795" y="2411887"/>
            <a:ext cx="2988250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الأول</a:t>
            </a:r>
            <a:r>
              <a:rPr lang="ar-SA" sz="1200" b="1" u="sng" dirty="0"/>
              <a:t>:</a:t>
            </a:r>
          </a:p>
          <a:p>
            <a:endParaRPr lang="ar-SA" sz="1200" b="1" u="sng" dirty="0"/>
          </a:p>
          <a:p>
            <a:r>
              <a:rPr lang="ar-SA" sz="1200" b="1" dirty="0"/>
              <a:t>اختاري من الكلمات </a:t>
            </a:r>
            <a:r>
              <a:rPr lang="ar-SA" sz="1200" b="1" dirty="0" err="1"/>
              <a:t>مايناسب</a:t>
            </a:r>
            <a:r>
              <a:rPr lang="ar-SA" sz="1200" b="1" dirty="0"/>
              <a:t> الصور(حركة متأرجحة،  مستقيمة،  دورانية،  متعرجة)</a:t>
            </a:r>
            <a:r>
              <a:rPr lang="ar-SA" sz="1200" b="1" u="sng" dirty="0"/>
              <a:t>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43" name="مستطيل 42"/>
          <p:cNvSpPr/>
          <p:nvPr/>
        </p:nvSpPr>
        <p:spPr>
          <a:xfrm>
            <a:off x="190066" y="4566666"/>
            <a:ext cx="6586438" cy="130659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6" name="مستطيل 45"/>
          <p:cNvSpPr/>
          <p:nvPr/>
        </p:nvSpPr>
        <p:spPr>
          <a:xfrm>
            <a:off x="203255" y="5934360"/>
            <a:ext cx="6526894" cy="126268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3" name="مجموعة 2"/>
          <p:cNvGrpSpPr/>
          <p:nvPr/>
        </p:nvGrpSpPr>
        <p:grpSpPr>
          <a:xfrm>
            <a:off x="57075" y="79791"/>
            <a:ext cx="6743850" cy="2286024"/>
            <a:chOff x="57075" y="79791"/>
            <a:chExt cx="6743850" cy="2286024"/>
          </a:xfrm>
        </p:grpSpPr>
        <p:sp>
          <p:nvSpPr>
            <p:cNvPr id="38" name="مربع نص 37"/>
            <p:cNvSpPr txBox="1"/>
            <p:nvPr/>
          </p:nvSpPr>
          <p:spPr>
            <a:xfrm>
              <a:off x="412381" y="2088816"/>
              <a:ext cx="586652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dirty="0"/>
                <a:t>اسم الطالبة </a:t>
              </a:r>
              <a:r>
                <a:rPr lang="ar-SA" sz="900" dirty="0"/>
                <a:t>.......................................................</a:t>
              </a:r>
              <a:r>
                <a:rPr lang="ar-SA" sz="1200" dirty="0"/>
                <a:t> المدرسة</a:t>
              </a:r>
              <a:r>
                <a:rPr lang="ar-SA" sz="900" dirty="0"/>
                <a:t>.........................................</a:t>
              </a:r>
              <a:r>
                <a:rPr lang="ar-SA" sz="1200" dirty="0"/>
                <a:t> الصف </a:t>
              </a:r>
              <a:r>
                <a:rPr lang="ar-SA" sz="900" dirty="0"/>
                <a:t>........................</a:t>
              </a:r>
            </a:p>
          </p:txBody>
        </p:sp>
        <p:grpSp>
          <p:nvGrpSpPr>
            <p:cNvPr id="2" name="مجموعة 1"/>
            <p:cNvGrpSpPr/>
            <p:nvPr/>
          </p:nvGrpSpPr>
          <p:grpSpPr>
            <a:xfrm>
              <a:off x="57075" y="79791"/>
              <a:ext cx="6743850" cy="1986232"/>
              <a:chOff x="57075" y="79791"/>
              <a:chExt cx="6743850" cy="1986232"/>
            </a:xfrm>
          </p:grpSpPr>
          <p:sp>
            <p:nvSpPr>
              <p:cNvPr id="29" name="مربع نص 28"/>
              <p:cNvSpPr txBox="1"/>
              <p:nvPr/>
            </p:nvSpPr>
            <p:spPr>
              <a:xfrm>
                <a:off x="5484861" y="147347"/>
                <a:ext cx="1306538" cy="578882"/>
              </a:xfrm>
              <a:prstGeom prst="roundRect">
                <a:avLst/>
              </a:prstGeom>
              <a:ln>
                <a:noFill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700" dirty="0"/>
                  <a:t>المملكة العربية السعودية</a:t>
                </a:r>
              </a:p>
              <a:p>
                <a:pPr algn="ctr"/>
                <a:r>
                  <a:rPr lang="ar-SA" sz="700" dirty="0"/>
                  <a:t>وزارة التعليم </a:t>
                </a:r>
              </a:p>
              <a:p>
                <a:pPr algn="ctr"/>
                <a:r>
                  <a:rPr lang="ar-SA" sz="700" dirty="0"/>
                  <a:t>مكتب التربية والتعليم بمحافظة الجبيل</a:t>
                </a:r>
              </a:p>
              <a:p>
                <a:pPr algn="ctr"/>
                <a:r>
                  <a:rPr lang="ar-SA" sz="700" dirty="0"/>
                  <a:t>قسم الصفوف الأولية</a:t>
                </a:r>
              </a:p>
            </p:txBody>
          </p:sp>
          <p:grpSp>
            <p:nvGrpSpPr>
              <p:cNvPr id="14" name="مجموعة 13"/>
              <p:cNvGrpSpPr/>
              <p:nvPr/>
            </p:nvGrpSpPr>
            <p:grpSpPr>
              <a:xfrm>
                <a:off x="80294" y="835858"/>
                <a:ext cx="6711105" cy="1145825"/>
                <a:chOff x="0" y="1130922"/>
                <a:chExt cx="6858000" cy="1145825"/>
              </a:xfrm>
            </p:grpSpPr>
            <p:grpSp>
              <p:nvGrpSpPr>
                <p:cNvPr id="9" name="مجموعة 8"/>
                <p:cNvGrpSpPr/>
                <p:nvPr/>
              </p:nvGrpSpPr>
              <p:grpSpPr>
                <a:xfrm>
                  <a:off x="0" y="1130922"/>
                  <a:ext cx="6858000" cy="1145825"/>
                  <a:chOff x="-1" y="108632"/>
                  <a:chExt cx="6858001" cy="1733550"/>
                </a:xfrm>
              </p:grpSpPr>
              <p:pic>
                <p:nvPicPr>
                  <p:cNvPr id="1042" name="Picture 18" descr="نتيجة بحث الصور عن ‪i love chemistry clipart‬‏"/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582" t="533" r="5362" b="50934"/>
                  <a:stretch/>
                </p:blipFill>
                <p:spPr bwMode="auto">
                  <a:xfrm>
                    <a:off x="2124074" y="108632"/>
                    <a:ext cx="4733926" cy="1733550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1044" name="Picture 20" descr="نتيجة بحث الصور عن ‪i love chemistry clipart‬‏"/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571" r="57000" b="51467"/>
                  <a:stretch/>
                </p:blipFill>
                <p:spPr bwMode="auto">
                  <a:xfrm flipH="1">
                    <a:off x="-1" y="108632"/>
                    <a:ext cx="2124075" cy="1733550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  <p:sp>
              <p:nvSpPr>
                <p:cNvPr id="10" name="مربع نص 9"/>
                <p:cNvSpPr txBox="1"/>
                <p:nvPr/>
              </p:nvSpPr>
              <p:spPr>
                <a:xfrm>
                  <a:off x="6334289" y="1539518"/>
                  <a:ext cx="428322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ع</a:t>
                  </a:r>
                </a:p>
              </p:txBody>
            </p:sp>
            <p:sp>
              <p:nvSpPr>
                <p:cNvPr id="11" name="مربع نص 10"/>
                <p:cNvSpPr txBox="1"/>
                <p:nvPr/>
              </p:nvSpPr>
              <p:spPr>
                <a:xfrm>
                  <a:off x="5724081" y="1498761"/>
                  <a:ext cx="457176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ل</a:t>
                  </a:r>
                </a:p>
              </p:txBody>
            </p:sp>
            <p:sp>
              <p:nvSpPr>
                <p:cNvPr id="12" name="مربع نص 11"/>
                <p:cNvSpPr txBox="1"/>
                <p:nvPr/>
              </p:nvSpPr>
              <p:spPr>
                <a:xfrm>
                  <a:off x="5568983" y="1498760"/>
                  <a:ext cx="52388" cy="584775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r>
                    <a:rPr lang="ar-SA" sz="3200" b="1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و</a:t>
                  </a:r>
                </a:p>
              </p:txBody>
            </p:sp>
            <p:sp>
              <p:nvSpPr>
                <p:cNvPr id="13" name="مربع نص 12"/>
                <p:cNvSpPr txBox="1"/>
                <p:nvPr/>
              </p:nvSpPr>
              <p:spPr>
                <a:xfrm>
                  <a:off x="4604419" y="1498760"/>
                  <a:ext cx="426720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م</a:t>
                  </a:r>
                </a:p>
              </p:txBody>
            </p:sp>
            <p:sp>
              <p:nvSpPr>
                <p:cNvPr id="32" name="مربع نص 31"/>
                <p:cNvSpPr txBox="1"/>
                <p:nvPr/>
              </p:nvSpPr>
              <p:spPr>
                <a:xfrm>
                  <a:off x="2321967" y="1522649"/>
                  <a:ext cx="428322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ع</a:t>
                  </a:r>
                </a:p>
              </p:txBody>
            </p:sp>
            <p:sp>
              <p:nvSpPr>
                <p:cNvPr id="33" name="مربع نص 32"/>
                <p:cNvSpPr txBox="1"/>
                <p:nvPr/>
              </p:nvSpPr>
              <p:spPr>
                <a:xfrm>
                  <a:off x="1441804" y="1691972"/>
                  <a:ext cx="457176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ل</a:t>
                  </a:r>
                </a:p>
              </p:txBody>
            </p:sp>
            <p:sp>
              <p:nvSpPr>
                <p:cNvPr id="34" name="مربع نص 33"/>
                <p:cNvSpPr txBox="1"/>
                <p:nvPr/>
              </p:nvSpPr>
              <p:spPr>
                <a:xfrm>
                  <a:off x="1278062" y="1439928"/>
                  <a:ext cx="52388" cy="584775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r>
                    <a:rPr lang="ar-SA" sz="3200" b="1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و</a:t>
                  </a:r>
                </a:p>
              </p:txBody>
            </p:sp>
            <p:sp>
              <p:nvSpPr>
                <p:cNvPr id="35" name="مربع نص 34"/>
                <p:cNvSpPr txBox="1"/>
                <p:nvPr/>
              </p:nvSpPr>
              <p:spPr>
                <a:xfrm>
                  <a:off x="301379" y="1495487"/>
                  <a:ext cx="426720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م</a:t>
                  </a:r>
                </a:p>
              </p:txBody>
            </p:sp>
          </p:grpSp>
          <p:pic>
            <p:nvPicPr>
              <p:cNvPr id="53" name="Picture 6" descr="نتيجة بحث الصور عن شعار وزارة المعارف بدون خلفية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99342" y="79791"/>
                <a:ext cx="955441" cy="58968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55" name="مستطيل مستدير الزوايا 54"/>
              <p:cNvSpPr/>
              <p:nvPr/>
            </p:nvSpPr>
            <p:spPr>
              <a:xfrm>
                <a:off x="57075" y="91600"/>
                <a:ext cx="6743850" cy="1974423"/>
              </a:xfrm>
              <a:prstGeom prst="round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</p:grpSp>
      <p:sp>
        <p:nvSpPr>
          <p:cNvPr id="22" name="مستطيل 21"/>
          <p:cNvSpPr/>
          <p:nvPr/>
        </p:nvSpPr>
        <p:spPr>
          <a:xfrm>
            <a:off x="5664081" y="4505571"/>
            <a:ext cx="102303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ar-SA" sz="1200" b="1" u="sng" dirty="0">
                <a:solidFill>
                  <a:prstClr val="black"/>
                </a:solidFill>
              </a:rPr>
              <a:t>السؤال الثاني :  </a:t>
            </a:r>
          </a:p>
        </p:txBody>
      </p:sp>
      <p:sp>
        <p:nvSpPr>
          <p:cNvPr id="24" name="مستطيل 23"/>
          <p:cNvSpPr/>
          <p:nvPr/>
        </p:nvSpPr>
        <p:spPr>
          <a:xfrm>
            <a:off x="5855367" y="5979154"/>
            <a:ext cx="94288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ar-SA" sz="1200" b="1" u="sng" dirty="0">
                <a:solidFill>
                  <a:prstClr val="black"/>
                </a:solidFill>
              </a:rPr>
              <a:t>السؤال الثالث: </a:t>
            </a:r>
          </a:p>
        </p:txBody>
      </p:sp>
      <p:sp>
        <p:nvSpPr>
          <p:cNvPr id="50" name="مربع نص 49"/>
          <p:cNvSpPr txBox="1"/>
          <p:nvPr/>
        </p:nvSpPr>
        <p:spPr>
          <a:xfrm>
            <a:off x="3733424" y="6293123"/>
            <a:ext cx="3038459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/>
              <a:t>أكملي الفراغات</a:t>
            </a:r>
            <a:endParaRPr lang="en-US" sz="1200" dirty="0"/>
          </a:p>
          <a:p>
            <a:r>
              <a:rPr lang="ar-SA" sz="1200" b="1" dirty="0"/>
              <a:t> الضوء شكل من أشكال ..............نحس به ....................</a:t>
            </a:r>
            <a:endParaRPr lang="ar-SA" sz="1200" dirty="0"/>
          </a:p>
        </p:txBody>
      </p:sp>
      <p:sp>
        <p:nvSpPr>
          <p:cNvPr id="51" name="مستطيل مستدير الزوايا 50"/>
          <p:cNvSpPr/>
          <p:nvPr/>
        </p:nvSpPr>
        <p:spPr>
          <a:xfrm>
            <a:off x="1031967" y="530427"/>
            <a:ext cx="4869470" cy="4337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tx1"/>
                </a:solidFill>
              </a:rPr>
              <a:t>الاختبار الدوري للصف </a:t>
            </a:r>
            <a:r>
              <a:rPr lang="ar-SA" sz="1600" b="1" dirty="0">
                <a:solidFill>
                  <a:srgbClr val="FF0000"/>
                </a:solidFill>
              </a:rPr>
              <a:t>الثالث </a:t>
            </a:r>
            <a:r>
              <a:rPr lang="ar-SA" sz="1600" b="1" dirty="0">
                <a:solidFill>
                  <a:schemeClr val="tx1"/>
                </a:solidFill>
              </a:rPr>
              <a:t> مادة العلوم /  الفترة </a:t>
            </a:r>
            <a:r>
              <a:rPr lang="ar-SA" sz="1600" b="1" dirty="0">
                <a:solidFill>
                  <a:srgbClr val="FF0000"/>
                </a:solidFill>
              </a:rPr>
              <a:t>الرابعة</a:t>
            </a:r>
          </a:p>
        </p:txBody>
      </p:sp>
      <p:sp>
        <p:nvSpPr>
          <p:cNvPr id="57" name="مربع نص 56"/>
          <p:cNvSpPr txBox="1"/>
          <p:nvPr/>
        </p:nvSpPr>
        <p:spPr>
          <a:xfrm>
            <a:off x="3429000" y="4817401"/>
            <a:ext cx="3280132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/>
              <a:t>ضعي اشارة   √  أمام العبارة الصحيحة</a:t>
            </a:r>
            <a:endParaRPr lang="en-US" sz="1200" dirty="0"/>
          </a:p>
          <a:p>
            <a:r>
              <a:rPr lang="ar-SA" sz="1200" b="1" dirty="0"/>
              <a:t>وإشارة x أمام العبارة الخاطئة ::</a:t>
            </a:r>
            <a:endParaRPr lang="en-US" sz="1200" dirty="0"/>
          </a:p>
          <a:p>
            <a:r>
              <a:rPr lang="ar-SA" sz="1200" b="1" dirty="0"/>
              <a:t>1/ الصوت المنخفض يوثر في الأذن(         )</a:t>
            </a:r>
            <a:endParaRPr lang="en-US" sz="1200" dirty="0"/>
          </a:p>
          <a:p>
            <a:r>
              <a:rPr lang="ar-SA" sz="1200" b="1" dirty="0"/>
              <a:t>2/الذهاب الى الطبيب عندما اشعر بألم في أذني(</a:t>
            </a:r>
            <a:r>
              <a:rPr lang="ar-SA" sz="1200" dirty="0"/>
              <a:t>        </a:t>
            </a:r>
            <a:r>
              <a:rPr lang="ar-SA" sz="1200" b="1" dirty="0"/>
              <a:t>)</a:t>
            </a:r>
            <a:endParaRPr lang="en-US" sz="1200" dirty="0"/>
          </a:p>
        </p:txBody>
      </p:sp>
      <p:sp>
        <p:nvSpPr>
          <p:cNvPr id="68" name="مربع نص 67"/>
          <p:cNvSpPr txBox="1"/>
          <p:nvPr/>
        </p:nvSpPr>
        <p:spPr>
          <a:xfrm>
            <a:off x="2733919" y="5542048"/>
            <a:ext cx="54047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>
                <a:solidFill>
                  <a:schemeClr val="bg1"/>
                </a:solidFill>
              </a:rPr>
              <a:t>هلال</a:t>
            </a:r>
          </a:p>
        </p:txBody>
      </p:sp>
      <p:graphicFrame>
        <p:nvGraphicFramePr>
          <p:cNvPr id="54" name="جدول 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5250375"/>
              </p:ext>
            </p:extLst>
          </p:nvPr>
        </p:nvGraphicFramePr>
        <p:xfrm>
          <a:off x="272140" y="2418735"/>
          <a:ext cx="3332917" cy="91636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18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4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60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29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87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530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1013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أنواع الحركة من خلال الصور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>
                          <a:solidFill>
                            <a:schemeClr val="tx1"/>
                          </a:solidFill>
                        </a:rPr>
                        <a:t>36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601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1" name="جدول 6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6181025"/>
              </p:ext>
            </p:extLst>
          </p:nvPr>
        </p:nvGraphicFramePr>
        <p:xfrm>
          <a:off x="272140" y="4683741"/>
          <a:ext cx="3332917" cy="91636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18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4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60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29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87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530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1013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طرق المحافظة على الاذن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0" name="جدول 7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8660743"/>
              </p:ext>
            </p:extLst>
          </p:nvPr>
        </p:nvGraphicFramePr>
        <p:xfrm>
          <a:off x="272140" y="5987983"/>
          <a:ext cx="3332917" cy="91636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18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4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60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29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87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530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1013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مفهوم الضوء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7175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47" name="صورة 46" descr="http://img.tebyan.net/big/1391/12/188291561231091552000399710124113523611198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86089" y="3394366"/>
            <a:ext cx="165735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" name="صورة 47" descr="نتيجة بحث الصور عن صورة ل حركة دورانية"/>
          <p:cNvPicPr/>
          <p:nvPr/>
        </p:nvPicPr>
        <p:blipFill>
          <a:blip r:embed="rId6" cstate="print">
            <a:grayscl/>
          </a:blip>
          <a:srcRect/>
          <a:stretch>
            <a:fillRect/>
          </a:stretch>
        </p:blipFill>
        <p:spPr bwMode="auto">
          <a:xfrm>
            <a:off x="2253382" y="3407564"/>
            <a:ext cx="1600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رابط مستقيم 6"/>
          <p:cNvCxnSpPr/>
          <p:nvPr/>
        </p:nvCxnSpPr>
        <p:spPr>
          <a:xfrm flipH="1">
            <a:off x="4670612" y="4230281"/>
            <a:ext cx="1458541" cy="100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رابط مستقيم 55"/>
          <p:cNvCxnSpPr/>
          <p:nvPr/>
        </p:nvCxnSpPr>
        <p:spPr>
          <a:xfrm flipH="1">
            <a:off x="2274883" y="4256986"/>
            <a:ext cx="1458541" cy="100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مستطيل 58"/>
          <p:cNvSpPr/>
          <p:nvPr/>
        </p:nvSpPr>
        <p:spPr>
          <a:xfrm>
            <a:off x="186152" y="7298217"/>
            <a:ext cx="6526894" cy="126268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60" name="جدول 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411080"/>
              </p:ext>
            </p:extLst>
          </p:nvPr>
        </p:nvGraphicFramePr>
        <p:xfrm>
          <a:off x="272140" y="7448771"/>
          <a:ext cx="3332917" cy="8839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18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4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60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29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87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530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تصنيف بعض الاجسام من حيث نفاذيتها للضوء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7175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3" name="مستطيل 62"/>
          <p:cNvSpPr/>
          <p:nvPr/>
        </p:nvSpPr>
        <p:spPr>
          <a:xfrm>
            <a:off x="3907190" y="7349522"/>
            <a:ext cx="277992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1200" b="1" u="sng" dirty="0">
                <a:solidFill>
                  <a:prstClr val="black"/>
                </a:solidFill>
              </a:rPr>
              <a:t>السؤال الرابع: </a:t>
            </a:r>
          </a:p>
          <a:p>
            <a:r>
              <a:rPr lang="ar-SA" sz="1200" b="1" dirty="0"/>
              <a:t>اختاري الإجابة الصحيحة</a:t>
            </a:r>
            <a:endParaRPr lang="en-US" sz="1200" dirty="0"/>
          </a:p>
          <a:p>
            <a:r>
              <a:rPr lang="ar-SA" sz="1200" b="1" dirty="0"/>
              <a:t>يعد  الزجاج مثالا على</a:t>
            </a:r>
            <a:endParaRPr lang="en-US" sz="1200" dirty="0"/>
          </a:p>
          <a:p>
            <a:r>
              <a:rPr lang="ar-SA" sz="1200" b="1" dirty="0"/>
              <a:t>1/  جسم شبة شفاف    2/ الظل     3/ جسم شفاف </a:t>
            </a:r>
            <a:endParaRPr lang="ar-SA" sz="1200" b="1" u="sng" dirty="0">
              <a:solidFill>
                <a:prstClr val="black"/>
              </a:solidFill>
            </a:endParaRPr>
          </a:p>
        </p:txBody>
      </p:sp>
      <p:sp>
        <p:nvSpPr>
          <p:cNvPr id="40" name="مربع نص 4"/>
          <p:cNvSpPr txBox="1"/>
          <p:nvPr/>
        </p:nvSpPr>
        <p:spPr>
          <a:xfrm>
            <a:off x="2503094" y="110510"/>
            <a:ext cx="151064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dirty="0"/>
              <a:t>النموذج 1</a:t>
            </a:r>
          </a:p>
        </p:txBody>
      </p:sp>
    </p:spTree>
    <p:extLst>
      <p:ext uri="{BB962C8B-B14F-4D97-AF65-F5344CB8AC3E}">
        <p14:creationId xmlns:p14="http://schemas.microsoft.com/office/powerpoint/2010/main" val="701798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مستطيل 18"/>
          <p:cNvSpPr/>
          <p:nvPr/>
        </p:nvSpPr>
        <p:spPr>
          <a:xfrm>
            <a:off x="190066" y="2363064"/>
            <a:ext cx="6519066" cy="207895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1" name="مربع نص 40"/>
          <p:cNvSpPr txBox="1"/>
          <p:nvPr/>
        </p:nvSpPr>
        <p:spPr>
          <a:xfrm>
            <a:off x="3759795" y="2411887"/>
            <a:ext cx="298825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الأول</a:t>
            </a:r>
            <a:r>
              <a:rPr lang="ar-SA" sz="1200" b="1" u="sng" dirty="0"/>
              <a:t>:</a:t>
            </a:r>
          </a:p>
          <a:p>
            <a:endParaRPr lang="ar-SA" sz="1200" b="1" u="sng" dirty="0"/>
          </a:p>
          <a:p>
            <a:r>
              <a:rPr lang="ar-SA" sz="1200" b="1" dirty="0"/>
              <a:t>اكتبي نوع الحركة تحت كل صورة</a:t>
            </a:r>
            <a:endParaRPr lang="en-US" sz="1200" dirty="0"/>
          </a:p>
        </p:txBody>
      </p:sp>
      <p:sp>
        <p:nvSpPr>
          <p:cNvPr id="43" name="مستطيل 42"/>
          <p:cNvSpPr/>
          <p:nvPr/>
        </p:nvSpPr>
        <p:spPr>
          <a:xfrm>
            <a:off x="190066" y="4566666"/>
            <a:ext cx="6586438" cy="130659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6" name="مستطيل 45"/>
          <p:cNvSpPr/>
          <p:nvPr/>
        </p:nvSpPr>
        <p:spPr>
          <a:xfrm>
            <a:off x="203255" y="5934360"/>
            <a:ext cx="6526894" cy="126268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3" name="مجموعة 2"/>
          <p:cNvGrpSpPr/>
          <p:nvPr/>
        </p:nvGrpSpPr>
        <p:grpSpPr>
          <a:xfrm>
            <a:off x="57075" y="79791"/>
            <a:ext cx="6743850" cy="2286024"/>
            <a:chOff x="57075" y="79791"/>
            <a:chExt cx="6743850" cy="2286024"/>
          </a:xfrm>
        </p:grpSpPr>
        <p:sp>
          <p:nvSpPr>
            <p:cNvPr id="38" name="مربع نص 37"/>
            <p:cNvSpPr txBox="1"/>
            <p:nvPr/>
          </p:nvSpPr>
          <p:spPr>
            <a:xfrm>
              <a:off x="412381" y="2088816"/>
              <a:ext cx="586652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dirty="0"/>
                <a:t>اسم الطالبة </a:t>
              </a:r>
              <a:r>
                <a:rPr lang="ar-SA" sz="900" dirty="0"/>
                <a:t>.......................................................</a:t>
              </a:r>
              <a:r>
                <a:rPr lang="ar-SA" sz="1200" dirty="0"/>
                <a:t> المدرسة</a:t>
              </a:r>
              <a:r>
                <a:rPr lang="ar-SA" sz="900" dirty="0"/>
                <a:t>.........................................</a:t>
              </a:r>
              <a:r>
                <a:rPr lang="ar-SA" sz="1200" dirty="0"/>
                <a:t> الصف </a:t>
              </a:r>
              <a:r>
                <a:rPr lang="ar-SA" sz="900" dirty="0"/>
                <a:t>........................</a:t>
              </a:r>
            </a:p>
          </p:txBody>
        </p:sp>
        <p:grpSp>
          <p:nvGrpSpPr>
            <p:cNvPr id="2" name="مجموعة 1"/>
            <p:cNvGrpSpPr/>
            <p:nvPr/>
          </p:nvGrpSpPr>
          <p:grpSpPr>
            <a:xfrm>
              <a:off x="57075" y="79791"/>
              <a:ext cx="6743850" cy="1986232"/>
              <a:chOff x="57075" y="79791"/>
              <a:chExt cx="6743850" cy="1986232"/>
            </a:xfrm>
          </p:grpSpPr>
          <p:sp>
            <p:nvSpPr>
              <p:cNvPr id="29" name="مربع نص 28"/>
              <p:cNvSpPr txBox="1"/>
              <p:nvPr/>
            </p:nvSpPr>
            <p:spPr>
              <a:xfrm>
                <a:off x="5484861" y="147347"/>
                <a:ext cx="1306538" cy="578882"/>
              </a:xfrm>
              <a:prstGeom prst="roundRect">
                <a:avLst/>
              </a:prstGeom>
              <a:ln>
                <a:noFill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square" rtlCol="1">
                <a:spAutoFit/>
              </a:bodyPr>
              <a:lstStyle/>
              <a:p>
                <a:pPr algn="ctr"/>
                <a:r>
                  <a:rPr lang="ar-SA" sz="700" dirty="0"/>
                  <a:t>المملكة العربية السعودية</a:t>
                </a:r>
              </a:p>
              <a:p>
                <a:pPr algn="ctr"/>
                <a:r>
                  <a:rPr lang="ar-SA" sz="700" dirty="0"/>
                  <a:t>وزارة التعليم </a:t>
                </a:r>
              </a:p>
              <a:p>
                <a:pPr algn="ctr"/>
                <a:r>
                  <a:rPr lang="ar-SA" sz="700" dirty="0"/>
                  <a:t>مكتب التربية والتعليم بمحافظة الجبيل</a:t>
                </a:r>
              </a:p>
              <a:p>
                <a:pPr algn="ctr"/>
                <a:r>
                  <a:rPr lang="ar-SA" sz="700" dirty="0"/>
                  <a:t>قسم الصفوف الأولية</a:t>
                </a:r>
              </a:p>
            </p:txBody>
          </p:sp>
          <p:grpSp>
            <p:nvGrpSpPr>
              <p:cNvPr id="14" name="مجموعة 13"/>
              <p:cNvGrpSpPr/>
              <p:nvPr/>
            </p:nvGrpSpPr>
            <p:grpSpPr>
              <a:xfrm>
                <a:off x="80294" y="835858"/>
                <a:ext cx="6711105" cy="1145825"/>
                <a:chOff x="0" y="1130922"/>
                <a:chExt cx="6858000" cy="1145825"/>
              </a:xfrm>
            </p:grpSpPr>
            <p:grpSp>
              <p:nvGrpSpPr>
                <p:cNvPr id="9" name="مجموعة 8"/>
                <p:cNvGrpSpPr/>
                <p:nvPr/>
              </p:nvGrpSpPr>
              <p:grpSpPr>
                <a:xfrm>
                  <a:off x="0" y="1130922"/>
                  <a:ext cx="6858000" cy="1145825"/>
                  <a:chOff x="-1" y="108632"/>
                  <a:chExt cx="6858001" cy="1733550"/>
                </a:xfrm>
              </p:grpSpPr>
              <p:pic>
                <p:nvPicPr>
                  <p:cNvPr id="1042" name="Picture 18" descr="نتيجة بحث الصور عن ‪i love chemistry clipart‬‏"/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582" t="533" r="5362" b="50934"/>
                  <a:stretch/>
                </p:blipFill>
                <p:spPr bwMode="auto">
                  <a:xfrm>
                    <a:off x="2124074" y="108632"/>
                    <a:ext cx="4733926" cy="1733550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1044" name="Picture 20" descr="نتيجة بحث الصور عن ‪i love chemistry clipart‬‏"/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571" r="57000" b="51467"/>
                  <a:stretch/>
                </p:blipFill>
                <p:spPr bwMode="auto">
                  <a:xfrm flipH="1">
                    <a:off x="-1" y="108632"/>
                    <a:ext cx="2124075" cy="1733550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  <p:sp>
              <p:nvSpPr>
                <p:cNvPr id="10" name="مربع نص 9"/>
                <p:cNvSpPr txBox="1"/>
                <p:nvPr/>
              </p:nvSpPr>
              <p:spPr>
                <a:xfrm>
                  <a:off x="6334289" y="1539518"/>
                  <a:ext cx="428322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ع</a:t>
                  </a:r>
                </a:p>
              </p:txBody>
            </p:sp>
            <p:sp>
              <p:nvSpPr>
                <p:cNvPr id="11" name="مربع نص 10"/>
                <p:cNvSpPr txBox="1"/>
                <p:nvPr/>
              </p:nvSpPr>
              <p:spPr>
                <a:xfrm>
                  <a:off x="5724081" y="1498761"/>
                  <a:ext cx="457176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ل</a:t>
                  </a:r>
                </a:p>
              </p:txBody>
            </p:sp>
            <p:sp>
              <p:nvSpPr>
                <p:cNvPr id="12" name="مربع نص 11"/>
                <p:cNvSpPr txBox="1"/>
                <p:nvPr/>
              </p:nvSpPr>
              <p:spPr>
                <a:xfrm>
                  <a:off x="5568983" y="1498760"/>
                  <a:ext cx="52388" cy="584775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r>
                    <a:rPr lang="ar-SA" sz="3200" b="1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و</a:t>
                  </a:r>
                </a:p>
              </p:txBody>
            </p:sp>
            <p:sp>
              <p:nvSpPr>
                <p:cNvPr id="13" name="مربع نص 12"/>
                <p:cNvSpPr txBox="1"/>
                <p:nvPr/>
              </p:nvSpPr>
              <p:spPr>
                <a:xfrm>
                  <a:off x="4604419" y="1498760"/>
                  <a:ext cx="426720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م</a:t>
                  </a:r>
                </a:p>
              </p:txBody>
            </p:sp>
            <p:sp>
              <p:nvSpPr>
                <p:cNvPr id="32" name="مربع نص 31"/>
                <p:cNvSpPr txBox="1"/>
                <p:nvPr/>
              </p:nvSpPr>
              <p:spPr>
                <a:xfrm>
                  <a:off x="2321967" y="1522649"/>
                  <a:ext cx="428322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ع</a:t>
                  </a:r>
                </a:p>
              </p:txBody>
            </p:sp>
            <p:sp>
              <p:nvSpPr>
                <p:cNvPr id="33" name="مربع نص 32"/>
                <p:cNvSpPr txBox="1"/>
                <p:nvPr/>
              </p:nvSpPr>
              <p:spPr>
                <a:xfrm>
                  <a:off x="1441804" y="1691972"/>
                  <a:ext cx="457176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ل</a:t>
                  </a:r>
                </a:p>
              </p:txBody>
            </p:sp>
            <p:sp>
              <p:nvSpPr>
                <p:cNvPr id="34" name="مربع نص 33"/>
                <p:cNvSpPr txBox="1"/>
                <p:nvPr/>
              </p:nvSpPr>
              <p:spPr>
                <a:xfrm>
                  <a:off x="1278062" y="1439928"/>
                  <a:ext cx="52388" cy="584775"/>
                </a:xfrm>
                <a:prstGeom prst="rect">
                  <a:avLst/>
                </a:prstGeom>
                <a:noFill/>
              </p:spPr>
              <p:txBody>
                <a:bodyPr wrap="square" rtlCol="1">
                  <a:spAutoFit/>
                </a:bodyPr>
                <a:lstStyle/>
                <a:p>
                  <a:r>
                    <a:rPr lang="ar-SA" sz="3200" b="1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و</a:t>
                  </a:r>
                </a:p>
              </p:txBody>
            </p:sp>
            <p:sp>
              <p:nvSpPr>
                <p:cNvPr id="35" name="مربع نص 34"/>
                <p:cNvSpPr txBox="1"/>
                <p:nvPr/>
              </p:nvSpPr>
              <p:spPr>
                <a:xfrm>
                  <a:off x="301379" y="1495487"/>
                  <a:ext cx="426720" cy="584775"/>
                </a:xfrm>
                <a:prstGeom prst="rect">
                  <a:avLst/>
                </a:prstGeom>
                <a:noFill/>
              </p:spPr>
              <p:txBody>
                <a:bodyPr wrap="none" rtlCol="1">
                  <a:spAutoFit/>
                </a:bodyPr>
                <a:lstStyle/>
                <a:p>
                  <a:r>
                    <a:rPr lang="ar-SA" sz="3200" b="1" dirty="0">
                      <a:latin typeface="Arial Unicode MS" panose="020B0604020202020204" pitchFamily="34" charset="-128"/>
                      <a:ea typeface="Arial Unicode MS" panose="020B0604020202020204" pitchFamily="34" charset="-128"/>
                      <a:cs typeface="Arial Unicode MS" panose="020B0604020202020204" pitchFamily="34" charset="-128"/>
                    </a:rPr>
                    <a:t>م</a:t>
                  </a:r>
                </a:p>
              </p:txBody>
            </p:sp>
          </p:grpSp>
          <p:pic>
            <p:nvPicPr>
              <p:cNvPr id="53" name="Picture 6" descr="نتيجة بحث الصور عن شعار وزارة المعارف بدون خلفية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99342" y="79791"/>
                <a:ext cx="955441" cy="58968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55" name="مستطيل مستدير الزوايا 54"/>
              <p:cNvSpPr/>
              <p:nvPr/>
            </p:nvSpPr>
            <p:spPr>
              <a:xfrm>
                <a:off x="57075" y="91600"/>
                <a:ext cx="6743850" cy="1974423"/>
              </a:xfrm>
              <a:prstGeom prst="round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</p:grpSp>
      <p:sp>
        <p:nvSpPr>
          <p:cNvPr id="22" name="مستطيل 21"/>
          <p:cNvSpPr/>
          <p:nvPr/>
        </p:nvSpPr>
        <p:spPr>
          <a:xfrm>
            <a:off x="5664081" y="4505571"/>
            <a:ext cx="102303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ar-SA" sz="1200" b="1" u="sng" dirty="0">
                <a:solidFill>
                  <a:prstClr val="black"/>
                </a:solidFill>
              </a:rPr>
              <a:t>السؤال الثاني :  </a:t>
            </a:r>
          </a:p>
        </p:txBody>
      </p:sp>
      <p:sp>
        <p:nvSpPr>
          <p:cNvPr id="24" name="مستطيل 23"/>
          <p:cNvSpPr/>
          <p:nvPr/>
        </p:nvSpPr>
        <p:spPr>
          <a:xfrm>
            <a:off x="5855367" y="5979154"/>
            <a:ext cx="94288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ar-SA" sz="1200" b="1" u="sng" dirty="0">
                <a:solidFill>
                  <a:prstClr val="black"/>
                </a:solidFill>
              </a:rPr>
              <a:t>السؤال الثالث: </a:t>
            </a:r>
          </a:p>
        </p:txBody>
      </p:sp>
      <p:sp>
        <p:nvSpPr>
          <p:cNvPr id="50" name="مربع نص 49"/>
          <p:cNvSpPr txBox="1"/>
          <p:nvPr/>
        </p:nvSpPr>
        <p:spPr>
          <a:xfrm>
            <a:off x="3733424" y="6293123"/>
            <a:ext cx="3038459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/>
              <a:t>أكملي الفراغات</a:t>
            </a:r>
            <a:endParaRPr lang="en-US" sz="1200" dirty="0"/>
          </a:p>
          <a:p>
            <a:r>
              <a:rPr lang="ar-SA" sz="1200" b="1" dirty="0"/>
              <a:t>شكل من أشكال الطاقة نحس به بالعين ..................................</a:t>
            </a:r>
            <a:endParaRPr lang="ar-SA" sz="1200" dirty="0"/>
          </a:p>
        </p:txBody>
      </p:sp>
      <p:sp>
        <p:nvSpPr>
          <p:cNvPr id="51" name="مستطيل مستدير الزوايا 50"/>
          <p:cNvSpPr/>
          <p:nvPr/>
        </p:nvSpPr>
        <p:spPr>
          <a:xfrm>
            <a:off x="1031967" y="530427"/>
            <a:ext cx="4869470" cy="43379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tx1"/>
                </a:solidFill>
              </a:rPr>
              <a:t>الاختبار الدوري للصف </a:t>
            </a:r>
            <a:r>
              <a:rPr lang="ar-SA" sz="1600" b="1" dirty="0">
                <a:solidFill>
                  <a:srgbClr val="FF0000"/>
                </a:solidFill>
              </a:rPr>
              <a:t>الثالث </a:t>
            </a:r>
            <a:r>
              <a:rPr lang="ar-SA" sz="1600" b="1" dirty="0">
                <a:solidFill>
                  <a:schemeClr val="tx1"/>
                </a:solidFill>
              </a:rPr>
              <a:t> مادة العلوم /  الفترة </a:t>
            </a:r>
            <a:r>
              <a:rPr lang="ar-SA" sz="1600" b="1" dirty="0">
                <a:solidFill>
                  <a:srgbClr val="FF0000"/>
                </a:solidFill>
              </a:rPr>
              <a:t>الرابعة</a:t>
            </a:r>
          </a:p>
        </p:txBody>
      </p:sp>
      <p:sp>
        <p:nvSpPr>
          <p:cNvPr id="57" name="مربع نص 56"/>
          <p:cNvSpPr txBox="1"/>
          <p:nvPr/>
        </p:nvSpPr>
        <p:spPr>
          <a:xfrm>
            <a:off x="3429000" y="4817401"/>
            <a:ext cx="3280132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dirty="0"/>
              <a:t>ضعي اشارة   √  أمام العبارة الصحيحة</a:t>
            </a:r>
            <a:endParaRPr lang="en-US" sz="1200" dirty="0"/>
          </a:p>
          <a:p>
            <a:r>
              <a:rPr lang="ar-SA" sz="1200" b="1" dirty="0"/>
              <a:t>وإشارة x أمام العبارة الخاطئة ::</a:t>
            </a:r>
            <a:endParaRPr lang="en-US" sz="1200" dirty="0"/>
          </a:p>
          <a:p>
            <a:r>
              <a:rPr lang="ar-SA" sz="1200" b="1" dirty="0"/>
              <a:t>1/أدخال جسم صلب داخل الأذن(         )</a:t>
            </a:r>
            <a:endParaRPr lang="en-US" sz="1200" dirty="0"/>
          </a:p>
          <a:p>
            <a:r>
              <a:rPr lang="ar-SA" sz="1200" b="1" dirty="0"/>
              <a:t>2/سماع الاصوات العالية(            )</a:t>
            </a:r>
            <a:endParaRPr lang="en-US" sz="1200" dirty="0"/>
          </a:p>
          <a:p>
            <a:r>
              <a:rPr lang="ar-SA" sz="1200" b="1" dirty="0"/>
              <a:t>3/الذهاب الى الطبيب عندما اشعر بألم في أذني(</a:t>
            </a:r>
            <a:r>
              <a:rPr lang="ar-SA" sz="1200" dirty="0"/>
              <a:t>        </a:t>
            </a:r>
            <a:r>
              <a:rPr lang="ar-SA" sz="1200" b="1" dirty="0"/>
              <a:t>)</a:t>
            </a:r>
            <a:endParaRPr lang="en-US" sz="1200" dirty="0"/>
          </a:p>
        </p:txBody>
      </p:sp>
      <p:sp>
        <p:nvSpPr>
          <p:cNvPr id="68" name="مربع نص 67"/>
          <p:cNvSpPr txBox="1"/>
          <p:nvPr/>
        </p:nvSpPr>
        <p:spPr>
          <a:xfrm>
            <a:off x="2733919" y="5542048"/>
            <a:ext cx="54047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>
                <a:solidFill>
                  <a:schemeClr val="bg1"/>
                </a:solidFill>
              </a:rPr>
              <a:t>هلال</a:t>
            </a:r>
          </a:p>
        </p:txBody>
      </p:sp>
      <p:graphicFrame>
        <p:nvGraphicFramePr>
          <p:cNvPr id="54" name="جدول 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8035890"/>
              </p:ext>
            </p:extLst>
          </p:nvPr>
        </p:nvGraphicFramePr>
        <p:xfrm>
          <a:off x="272140" y="2418735"/>
          <a:ext cx="3332917" cy="91636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18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4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60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29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87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530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1013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أنواع الحركة من خلال الصور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601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1" name="جدول 6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6181025"/>
              </p:ext>
            </p:extLst>
          </p:nvPr>
        </p:nvGraphicFramePr>
        <p:xfrm>
          <a:off x="272140" y="4683741"/>
          <a:ext cx="3332917" cy="91636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18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4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60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29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87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530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1013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طرق المحافظة على الاذن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0" name="جدول 7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3929168"/>
              </p:ext>
            </p:extLst>
          </p:nvPr>
        </p:nvGraphicFramePr>
        <p:xfrm>
          <a:off x="272140" y="5987983"/>
          <a:ext cx="3332917" cy="91636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18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4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60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29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87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530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1013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مفهوم الضوء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7175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7" name="رابط مستقيم 6"/>
          <p:cNvCxnSpPr/>
          <p:nvPr/>
        </p:nvCxnSpPr>
        <p:spPr>
          <a:xfrm flipH="1">
            <a:off x="4670612" y="4230281"/>
            <a:ext cx="1458541" cy="100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رابط مستقيم 55"/>
          <p:cNvCxnSpPr/>
          <p:nvPr/>
        </p:nvCxnSpPr>
        <p:spPr>
          <a:xfrm flipH="1">
            <a:off x="2274883" y="4256986"/>
            <a:ext cx="1458541" cy="100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مستطيل 58"/>
          <p:cNvSpPr/>
          <p:nvPr/>
        </p:nvSpPr>
        <p:spPr>
          <a:xfrm>
            <a:off x="186152" y="7298217"/>
            <a:ext cx="6526894" cy="1549948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60" name="جدول 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4903181"/>
              </p:ext>
            </p:extLst>
          </p:nvPr>
        </p:nvGraphicFramePr>
        <p:xfrm>
          <a:off x="272140" y="7448771"/>
          <a:ext cx="3332917" cy="88392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18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4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60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29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87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5304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1"/>
                      <a:r>
                        <a:rPr lang="ar-SA" sz="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تصنيف بعض الاجسام من حيث نفاذيتها للضوء</a:t>
                      </a:r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7175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3" name="مستطيل 62"/>
          <p:cNvSpPr/>
          <p:nvPr/>
        </p:nvSpPr>
        <p:spPr>
          <a:xfrm>
            <a:off x="5019674" y="7349522"/>
            <a:ext cx="1667444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1200" b="1" u="sng" dirty="0">
                <a:solidFill>
                  <a:prstClr val="black"/>
                </a:solidFill>
              </a:rPr>
              <a:t>السؤال الرابع: </a:t>
            </a:r>
          </a:p>
          <a:p>
            <a:r>
              <a:rPr lang="ar-SA" sz="1200" b="1" dirty="0"/>
              <a:t>اختاري الإجابة الصحيحة</a:t>
            </a:r>
            <a:endParaRPr lang="en-US" sz="1200" dirty="0"/>
          </a:p>
          <a:p>
            <a:r>
              <a:rPr lang="ar-SA" sz="1200" b="1" dirty="0"/>
              <a:t> يعد  ورق الألمنيوم مثالا على</a:t>
            </a:r>
            <a:endParaRPr lang="en-US" sz="1200" dirty="0"/>
          </a:p>
          <a:p>
            <a:r>
              <a:rPr lang="ar-SA" sz="1200" b="1" dirty="0"/>
              <a:t>1/  جسم شبة شفاف</a:t>
            </a:r>
            <a:endParaRPr lang="en-US" sz="1200" dirty="0"/>
          </a:p>
          <a:p>
            <a:r>
              <a:rPr lang="ar-SA" sz="1200" b="1" dirty="0"/>
              <a:t>2/ الظل</a:t>
            </a:r>
            <a:endParaRPr lang="en-US" sz="1200" dirty="0"/>
          </a:p>
          <a:p>
            <a:r>
              <a:rPr lang="ar-SA" sz="1200" b="1" dirty="0"/>
              <a:t>3/ جسم شفاف</a:t>
            </a:r>
            <a:endParaRPr lang="en-US" sz="1200" dirty="0"/>
          </a:p>
          <a:p>
            <a:r>
              <a:rPr lang="ar-SA" sz="1200" b="1" dirty="0"/>
              <a:t>4/ جسم غير شفاف</a:t>
            </a:r>
            <a:endParaRPr lang="ar-SA" sz="1200" b="1" u="sng" dirty="0">
              <a:solidFill>
                <a:prstClr val="black"/>
              </a:solidFill>
            </a:endParaRPr>
          </a:p>
        </p:txBody>
      </p:sp>
      <p:pic>
        <p:nvPicPr>
          <p:cNvPr id="40" name="صورة 39" descr="صورة ذات صلة"/>
          <p:cNvPicPr/>
          <p:nvPr/>
        </p:nvPicPr>
        <p:blipFill>
          <a:blip r:embed="rId5" cstate="print">
            <a:grayscl/>
          </a:blip>
          <a:srcRect/>
          <a:stretch>
            <a:fillRect/>
          </a:stretch>
        </p:blipFill>
        <p:spPr bwMode="auto">
          <a:xfrm>
            <a:off x="4670612" y="3361541"/>
            <a:ext cx="1608294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" name="صورة 41" descr="نتيجة بحث الصور عن صورة ل حركة دورانية"/>
          <p:cNvPicPr/>
          <p:nvPr/>
        </p:nvPicPr>
        <p:blipFill>
          <a:blip r:embed="rId6" cstate="print">
            <a:grayscl/>
          </a:blip>
          <a:srcRect/>
          <a:stretch>
            <a:fillRect/>
          </a:stretch>
        </p:blipFill>
        <p:spPr bwMode="auto">
          <a:xfrm>
            <a:off x="2274883" y="3416981"/>
            <a:ext cx="1632307" cy="694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0855469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783</TotalTime>
  <Words>535</Words>
  <Application>Microsoft Office PowerPoint</Application>
  <PresentationFormat>عرض على الشاشة (4:3)</PresentationFormat>
  <Paragraphs>166</Paragraphs>
  <Slides>2</Slides>
  <Notes>2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9" baseType="lpstr">
      <vt:lpstr>Arial</vt:lpstr>
      <vt:lpstr>Arial Unicode MS</vt:lpstr>
      <vt:lpstr>Calibri</vt:lpstr>
      <vt:lpstr>Calibri Light</vt:lpstr>
      <vt:lpstr>Times New Roman</vt:lpstr>
      <vt:lpstr>Wingdings</vt:lpstr>
      <vt:lpstr>نسق Office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خيريه القحطاني</dc:creator>
  <cp:lastModifiedBy>ALI ALAMRAH</cp:lastModifiedBy>
  <cp:revision>89</cp:revision>
  <cp:lastPrinted>2017-03-13T10:38:37Z</cp:lastPrinted>
  <dcterms:created xsi:type="dcterms:W3CDTF">2016-10-19T21:09:54Z</dcterms:created>
  <dcterms:modified xsi:type="dcterms:W3CDTF">2017-04-26T14:03:59Z</dcterms:modified>
</cp:coreProperties>
</file>