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82" r:id="rId3"/>
    <p:sldId id="269" r:id="rId4"/>
    <p:sldId id="267" r:id="rId5"/>
    <p:sldId id="270" r:id="rId6"/>
    <p:sldId id="271" r:id="rId7"/>
    <p:sldId id="285" r:id="rId8"/>
    <p:sldId id="286" r:id="rId9"/>
    <p:sldId id="272" r:id="rId10"/>
    <p:sldId id="287" r:id="rId11"/>
    <p:sldId id="288" r:id="rId12"/>
    <p:sldId id="275" r:id="rId13"/>
    <p:sldId id="276" r:id="rId14"/>
    <p:sldId id="277" r:id="rId15"/>
    <p:sldId id="278" r:id="rId16"/>
    <p:sldId id="280" r:id="rId17"/>
    <p:sldId id="279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6247-C7BC-4575-87C8-406051BCFB8C}" type="datetimeFigureOut">
              <a:rPr lang="ar-SA" smtClean="0"/>
              <a:pPr/>
              <a:t>28/11/35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A74B-550D-47BF-A211-B114A19167C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raheb\My%20Documents\My%20Music\570004.wav" TargetMode="External"/><Relationship Id="rId6" Type="http://schemas.openxmlformats.org/officeDocument/2006/relationships/hyperlink" Target="file:///D:\&#1605;&#1606;&#1575;&#1585;&#1575;&#1578;%20&#1605;&#1578;&#1608;&#1587;&#1591;%20&#1608;&#1579;&#1575;&#1606;&#1608;&#1610;\&#1605;&#1606;&#1593;&#1603;&#1587;.avi.wa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imageslove.net/pic7142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forums.imageslove.net/pic714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google.com.sa/url?sa=i&amp;rct=j&amp;q=%D8%B3%D8%A7%D8%B9%D8%A9+%D9%85%D8%AA%D8%AD%D8%B1%D9%83%D8%A9&amp;source=images&amp;cd=&amp;cad=rja&amp;docid=cXcfWoOo3Gww6M&amp;tbnid=BTtFtslmDxKH-M:&amp;ved=0CAUQjRw&amp;url=http://www.majid-almohandis.com/vb/showthread.php?t=14545&amp;ei=UrRCUYXEJ4HDPJ3DgOgP&amp;psig=AFQjCNFnrT8utBcZStYSeJXoty8P8MeDPg&amp;ust=1363412373924558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5486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5500726" cy="14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85794"/>
            <a:ext cx="2357454" cy="54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57000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lenovo\Desktop\ملفات الصور\صور متحركة\PIC-807-13398391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74"/>
            <a:ext cx="9144000" cy="681395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785786" y="1071546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قانون الفصل المنطقي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496"/>
            <a:ext cx="233590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428596" y="2500306"/>
            <a:ext cx="32861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جدول الصواب للرابط إذا كان ....فإن....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214678" y="2643182"/>
            <a:ext cx="3571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8000"/>
                </a:solidFill>
              </a:rPr>
              <a:t>المعطيات : 1/ عبارة شرطية  </a:t>
            </a:r>
            <a:r>
              <a:rPr lang="en-US" b="1" dirty="0" smtClean="0">
                <a:solidFill>
                  <a:srgbClr val="008000"/>
                </a:solidFill>
              </a:rPr>
              <a:t>p          q </a:t>
            </a:r>
            <a:endParaRPr lang="ar-SA" b="1" dirty="0">
              <a:solidFill>
                <a:srgbClr val="008000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929058" y="285749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429256" y="3500438"/>
            <a:ext cx="11848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8000"/>
                </a:solidFill>
              </a:rPr>
              <a:t>2/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عبارة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10800000">
            <a:off x="5000628" y="3429000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 flipV="1">
            <a:off x="5214942" y="371475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3786182" y="328612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تحقق الفرض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929058" y="385762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تحقق النتيجة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429256" y="4357694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7030A0"/>
                </a:solidFill>
              </a:rPr>
              <a:t>3/ نتيجة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21" name="انفجار 2 20"/>
          <p:cNvSpPr/>
          <p:nvPr/>
        </p:nvSpPr>
        <p:spPr>
          <a:xfrm>
            <a:off x="285720" y="4572008"/>
            <a:ext cx="4500562" cy="1785974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/>
                </a:solidFill>
              </a:rPr>
              <a:t>مطلوب أن أحدد النتيجة  صحيحة أو خاطئة  اعتماداً على المعطيات</a:t>
            </a:r>
            <a:endParaRPr lang="ar-SA" b="1" dirty="0">
              <a:solidFill>
                <a:schemeClr val="tx2"/>
              </a:solidFill>
            </a:endParaRPr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4286248" y="5214950"/>
          <a:ext cx="2357454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948"/>
                <a:gridCol w="457878"/>
                <a:gridCol w="6386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</a:t>
                      </a:r>
                      <a:r>
                        <a:rPr lang="ar-SA" dirty="0" smtClean="0"/>
                        <a:t>           </a:t>
                      </a:r>
                      <a:r>
                        <a:rPr lang="en-US" dirty="0" smtClean="0"/>
                        <a:t>p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    </a:t>
                      </a:r>
                      <a:r>
                        <a:rPr lang="ar-SA" b="1" baseline="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رابط كسهم مستقيم 27"/>
          <p:cNvCxnSpPr/>
          <p:nvPr/>
        </p:nvCxnSpPr>
        <p:spPr>
          <a:xfrm>
            <a:off x="5857884" y="5072074"/>
            <a:ext cx="428628" cy="15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1142976" y="5214950"/>
          <a:ext cx="2357454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948"/>
                <a:gridCol w="457878"/>
                <a:gridCol w="6386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</a:t>
                      </a:r>
                      <a:r>
                        <a:rPr lang="ar-SA" dirty="0" smtClean="0"/>
                        <a:t>           </a:t>
                      </a:r>
                      <a:r>
                        <a:rPr lang="en-US" dirty="0" smtClean="0"/>
                        <a:t>p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q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    </a:t>
                      </a:r>
                      <a:r>
                        <a:rPr lang="ar-SA" b="1" baseline="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مربع نص 35"/>
          <p:cNvSpPr txBox="1"/>
          <p:nvPr/>
        </p:nvSpPr>
        <p:spPr>
          <a:xfrm>
            <a:off x="5286380" y="471488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تحقق الفرض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571604" y="471488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تحقق النتيجة</a:t>
            </a:r>
            <a:endParaRPr lang="ar-SA" b="1" dirty="0">
              <a:solidFill>
                <a:schemeClr val="tx2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5857884" y="542926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/>
          <p:cNvSpPr txBox="1"/>
          <p:nvPr/>
        </p:nvSpPr>
        <p:spPr>
          <a:xfrm>
            <a:off x="2285984" y="598862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النتيجة  خاطئة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652962" y="60007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النتيجة صحيحة</a:t>
            </a:r>
            <a:endParaRPr lang="ar-SA" b="1" dirty="0">
              <a:solidFill>
                <a:schemeClr val="tx2"/>
              </a:solidFill>
            </a:endParaRPr>
          </a:p>
        </p:txBody>
      </p:sp>
      <p:cxnSp>
        <p:nvCxnSpPr>
          <p:cNvPr id="47" name="رابط كسهم مستقيم 46"/>
          <p:cNvCxnSpPr/>
          <p:nvPr/>
        </p:nvCxnSpPr>
        <p:spPr>
          <a:xfrm>
            <a:off x="2786050" y="542926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>
            <a:hlinkClick r:id="rId6" action="ppaction://hlinkfile"/>
          </p:cNvPr>
          <p:cNvSpPr/>
          <p:nvPr/>
        </p:nvSpPr>
        <p:spPr>
          <a:xfrm>
            <a:off x="7858148" y="5929330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5" grpId="0"/>
      <p:bldP spid="18" grpId="0"/>
      <p:bldP spid="19" grpId="0"/>
      <p:bldP spid="20" grpId="0"/>
      <p:bldP spid="21" grpId="0" animBg="1"/>
      <p:bldP spid="21" grpId="1" animBg="1"/>
      <p:bldP spid="36" grpId="0"/>
      <p:bldP spid="37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lenovo\Desktop\ملفات الصور\صور متحركة\PIC-807-13398391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50"/>
            <a:ext cx="9144000" cy="681395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785786" y="1071546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قانون الفصل المنطقي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143372" y="2571744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الخلاصة: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00034" y="3429000"/>
            <a:ext cx="65722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إذا </a:t>
            </a:r>
            <a:r>
              <a:rPr lang="ar-S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اعطيت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عبارة 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تحقق الفرض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تكون النتيجة صحيحة 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وإذا أعطيت عبارة تحقق النتيجة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q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تكون النتيجة غير صحيحة </a:t>
            </a:r>
          </a:p>
          <a:p>
            <a:pPr algn="ctr"/>
            <a:endParaRPr lang="ar-S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lenovo\Desktop\ملفات الصور\صور متحركة\PIC-389-13132256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2568"/>
            <a:ext cx="9143999" cy="712056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36" y="1285860"/>
            <a:ext cx="72640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lenovo\Desktop\ملفات الصور\صور متحركة\23389msha3r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6500858" cy="243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6500857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6622389" cy="17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6516520" cy="12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2784489" cy="75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6454505" cy="23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مراجع\ملفات الصور\فراشات\animal-graphics-butterflies-55690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381250" cy="2381250"/>
          </a:xfrm>
          <a:prstGeom prst="rect">
            <a:avLst/>
          </a:prstGeom>
          <a:noFill/>
        </p:spPr>
      </p:pic>
      <p:pic>
        <p:nvPicPr>
          <p:cNvPr id="8" name="Picture 3" descr="C:\Users\lenovo\Desktop\star0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86256"/>
            <a:ext cx="147637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42918"/>
            <a:ext cx="3831450" cy="69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65008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66838"/>
            <a:ext cx="6343824" cy="46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صور كونان المحقق كونان كونان وران Cona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6524617" cy="5143536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57158" y="285728"/>
            <a:ext cx="6758006" cy="9286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هي الطريقة التي يتبعها المحقق كونان للتعرف على الجاني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60291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صور كونان المحقق كونان كونان وران Conan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08" y="1357298"/>
            <a:ext cx="242889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16" name="مجموعة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Picture 5" descr="C:\Users\lenovo\Desktop\ملفات الصور\صور متحركة\81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0" name="مستطيل 9"/>
            <p:cNvSpPr/>
            <p:nvPr/>
          </p:nvSpPr>
          <p:spPr>
            <a:xfrm>
              <a:off x="2428860" y="1357298"/>
              <a:ext cx="321471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أنواع التبرير</a:t>
              </a:r>
              <a:endParaRPr lang="ar-SA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cxnSp>
          <p:nvCxnSpPr>
            <p:cNvPr id="13" name="رابط كسهم مستقيم 12"/>
            <p:cNvCxnSpPr/>
            <p:nvPr/>
          </p:nvCxnSpPr>
          <p:spPr>
            <a:xfrm>
              <a:off x="4286248" y="2357430"/>
              <a:ext cx="78581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/>
            <p:nvPr/>
          </p:nvCxnSpPr>
          <p:spPr>
            <a:xfrm rot="10800000" flipV="1">
              <a:off x="3428992" y="2357430"/>
              <a:ext cx="85725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19"/>
            <p:cNvSpPr txBox="1"/>
            <p:nvPr/>
          </p:nvSpPr>
          <p:spPr>
            <a:xfrm>
              <a:off x="4786314" y="2928934"/>
              <a:ext cx="14287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الاستقرائي</a:t>
              </a:r>
              <a:endParaRPr lang="ar-SA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2143108" y="2905780"/>
              <a:ext cx="157163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الاستنتاجي</a:t>
              </a:r>
              <a:endParaRPr lang="ar-SA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4500562" y="3571876"/>
            <a:ext cx="20002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يستعمل فيه </a:t>
            </a:r>
            <a:r>
              <a:rPr lang="ar-SA" b="1" dirty="0" err="1" smtClean="0">
                <a:solidFill>
                  <a:schemeClr val="tx2"/>
                </a:solidFill>
              </a:rPr>
              <a:t>انماط</a:t>
            </a:r>
            <a:r>
              <a:rPr lang="ar-SA" b="1" dirty="0" smtClean="0">
                <a:solidFill>
                  <a:schemeClr val="tx2"/>
                </a:solidFill>
              </a:rPr>
              <a:t> من </a:t>
            </a:r>
            <a:r>
              <a:rPr lang="ar-SA" b="1" dirty="0" err="1" smtClean="0">
                <a:solidFill>
                  <a:schemeClr val="tx2"/>
                </a:solidFill>
              </a:rPr>
              <a:t>امثلة</a:t>
            </a:r>
            <a:r>
              <a:rPr lang="ar-SA" b="1" dirty="0" smtClean="0">
                <a:solidFill>
                  <a:schemeClr val="tx2"/>
                </a:solidFill>
              </a:rPr>
              <a:t> </a:t>
            </a:r>
            <a:r>
              <a:rPr lang="ar-SA" b="1" dirty="0" err="1" smtClean="0">
                <a:solidFill>
                  <a:schemeClr val="tx2"/>
                </a:solidFill>
              </a:rPr>
              <a:t>اوالمشاهدات</a:t>
            </a:r>
            <a:r>
              <a:rPr lang="ar-SA" b="1" dirty="0" smtClean="0">
                <a:solidFill>
                  <a:schemeClr val="tx2"/>
                </a:solidFill>
              </a:rPr>
              <a:t> لعمل تخمين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071670" y="3443117"/>
            <a:ext cx="17145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يستعمل حقائق وقواعد وتعريفات وخصائص للوصول </a:t>
            </a:r>
            <a:r>
              <a:rPr lang="ar-SA" b="1" dirty="0" err="1" smtClean="0">
                <a:solidFill>
                  <a:schemeClr val="tx2"/>
                </a:solidFill>
              </a:rPr>
              <a:t>الى</a:t>
            </a:r>
            <a:r>
              <a:rPr lang="ar-SA" b="1" dirty="0" smtClean="0">
                <a:solidFill>
                  <a:schemeClr val="tx2"/>
                </a:solidFill>
              </a:rPr>
              <a:t> نتائج منطقية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000628" y="4714884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 غير مؤكد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214546" y="4643446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 مؤكد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3"/>
            <a:ext cx="4214842" cy="88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68022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67866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65008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66492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 descr="D:\مراجع\ملفات الصور\فراشات\animal-graphics-butterflies-6505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429132"/>
            <a:ext cx="1888042" cy="195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lenovo\Desktop\ملفات الصور\صور متحركة\DrFxpM030120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0"/>
            <a:ext cx="8877300" cy="652534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657229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http://www.iraqnaa.com/ico/image/nn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199" y="4071942"/>
            <a:ext cx="2878709" cy="2009779"/>
          </a:xfrm>
          <a:prstGeom prst="rect">
            <a:avLst/>
          </a:prstGeom>
          <a:noFill/>
        </p:spPr>
      </p:pic>
      <p:pic>
        <p:nvPicPr>
          <p:cNvPr id="8" name="Picture 5" descr="http://im34.gulfup.com/lVOB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0056" y="214291"/>
            <a:ext cx="1973943" cy="1785949"/>
          </a:xfrm>
          <a:prstGeom prst="rect">
            <a:avLst/>
          </a:prstGeom>
          <a:noFill/>
        </p:spPr>
      </p:pic>
      <p:pic>
        <p:nvPicPr>
          <p:cNvPr id="9" name="Picture 2" descr="http://www.iraqnaa.com/ico/image/star00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285992"/>
            <a:ext cx="141922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5" y="571480"/>
            <a:ext cx="2800364" cy="9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65008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مراجع\ملفات الصور\فراشات\animal-graphics-butterflies-55690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381250" cy="2381250"/>
          </a:xfrm>
          <a:prstGeom prst="rect">
            <a:avLst/>
          </a:prstGeom>
          <a:noFill/>
        </p:spPr>
      </p:pic>
      <p:pic>
        <p:nvPicPr>
          <p:cNvPr id="28675" name="Picture 3" descr="C:\Users\lenovo\Desktop\star0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86256"/>
            <a:ext cx="147637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3" name="مجموعة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Picture 5" descr="C:\Users\lenovo\Desktop\ملفات الصور\صور متحركة\81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0" name="مستطيل 9"/>
            <p:cNvSpPr/>
            <p:nvPr/>
          </p:nvSpPr>
          <p:spPr>
            <a:xfrm>
              <a:off x="2000232" y="1357298"/>
              <a:ext cx="44291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التبرير </a:t>
              </a:r>
              <a:r>
                <a:rPr lang="ar-SA" sz="5400" b="1" cap="none" spc="0" dirty="0" err="1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الاستنتاجي</a:t>
              </a:r>
              <a:endParaRPr lang="ar-SA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cxnSp>
          <p:nvCxnSpPr>
            <p:cNvPr id="13" name="رابط كسهم مستقيم 12"/>
            <p:cNvCxnSpPr/>
            <p:nvPr/>
          </p:nvCxnSpPr>
          <p:spPr>
            <a:xfrm>
              <a:off x="4286248" y="2357430"/>
              <a:ext cx="78581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/>
            <p:nvPr/>
          </p:nvCxnSpPr>
          <p:spPr>
            <a:xfrm rot="10800000" flipV="1">
              <a:off x="3428992" y="2357430"/>
              <a:ext cx="85725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19"/>
            <p:cNvSpPr txBox="1"/>
            <p:nvPr/>
          </p:nvSpPr>
          <p:spPr>
            <a:xfrm>
              <a:off x="4071934" y="2928934"/>
              <a:ext cx="2143140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قانون الفصل المنطقي</a:t>
              </a:r>
              <a:endParaRPr lang="ar-SA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928794" y="2905780"/>
              <a:ext cx="1785950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قانون القياس المنطقي</a:t>
              </a:r>
              <a:endParaRPr lang="ar-SA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6" name="Picture 4" descr="http://www.iraqnaa.com/ico/image/nn0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2878709" cy="200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9" name="Picture 3" descr="C:\Users\lenovo\Desktop\ملفات الصور\صور متحركة\8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65008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357290" y="714356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قانون الفصل المنطقي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715008" y="4143380"/>
            <a:ext cx="1143008" cy="785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تعليم منعكس</a:t>
            </a:r>
            <a:endParaRPr lang="ar-SA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7" name="Picture 1" descr="C:\Users\lenovo\Desktop\nn0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00636"/>
            <a:ext cx="513397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133</Words>
  <Application>Microsoft Office PowerPoint</Application>
  <PresentationFormat>عرض على الشاشة (3:4)‏</PresentationFormat>
  <Paragraphs>38</Paragraphs>
  <Slides>17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</dc:creator>
  <cp:lastModifiedBy>lenovo</cp:lastModifiedBy>
  <cp:revision>28</cp:revision>
  <dcterms:created xsi:type="dcterms:W3CDTF">2013-03-15T04:40:00Z</dcterms:created>
  <dcterms:modified xsi:type="dcterms:W3CDTF">2014-09-21T21:56:57Z</dcterms:modified>
</cp:coreProperties>
</file>