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77" r:id="rId2"/>
    <p:sldId id="278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56" d="100"/>
          <a:sy n="56" d="100"/>
        </p:scale>
        <p:origin x="1980" y="2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899CD-56C6-49A1-854B-5E693D027D04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06271-C6FA-43B9-8BEE-714C63F40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6271-C6FA-43B9-8BEE-714C63F403E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447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2415478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5380846" y="4676309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dirty="0"/>
              <a:t>:</a:t>
            </a:r>
            <a:r>
              <a:rPr lang="ar-SA" sz="1200" b="1" u="sng" dirty="0"/>
              <a:t>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4089838" y="6934613"/>
            <a:ext cx="2508307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</a:t>
            </a:r>
            <a:r>
              <a:rPr lang="ar-SA" sz="1200" b="1" dirty="0"/>
              <a:t>:</a:t>
            </a:r>
          </a:p>
          <a:p>
            <a:r>
              <a:rPr lang="ar-SA" sz="1200" b="1" dirty="0"/>
              <a:t>أكتبي العدد المناسب في            : </a:t>
            </a:r>
          </a:p>
          <a:p>
            <a:r>
              <a:rPr lang="ar-SA" sz="1200" b="1" dirty="0"/>
              <a:t>56 ÷             = 8</a:t>
            </a:r>
          </a:p>
          <a:p>
            <a:r>
              <a:rPr lang="ar-SA" sz="1200" b="1" dirty="0"/>
              <a:t>                          </a:t>
            </a:r>
          </a:p>
          <a:p>
            <a:r>
              <a:rPr lang="ar-SA" sz="1200" b="1" dirty="0"/>
              <a:t>          ÷  6   = 6  </a:t>
            </a:r>
          </a:p>
          <a:p>
            <a:r>
              <a:rPr lang="ar-SA" sz="1200" b="1" dirty="0"/>
              <a:t>                   </a:t>
            </a:r>
          </a:p>
          <a:p>
            <a:r>
              <a:rPr lang="ar-SA" sz="1200" b="1" dirty="0"/>
              <a:t>          ÷ 5   = 3  </a:t>
            </a:r>
          </a:p>
          <a:p>
            <a:endParaRPr lang="ar-SA" sz="1200" b="1" dirty="0"/>
          </a:p>
          <a:p>
            <a:r>
              <a:rPr lang="ar-SA" sz="1200" b="1" dirty="0"/>
              <a:t>70  ÷           =7</a:t>
            </a:r>
          </a:p>
          <a:p>
            <a:endParaRPr lang="ar-SA" sz="1200" b="1" dirty="0"/>
          </a:p>
          <a:p>
            <a:r>
              <a:rPr lang="ar-SA" sz="1200" b="1" dirty="0"/>
              <a:t>                                                                                                                                                                                           </a:t>
            </a:r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227865" y="4461562"/>
            <a:ext cx="6519066" cy="2367862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4078944" y="2463385"/>
            <a:ext cx="269716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dirty="0">
                <a:solidFill>
                  <a:schemeClr val="tx1"/>
                </a:solidFill>
              </a:rPr>
              <a:t>:</a:t>
            </a:r>
            <a:endParaRPr lang="ar-SA" sz="1200" b="1" dirty="0"/>
          </a:p>
          <a:p>
            <a:r>
              <a:rPr lang="ar-SA" sz="1200" b="1" dirty="0"/>
              <a:t>اختاري الوحدة الأنسب ( جم _ كجم ) لقياس كتلة كل مما يلي  :</a:t>
            </a:r>
          </a:p>
          <a:p>
            <a:pPr algn="ctr">
              <a:buFont typeface="Wingdings" pitchFamily="2" charset="2"/>
              <a:buChar char="v"/>
            </a:pPr>
            <a:r>
              <a:rPr lang="ar-SA" sz="1200" b="1" dirty="0"/>
              <a:t> برتقالة              (        )</a:t>
            </a:r>
          </a:p>
          <a:p>
            <a:pPr algn="ctr">
              <a:buFont typeface="Wingdings" pitchFamily="2" charset="2"/>
              <a:buChar char="v"/>
            </a:pPr>
            <a:r>
              <a:rPr lang="ar-SA" sz="1200" b="1" dirty="0"/>
              <a:t>قلم الرصاص        (        )</a:t>
            </a:r>
          </a:p>
          <a:p>
            <a:pPr algn="ctr">
              <a:buFont typeface="Wingdings" pitchFamily="2" charset="2"/>
              <a:buChar char="v"/>
            </a:pPr>
            <a:r>
              <a:rPr lang="ar-SA" sz="1200" b="1" dirty="0"/>
              <a:t>كيس ارز            (        )</a:t>
            </a:r>
          </a:p>
          <a:p>
            <a:pPr algn="ctr">
              <a:buFont typeface="Wingdings" pitchFamily="2" charset="2"/>
              <a:buChar char="v"/>
            </a:pPr>
            <a:r>
              <a:rPr lang="ar-SA" sz="1200" b="1" dirty="0">
                <a:solidFill>
                  <a:schemeClr val="tx1"/>
                </a:solidFill>
              </a:rPr>
              <a:t>كتاب الرياضيات    </a:t>
            </a:r>
            <a:r>
              <a:rPr lang="ar-SA" sz="1200" b="1" dirty="0"/>
              <a:t>(        )</a:t>
            </a:r>
            <a:endParaRPr lang="ar-SA" sz="1200" b="1" dirty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Char char="v"/>
            </a:pPr>
            <a:r>
              <a:rPr lang="ar-SA" sz="1200" b="1" dirty="0"/>
              <a:t>سيارة               (        )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207169" y="6834037"/>
            <a:ext cx="6527005" cy="2043264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7" name="جدول 26"/>
          <p:cNvGraphicFramePr>
            <a:graphicFrameLocks noGrp="1"/>
          </p:cNvGraphicFramePr>
          <p:nvPr>
            <p:extLst/>
          </p:nvPr>
        </p:nvGraphicFramePr>
        <p:xfrm>
          <a:off x="236377" y="4465787"/>
          <a:ext cx="3022651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30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0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38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3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95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اختيار وحدات الطول المناسبة لتقدير اطوال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الاشياء وقياسها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248858"/>
              </p:ext>
            </p:extLst>
          </p:nvPr>
        </p:nvGraphicFramePr>
        <p:xfrm>
          <a:off x="207169" y="6862051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1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22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72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92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إيجاد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ناتج القسمة على الأعداد (2،3،4،5،6،7،8،9،10 )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18729"/>
              </p:ext>
            </p:extLst>
          </p:nvPr>
        </p:nvGraphicFramePr>
        <p:xfrm>
          <a:off x="247250" y="2404497"/>
          <a:ext cx="3219451" cy="92392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4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5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0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30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38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7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752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تقدير الكتلة وقياسها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65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747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2" name="مجموعة 1"/>
          <p:cNvGrpSpPr/>
          <p:nvPr/>
        </p:nvGrpSpPr>
        <p:grpSpPr>
          <a:xfrm>
            <a:off x="-203041" y="91600"/>
            <a:ext cx="7146862" cy="2228613"/>
            <a:chOff x="-203041" y="91600"/>
            <a:chExt cx="7146862" cy="2228613"/>
          </a:xfrm>
        </p:grpSpPr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رقم(14)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الثالث مادة الرياضيات الفترة الثالثة</a:t>
              </a:r>
              <a:endParaRPr lang="ar-SA" sz="1400" dirty="0">
                <a:solidFill>
                  <a:schemeClr val="tx1"/>
                </a:solidFill>
              </a:endParaRP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2050" name="Picture 2" descr="نتيجة بحث الصور عن رياضيات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073" y="891464"/>
              <a:ext cx="1300672" cy="9733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نتيجة بحث الصور عن اطارات رياضيات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9830">
              <a:off x="1204543" y="642193"/>
              <a:ext cx="4898705" cy="16165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مستطيل 33"/>
            <p:cNvSpPr/>
            <p:nvPr/>
          </p:nvSpPr>
          <p:spPr>
            <a:xfrm rot="901254">
              <a:off x="3750251" y="992977"/>
              <a:ext cx="3193570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3600" b="1" dirty="0">
                  <a:ln w="0"/>
                  <a:gradFill flip="none" rotWithShape="1">
                    <a:gsLst>
                      <a:gs pos="72843">
                        <a:schemeClr val="accent2">
                          <a:lumMod val="75000"/>
                        </a:schemeClr>
                      </a:gs>
                      <a:gs pos="71687">
                        <a:schemeClr val="tx1"/>
                      </a:gs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47562">
                        <a:srgbClr val="00B0F0"/>
                      </a:gs>
                      <a:gs pos="35000">
                        <a:srgbClr val="FFFF00"/>
                      </a:gs>
                      <a:gs pos="60125">
                        <a:schemeClr val="accent6">
                          <a:lumMod val="60000"/>
                          <a:lumOff val="4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path path="circle">
                      <a:fillToRect t="100000" r="100000"/>
                    </a:path>
                    <a:tileRect l="-100000" b="-100000"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Bold Italic Art" panose="02010400000000000000" pitchFamily="2" charset="-78"/>
                </a:rPr>
                <a:t>الرياضيات</a:t>
              </a:r>
              <a:endParaRPr lang="ar-SA" sz="3600" b="1" cap="none" spc="0" dirty="0">
                <a:ln w="0"/>
                <a:gradFill flip="none" rotWithShape="1">
                  <a:gsLst>
                    <a:gs pos="72843">
                      <a:schemeClr val="accent2">
                        <a:lumMod val="75000"/>
                      </a:schemeClr>
                    </a:gs>
                    <a:gs pos="71687">
                      <a:schemeClr val="tx1"/>
                    </a:gs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47562">
                      <a:srgbClr val="00B0F0"/>
                    </a:gs>
                    <a:gs pos="35000">
                      <a:srgbClr val="FFFF00"/>
                    </a:gs>
                    <a:gs pos="60125">
                      <a:schemeClr val="accent6">
                        <a:lumMod val="60000"/>
                        <a:lumOff val="4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old Italic Art" panose="02010400000000000000" pitchFamily="2" charset="-78"/>
              </a:endParaRPr>
            </a:p>
          </p:txBody>
        </p:sp>
      </p:grpSp>
      <p:sp>
        <p:nvSpPr>
          <p:cNvPr id="35" name="Rectangle 34"/>
          <p:cNvSpPr/>
          <p:nvPr/>
        </p:nvSpPr>
        <p:spPr>
          <a:xfrm>
            <a:off x="3518847" y="4968707"/>
            <a:ext cx="324091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sz="1200" b="1" dirty="0">
                <a:latin typeface="Cambria" pitchFamily="18" charset="0"/>
                <a:ea typeface="Times New Roman" pitchFamily="18" charset="0"/>
              </a:rPr>
              <a:t>حددي الوحدة المناسبة لقياس كل من الأطوال الآتية:</a:t>
            </a:r>
            <a:endParaRPr lang="ar-SA" sz="1200" b="1" dirty="0">
              <a:latin typeface="Arial" pitchFamily="34" charset="0"/>
              <a:ea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1200" b="1" dirty="0">
                <a:latin typeface="Cambria" pitchFamily="18" charset="0"/>
                <a:ea typeface="Times New Roman" pitchFamily="18" charset="0"/>
              </a:rPr>
              <a:t>( المليمتر ـ  السنتيمتر ـ  المتر ـ  الكيلو متر)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ar-SA" sz="2400" dirty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6231294" y="7727589"/>
            <a:ext cx="323850" cy="228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/>
              <a:t>        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4924425" y="7174941"/>
            <a:ext cx="323850" cy="228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/>
              <a:t>        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5757414" y="8439150"/>
            <a:ext cx="323850" cy="228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/>
              <a:t>        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6231294" y="8091429"/>
            <a:ext cx="323850" cy="228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/>
              <a:t>        </a:t>
            </a:r>
            <a:endParaRPr lang="en-US" dirty="0"/>
          </a:p>
        </p:txBody>
      </p:sp>
      <p:sp>
        <p:nvSpPr>
          <p:cNvPr id="44" name="Flowchart: Alternate Process 43"/>
          <p:cNvSpPr/>
          <p:nvPr/>
        </p:nvSpPr>
        <p:spPr>
          <a:xfrm>
            <a:off x="3790950" y="5540753"/>
            <a:ext cx="819150" cy="476250"/>
          </a:xfrm>
          <a:prstGeom prst="flowChartAlternateProcess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200" b="1" dirty="0"/>
              <a:t>المسافة بين مدينتين</a:t>
            </a:r>
            <a:endParaRPr lang="en-US" sz="1200" b="1" dirty="0"/>
          </a:p>
        </p:txBody>
      </p:sp>
      <p:sp>
        <p:nvSpPr>
          <p:cNvPr id="45" name="Flowchart: Alternate Process 44"/>
          <p:cNvSpPr/>
          <p:nvPr/>
        </p:nvSpPr>
        <p:spPr>
          <a:xfrm>
            <a:off x="4838700" y="5540985"/>
            <a:ext cx="819150" cy="476250"/>
          </a:xfrm>
          <a:prstGeom prst="flowChartAlternateProcess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200" b="1" dirty="0"/>
              <a:t>أرتفاع اباب</a:t>
            </a:r>
            <a:endParaRPr lang="en-US" sz="1200" b="1" dirty="0"/>
          </a:p>
        </p:txBody>
      </p:sp>
      <p:sp>
        <p:nvSpPr>
          <p:cNvPr id="46" name="Flowchart: Alternate Process 45"/>
          <p:cNvSpPr/>
          <p:nvPr/>
        </p:nvSpPr>
        <p:spPr>
          <a:xfrm>
            <a:off x="5784190" y="5519592"/>
            <a:ext cx="819150" cy="476250"/>
          </a:xfrm>
          <a:prstGeom prst="flowChartAlternateProcess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200" b="1" dirty="0"/>
              <a:t>طول الكتاب</a:t>
            </a:r>
            <a:endParaRPr lang="en-US" sz="1200" b="1" dirty="0"/>
          </a:p>
        </p:txBody>
      </p:sp>
      <p:sp>
        <p:nvSpPr>
          <p:cNvPr id="47" name="Up Arrow 46"/>
          <p:cNvSpPr/>
          <p:nvPr/>
        </p:nvSpPr>
        <p:spPr>
          <a:xfrm>
            <a:off x="5959559" y="5949489"/>
            <a:ext cx="484632" cy="5524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774094" y="6428363"/>
            <a:ext cx="914400" cy="361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/>
              <a:t>.......</a:t>
            </a:r>
            <a:endParaRPr lang="en-US" dirty="0"/>
          </a:p>
        </p:txBody>
      </p:sp>
      <p:sp>
        <p:nvSpPr>
          <p:cNvPr id="49" name="Up Arrow 48"/>
          <p:cNvSpPr/>
          <p:nvPr/>
        </p:nvSpPr>
        <p:spPr>
          <a:xfrm>
            <a:off x="4993272" y="5911169"/>
            <a:ext cx="484632" cy="5524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4743450" y="6431047"/>
            <a:ext cx="914400" cy="361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/>
              <a:t>.......</a:t>
            </a:r>
            <a:endParaRPr lang="en-US" dirty="0"/>
          </a:p>
        </p:txBody>
      </p:sp>
      <p:sp>
        <p:nvSpPr>
          <p:cNvPr id="51" name="Up Arrow 50"/>
          <p:cNvSpPr/>
          <p:nvPr/>
        </p:nvSpPr>
        <p:spPr>
          <a:xfrm>
            <a:off x="3915918" y="5949489"/>
            <a:ext cx="484632" cy="5524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3712806" y="6428363"/>
            <a:ext cx="914400" cy="361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/>
              <a:t>.......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779838" y="7343047"/>
            <a:ext cx="323850" cy="228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/>
              <a:t>       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7398" y="7427483"/>
            <a:ext cx="1382498" cy="10198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132" y="3488146"/>
            <a:ext cx="1331510" cy="870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177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22"/>
          <p:cNvSpPr/>
          <p:nvPr/>
        </p:nvSpPr>
        <p:spPr>
          <a:xfrm>
            <a:off x="161190" y="299320"/>
            <a:ext cx="6519066" cy="216765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28"/>
          <p:cNvGraphicFramePr>
            <a:graphicFrameLocks noGrp="1"/>
          </p:cNvGraphicFramePr>
          <p:nvPr>
            <p:extLst/>
          </p:nvPr>
        </p:nvGraphicFramePr>
        <p:xfrm>
          <a:off x="161925" y="290361"/>
          <a:ext cx="3021850" cy="101823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30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حل مسائل رياضية باستعمال استراتيجيات ومهارات مناسبة مع اتباع الخطوات الاربع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303182" y="358259"/>
            <a:ext cx="327859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u="sng" dirty="0"/>
              <a:t>السؤال الرابع :</a:t>
            </a:r>
          </a:p>
          <a:p>
            <a:r>
              <a:rPr lang="ar-SA" sz="1100" b="1" dirty="0"/>
              <a:t>ذهب علي ومحمود إلى السوق ، كي يشتريا أصباغا لعمل مشروع فني ، فاختارا 5 علب . فإذا كان ثمن كل علبة 3 ريالات ، فكم ريالا ثمن الاصباغ كلها ؟</a:t>
            </a:r>
          </a:p>
          <a:p>
            <a:r>
              <a:rPr lang="ar-SA" sz="1100" b="1" u="sng" dirty="0"/>
              <a:t>المعطيات </a:t>
            </a:r>
            <a:r>
              <a:rPr lang="ar-SA" sz="1100" b="1" dirty="0"/>
              <a:t>: ذهب علي ومحمود إلى السوق كي يشتريا أصباغا لعمل مشروع فني فاختارا ...............</a:t>
            </a:r>
          </a:p>
          <a:p>
            <a:r>
              <a:rPr lang="ar-SA" sz="1100" b="1" dirty="0"/>
              <a:t>ا</a:t>
            </a:r>
            <a:r>
              <a:rPr lang="ar-SA" sz="1100" b="1" u="sng" dirty="0"/>
              <a:t>لمطلوب </a:t>
            </a:r>
            <a:r>
              <a:rPr lang="ar-SA" sz="1100" b="1" dirty="0"/>
              <a:t>:فكم ......................</a:t>
            </a:r>
          </a:p>
          <a:p>
            <a:r>
              <a:rPr lang="ar-SA" sz="1100" b="1" dirty="0"/>
              <a:t>أ</a:t>
            </a:r>
            <a:r>
              <a:rPr lang="ar-SA" sz="1100" b="1" u="sng" dirty="0"/>
              <a:t>خطط </a:t>
            </a:r>
            <a:r>
              <a:rPr lang="ar-SA" sz="1100" b="1" dirty="0"/>
              <a:t>: أنظم المعلومات في ....................                                     </a:t>
            </a:r>
          </a:p>
          <a:p>
            <a:r>
              <a:rPr lang="ar-SA" sz="1100" b="1" dirty="0"/>
              <a:t>أ</a:t>
            </a:r>
            <a:r>
              <a:rPr lang="ar-SA" sz="1100" b="1" u="sng" dirty="0"/>
              <a:t>ح</a:t>
            </a:r>
            <a:r>
              <a:rPr lang="ar-SA" sz="1100" b="1" dirty="0"/>
              <a:t>ل :</a:t>
            </a:r>
          </a:p>
          <a:p>
            <a:endParaRPr lang="ar-SA" sz="1100" b="1" dirty="0"/>
          </a:p>
          <a:p>
            <a:endParaRPr lang="ar-SA" sz="1100" b="1" dirty="0"/>
          </a:p>
          <a:p>
            <a:endParaRPr lang="ar-SA" sz="1100" b="1" dirty="0"/>
          </a:p>
          <a:p>
            <a:r>
              <a:rPr lang="ar-SA" sz="1100" b="1" dirty="0"/>
              <a:t> </a:t>
            </a:r>
          </a:p>
        </p:txBody>
      </p:sp>
      <p:sp>
        <p:nvSpPr>
          <p:cNvPr id="8" name="مستطيل 22"/>
          <p:cNvSpPr/>
          <p:nvPr/>
        </p:nvSpPr>
        <p:spPr>
          <a:xfrm>
            <a:off x="151665" y="2680570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9" name="جدول 28"/>
          <p:cNvGraphicFramePr>
            <a:graphicFrameLocks noGrp="1"/>
          </p:cNvGraphicFramePr>
          <p:nvPr>
            <p:extLst/>
          </p:nvPr>
        </p:nvGraphicFramePr>
        <p:xfrm>
          <a:off x="161925" y="2681136"/>
          <a:ext cx="3021850" cy="90026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30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4381501" y="2691884"/>
            <a:ext cx="2209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u="sng" dirty="0"/>
              <a:t>السؤال الخامس </a:t>
            </a:r>
            <a:r>
              <a:rPr lang="ar-SA" sz="1200" b="1" dirty="0"/>
              <a:t>:</a:t>
            </a:r>
          </a:p>
          <a:p>
            <a:r>
              <a:rPr lang="ar-SA" sz="1200" b="1" dirty="0"/>
              <a:t>أكتبي الزمن الذي تشير إليه الساعة : </a:t>
            </a:r>
            <a:endParaRPr lang="en-US" sz="1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86238" y="3152774"/>
            <a:ext cx="985837" cy="971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67350" y="3209925"/>
            <a:ext cx="1057275" cy="938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ounded Rectangle 12"/>
          <p:cNvSpPr/>
          <p:nvPr/>
        </p:nvSpPr>
        <p:spPr>
          <a:xfrm>
            <a:off x="5610225" y="4210050"/>
            <a:ext cx="914400" cy="4191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/>
              <a:t>..... : 7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4200525" y="4191000"/>
            <a:ext cx="914400" cy="4191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/>
              <a:t>:</a:t>
            </a:r>
            <a:endParaRPr lang="en-US" dirty="0"/>
          </a:p>
        </p:txBody>
      </p:sp>
      <p:sp>
        <p:nvSpPr>
          <p:cNvPr id="15" name="مربع نص 22"/>
          <p:cNvSpPr txBox="1"/>
          <p:nvPr/>
        </p:nvSpPr>
        <p:spPr>
          <a:xfrm>
            <a:off x="161190" y="4950431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100" dirty="0"/>
              <a:t>تمنياتي لك بالتوفيق                                                                               معلمة المادة :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/>
          </p:nvPr>
        </p:nvGraphicFramePr>
        <p:xfrm>
          <a:off x="3836670" y="1808568"/>
          <a:ext cx="2286000" cy="561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6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98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r-SA" sz="1200" b="1" dirty="0">
                          <a:solidFill>
                            <a:srgbClr val="C00000"/>
                          </a:solidFill>
                        </a:rPr>
                        <a:t>عدد العلب</a:t>
                      </a:r>
                      <a:endParaRPr lang="en-US" sz="1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r-SA" sz="1200" b="1" dirty="0">
                          <a:solidFill>
                            <a:srgbClr val="C00000"/>
                          </a:solidFill>
                        </a:rPr>
                        <a:t>الثمن</a:t>
                      </a:r>
                      <a:endParaRPr lang="en-US" sz="1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783" y="1512421"/>
            <a:ext cx="1218464" cy="839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82041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404</Words>
  <Application>Microsoft Office PowerPoint</Application>
  <PresentationFormat>On-screen Show (4:3)</PresentationFormat>
  <Paragraphs>125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Bold Italic Art</vt:lpstr>
      <vt:lpstr>Calibri</vt:lpstr>
      <vt:lpstr>Calibri Light</vt:lpstr>
      <vt:lpstr>Cambria</vt:lpstr>
      <vt:lpstr>Times New Roman</vt:lpstr>
      <vt:lpstr>Wingdings</vt:lpstr>
      <vt:lpstr>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111</cp:revision>
  <dcterms:created xsi:type="dcterms:W3CDTF">2016-10-19T21:09:54Z</dcterms:created>
  <dcterms:modified xsi:type="dcterms:W3CDTF">2017-03-08T23:04:41Z</dcterms:modified>
</cp:coreProperties>
</file>