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363" r:id="rId2"/>
    <p:sldId id="381" r:id="rId3"/>
    <p:sldId id="405" r:id="rId4"/>
    <p:sldId id="390" r:id="rId5"/>
    <p:sldId id="391" r:id="rId6"/>
    <p:sldId id="406" r:id="rId7"/>
    <p:sldId id="392" r:id="rId8"/>
    <p:sldId id="393" r:id="rId9"/>
    <p:sldId id="396" r:id="rId10"/>
    <p:sldId id="407" r:id="rId11"/>
    <p:sldId id="408" r:id="rId12"/>
    <p:sldId id="409" r:id="rId13"/>
    <p:sldId id="395" r:id="rId14"/>
    <p:sldId id="394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0066"/>
    <a:srgbClr val="FFFFEF"/>
    <a:srgbClr val="FFFFFF"/>
    <a:srgbClr val="FFCC00"/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نمط فاتح 2 - تميي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نمط ذو سمات 2 - تميي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2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94073A-4786-4651-BF1B-519944109BCC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B4238E6B-118A-4D46-AE8B-3A3FB79372D6}">
      <dgm:prSet phldrT="[نص]" custT="1"/>
      <dgm:spPr/>
      <dgm:t>
        <a:bodyPr/>
        <a:lstStyle/>
        <a:p>
          <a:pPr rtl="1"/>
          <a:r>
            <a:rPr lang="ar-SA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rPr>
            <a:t>برامج التطوير التجارية</a:t>
          </a:r>
          <a:endParaRPr lang="ar-SA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Traditional Arabic" pitchFamily="2" charset="-78"/>
          </a:endParaRPr>
        </a:p>
      </dgm:t>
    </dgm:pt>
    <dgm:pt modelId="{ABCF7ED2-790C-4628-AE19-9F30E674CBF0}" type="parTrans" cxnId="{AC1BCDA2-EDFA-44D2-8503-38AFCBB6B966}">
      <dgm:prSet/>
      <dgm:spPr/>
      <dgm:t>
        <a:bodyPr/>
        <a:lstStyle/>
        <a:p>
          <a:pPr rtl="1"/>
          <a:endParaRPr lang="ar-SA"/>
        </a:p>
      </dgm:t>
    </dgm:pt>
    <dgm:pt modelId="{27E3E394-D6DA-4067-B819-81C2B28C1D43}" type="sibTrans" cxnId="{AC1BCDA2-EDFA-44D2-8503-38AFCBB6B966}">
      <dgm:prSet/>
      <dgm:spPr/>
      <dgm:t>
        <a:bodyPr/>
        <a:lstStyle/>
        <a:p>
          <a:pPr rtl="1"/>
          <a:endParaRPr lang="ar-SA"/>
        </a:p>
      </dgm:t>
    </dgm:pt>
    <dgm:pt modelId="{A607A098-1CCF-4038-9652-81428C211967}">
      <dgm:prSet phldrT="[نص]"/>
      <dgm:spPr/>
      <dgm:t>
        <a:bodyPr/>
        <a:lstStyle/>
        <a:p>
          <a:pPr rtl="1"/>
          <a:r>
            <a:rPr lang="ar-S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rPr>
            <a:t>برمجيات التطوير مفتوحة المصدر</a:t>
          </a:r>
          <a:endParaRPr lang="ar-SA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Traditional Arabic" pitchFamily="2" charset="-78"/>
          </a:endParaRPr>
        </a:p>
      </dgm:t>
    </dgm:pt>
    <dgm:pt modelId="{B01648B4-B07B-429C-BBFB-2049B7EE94DD}" type="parTrans" cxnId="{71F60FD9-738F-4FC8-B8F3-46AFB9EDE016}">
      <dgm:prSet/>
      <dgm:spPr/>
      <dgm:t>
        <a:bodyPr/>
        <a:lstStyle/>
        <a:p>
          <a:pPr rtl="1"/>
          <a:endParaRPr lang="ar-SA"/>
        </a:p>
      </dgm:t>
    </dgm:pt>
    <dgm:pt modelId="{F065C5F7-BBF5-41DD-9079-DF5B63EFEEA1}" type="sibTrans" cxnId="{71F60FD9-738F-4FC8-B8F3-46AFB9EDE016}">
      <dgm:prSet/>
      <dgm:spPr/>
      <dgm:t>
        <a:bodyPr/>
        <a:lstStyle/>
        <a:p>
          <a:pPr rtl="1"/>
          <a:endParaRPr lang="ar-SA"/>
        </a:p>
      </dgm:t>
    </dgm:pt>
    <dgm:pt modelId="{61B81799-EA93-4FA1-91FF-A712BA321B21}" type="pres">
      <dgm:prSet presAssocID="{8594073A-4786-4651-BF1B-519944109BC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E3C1682B-A812-4DD8-912F-146B36358979}" type="pres">
      <dgm:prSet presAssocID="{8594073A-4786-4651-BF1B-519944109BCC}" presName="ribbon" presStyleLbl="node1" presStyleIdx="0" presStyleCnt="1"/>
      <dgm:spPr/>
    </dgm:pt>
    <dgm:pt modelId="{7FA5619F-BB04-428C-B9F1-BD99281F050E}" type="pres">
      <dgm:prSet presAssocID="{8594073A-4786-4651-BF1B-519944109BCC}" presName="leftArrowText" presStyleLbl="node1" presStyleIdx="0" presStyleCnt="1" custScaleX="11550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600A65E-6C56-49FF-B84B-8ACFFA795D6C}" type="pres">
      <dgm:prSet presAssocID="{8594073A-4786-4651-BF1B-519944109BCC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1F60FD9-738F-4FC8-B8F3-46AFB9EDE016}" srcId="{8594073A-4786-4651-BF1B-519944109BCC}" destId="{A607A098-1CCF-4038-9652-81428C211967}" srcOrd="1" destOrd="0" parTransId="{B01648B4-B07B-429C-BBFB-2049B7EE94DD}" sibTransId="{F065C5F7-BBF5-41DD-9079-DF5B63EFEEA1}"/>
    <dgm:cxn modelId="{B5E5E847-01C6-403D-B07F-FDB488438BB9}" type="presOf" srcId="{8594073A-4786-4651-BF1B-519944109BCC}" destId="{61B81799-EA93-4FA1-91FF-A712BA321B21}" srcOrd="0" destOrd="0" presId="urn:microsoft.com/office/officeart/2005/8/layout/arrow6"/>
    <dgm:cxn modelId="{66B488E4-A9BF-4C45-8363-2682BBE30DA9}" type="presOf" srcId="{A607A098-1CCF-4038-9652-81428C211967}" destId="{0600A65E-6C56-49FF-B84B-8ACFFA795D6C}" srcOrd="0" destOrd="0" presId="urn:microsoft.com/office/officeart/2005/8/layout/arrow6"/>
    <dgm:cxn modelId="{AC1BCDA2-EDFA-44D2-8503-38AFCBB6B966}" srcId="{8594073A-4786-4651-BF1B-519944109BCC}" destId="{B4238E6B-118A-4D46-AE8B-3A3FB79372D6}" srcOrd="0" destOrd="0" parTransId="{ABCF7ED2-790C-4628-AE19-9F30E674CBF0}" sibTransId="{27E3E394-D6DA-4067-B819-81C2B28C1D43}"/>
    <dgm:cxn modelId="{8362C145-770B-4F79-BDAB-6B7B6C39BB09}" type="presOf" srcId="{B4238E6B-118A-4D46-AE8B-3A3FB79372D6}" destId="{7FA5619F-BB04-428C-B9F1-BD99281F050E}" srcOrd="0" destOrd="0" presId="urn:microsoft.com/office/officeart/2005/8/layout/arrow6"/>
    <dgm:cxn modelId="{20746B8B-326F-4392-AEA3-07F6BA32C7AE}" type="presParOf" srcId="{61B81799-EA93-4FA1-91FF-A712BA321B21}" destId="{E3C1682B-A812-4DD8-912F-146B36358979}" srcOrd="0" destOrd="0" presId="urn:microsoft.com/office/officeart/2005/8/layout/arrow6"/>
    <dgm:cxn modelId="{3C740DF4-E1E7-4FE2-B4AC-372490B34BA4}" type="presParOf" srcId="{61B81799-EA93-4FA1-91FF-A712BA321B21}" destId="{7FA5619F-BB04-428C-B9F1-BD99281F050E}" srcOrd="1" destOrd="0" presId="urn:microsoft.com/office/officeart/2005/8/layout/arrow6"/>
    <dgm:cxn modelId="{41FCA5B8-43F6-472A-9134-9DC90AB96CF4}" type="presParOf" srcId="{61B81799-EA93-4FA1-91FF-A712BA321B21}" destId="{0600A65E-6C56-49FF-B84B-8ACFFA795D6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C1682B-A812-4DD8-912F-146B36358979}">
      <dsp:nvSpPr>
        <dsp:cNvPr id="0" name=""/>
        <dsp:cNvSpPr/>
      </dsp:nvSpPr>
      <dsp:spPr>
        <a:xfrm>
          <a:off x="0" y="687231"/>
          <a:ext cx="6864424" cy="2745769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5619F-BB04-428C-B9F1-BD99281F050E}">
      <dsp:nvSpPr>
        <dsp:cNvPr id="0" name=""/>
        <dsp:cNvSpPr/>
      </dsp:nvSpPr>
      <dsp:spPr>
        <a:xfrm>
          <a:off x="648071" y="1167740"/>
          <a:ext cx="2616579" cy="134542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rPr>
            <a:t>برامج التطوير التجارية</a:t>
          </a:r>
          <a:endParaRPr lang="ar-SA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Traditional Arabic" pitchFamily="2" charset="-78"/>
          </a:endParaRPr>
        </a:p>
      </dsp:txBody>
      <dsp:txXfrm>
        <a:off x="648071" y="1167740"/>
        <a:ext cx="2616579" cy="1345427"/>
      </dsp:txXfrm>
    </dsp:sp>
    <dsp:sp modelId="{0600A65E-6C56-49FF-B84B-8ACFFA795D6C}">
      <dsp:nvSpPr>
        <dsp:cNvPr id="0" name=""/>
        <dsp:cNvSpPr/>
      </dsp:nvSpPr>
      <dsp:spPr>
        <a:xfrm>
          <a:off x="3432212" y="1607064"/>
          <a:ext cx="2677125" cy="134542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raditional Arabic" pitchFamily="2" charset="-78"/>
            </a:rPr>
            <a:t>برمجيات التطوير مفتوحة المصدر</a:t>
          </a:r>
          <a:endParaRPr lang="ar-SA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Traditional Arabic" pitchFamily="2" charset="-78"/>
          </a:endParaRPr>
        </a:p>
      </dsp:txBody>
      <dsp:txXfrm>
        <a:off x="3432212" y="1607064"/>
        <a:ext cx="2677125" cy="1345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061750C-F828-44C1-9129-8DB12C7960D9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4414D7-A554-415D-9E87-15D34654D148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49208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5688654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4160394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2291082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3597400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3350477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4759038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541463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425653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338238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1175302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9292679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EE669-FE2E-4EAD-99B4-3DDBB10BE53A}" type="datetimeFigureOut">
              <a:rPr lang="ar-SA" smtClean="0"/>
              <a:pPr/>
              <a:t>20/01/36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B9C67-6D3E-43BA-900C-864A0A5BC12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40019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/>
          <p:nvPr/>
        </p:nvSpPr>
        <p:spPr>
          <a:xfrm>
            <a:off x="-214346" y="3857628"/>
            <a:ext cx="935834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7200" b="1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L-Mohanad Bold" pitchFamily="2" charset="-78"/>
              </a:rPr>
              <a:t>تطبيقات الأجهزة الذكية </a:t>
            </a:r>
          </a:p>
          <a:p>
            <a:pPr algn="ctr"/>
            <a:endParaRPr lang="ar-SA" sz="4600" dirty="0" smtClean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460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0" name="صورة 9" descr="images (1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5214950"/>
            <a:ext cx="3143272" cy="1428760"/>
          </a:xfrm>
          <a:prstGeom prst="rect">
            <a:avLst/>
          </a:prstGeom>
        </p:spPr>
      </p:pic>
      <p:pic>
        <p:nvPicPr>
          <p:cNvPr id="11" name="صورة 10" descr="images (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500042"/>
            <a:ext cx="8215370" cy="27860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841723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برمجيات التطوير مفتوحة المصدر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899592" y="1412776"/>
            <a:ext cx="7751499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>
                <a:solidFill>
                  <a:srgbClr val="CC9900"/>
                </a:solidFill>
                <a:cs typeface="PT Bold Broken" pitchFamily="2" charset="-78"/>
              </a:rPr>
              <a:t>2- إكس كود (</a:t>
            </a:r>
            <a:r>
              <a:rPr lang="en-US" sz="2400" dirty="0" err="1" smtClean="0">
                <a:solidFill>
                  <a:srgbClr val="CC9900"/>
                </a:solidFill>
                <a:cs typeface="PT Bold Broken" pitchFamily="2" charset="-78"/>
              </a:rPr>
              <a:t>Xcode</a:t>
            </a:r>
            <a:r>
              <a:rPr lang="ar-SA" sz="2400" dirty="0" smtClean="0">
                <a:solidFill>
                  <a:srgbClr val="CC9900"/>
                </a:solidFill>
                <a:cs typeface="PT Bold Broken" pitchFamily="2" charset="-78"/>
              </a:rPr>
              <a:t>) :</a:t>
            </a:r>
          </a:p>
          <a:p>
            <a:endParaRPr lang="ar-SA" sz="2400" dirty="0" smtClean="0">
              <a:solidFill>
                <a:srgbClr val="CC9900"/>
              </a:solidFill>
              <a:cs typeface="PT Bold Broken" pitchFamily="2" charset="-78"/>
            </a:endParaRPr>
          </a:p>
          <a:p>
            <a:r>
              <a:rPr lang="ar-SA" sz="2400" dirty="0" smtClean="0"/>
              <a:t>مجموعة أدوات من شركة آبل لبناء تطبيقات نظام الماك لأجهزة الحاسب وتطبيقات نظام </a:t>
            </a:r>
            <a:r>
              <a:rPr lang="en-US" sz="2400" dirty="0" err="1" smtClean="0"/>
              <a:t>iOS</a:t>
            </a:r>
            <a:r>
              <a:rPr lang="ar-SA" sz="2400" dirty="0" smtClean="0"/>
              <a:t> </a:t>
            </a:r>
          </a:p>
          <a:p>
            <a:endParaRPr lang="ar-SA" sz="2400" dirty="0"/>
          </a:p>
          <a:p>
            <a:r>
              <a:rPr lang="ar-SA" sz="2400" dirty="0" smtClean="0"/>
              <a:t>يستخدم في انشاء تطبيقات سريعة وفعالة  وعالية الجودة </a:t>
            </a:r>
          </a:p>
          <a:p>
            <a:endParaRPr lang="ar-SA" sz="2400" dirty="0"/>
          </a:p>
          <a:p>
            <a:r>
              <a:rPr lang="ar-SA" sz="2400" dirty="0" smtClean="0"/>
              <a:t>تقوم آبل بدعم اكس كود تلقائيا ولذلك يمكن الاستفادة من أحدث خدمات آبل عند بناء التطبيقات</a:t>
            </a:r>
          </a:p>
          <a:p>
            <a:endParaRPr lang="ar-SA" sz="2400" dirty="0"/>
          </a:p>
          <a:p>
            <a:endParaRPr lang="ar-SA" sz="2400" dirty="0" smtClean="0"/>
          </a:p>
          <a:p>
            <a:r>
              <a:rPr lang="ar-SA" sz="2400" dirty="0" smtClean="0"/>
              <a:t>نحتاج مع اكس كود الى حزمة (</a:t>
            </a:r>
            <a:r>
              <a:rPr lang="en-US" sz="2400" dirty="0" smtClean="0"/>
              <a:t>Apple SDK</a:t>
            </a:r>
            <a:r>
              <a:rPr lang="ar-SA" sz="2400" dirty="0" smtClean="0"/>
              <a:t>) لتطوير تطبيقات الـ </a:t>
            </a:r>
            <a:r>
              <a:rPr lang="en-US" sz="2400" dirty="0" err="1" smtClean="0"/>
              <a:t>iOS</a:t>
            </a:r>
            <a:endParaRPr lang="ar-SA" sz="2400" dirty="0"/>
          </a:p>
        </p:txBody>
      </p:sp>
    </p:spTree>
    <p:extLst>
      <p:ext uri="{BB962C8B-B14F-4D97-AF65-F5344CB8AC3E}">
        <p14:creationId xmlns="" xmlns:p14="http://schemas.microsoft.com/office/powerpoint/2010/main" val="22756662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11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برمجيات التطوير مفتوحة المصدر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569982" y="1602532"/>
            <a:ext cx="7967523" cy="42165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rgbClr val="CC9900"/>
                </a:solidFill>
                <a:cs typeface="PT Bold Broken" pitchFamily="2" charset="-78"/>
              </a:rPr>
              <a:t>3- اب </a:t>
            </a:r>
            <a:r>
              <a:rPr lang="ar-SA" sz="2800" dirty="0" err="1" smtClean="0">
                <a:solidFill>
                  <a:srgbClr val="CC9900"/>
                </a:solidFill>
                <a:cs typeface="PT Bold Broken" pitchFamily="2" charset="-78"/>
              </a:rPr>
              <a:t>انفنتور</a:t>
            </a:r>
            <a:r>
              <a:rPr lang="ar-SA" sz="2800" dirty="0" smtClean="0">
                <a:solidFill>
                  <a:srgbClr val="CC9900"/>
                </a:solidFill>
                <a:cs typeface="PT Bold Broken" pitchFamily="2" charset="-78"/>
              </a:rPr>
              <a:t> (</a:t>
            </a:r>
            <a:r>
              <a:rPr lang="en-US" sz="2800" dirty="0" smtClean="0">
                <a:solidFill>
                  <a:srgbClr val="CC9900"/>
                </a:solidFill>
                <a:cs typeface="PT Bold Broken" pitchFamily="2" charset="-78"/>
              </a:rPr>
              <a:t>App Inventor</a:t>
            </a:r>
            <a:r>
              <a:rPr lang="ar-SA" sz="2800" dirty="0" smtClean="0">
                <a:solidFill>
                  <a:srgbClr val="CC9900"/>
                </a:solidFill>
                <a:cs typeface="PT Bold Broken" pitchFamily="2" charset="-78"/>
              </a:rPr>
              <a:t>) :</a:t>
            </a:r>
          </a:p>
          <a:p>
            <a:endParaRPr lang="ar-SA" sz="2400" dirty="0"/>
          </a:p>
          <a:p>
            <a:r>
              <a:rPr lang="ar-SA" sz="2400" dirty="0" smtClean="0"/>
              <a:t>من تطوير شركة جوجل </a:t>
            </a:r>
          </a:p>
          <a:p>
            <a:endParaRPr lang="ar-SA" sz="2400" dirty="0"/>
          </a:p>
          <a:p>
            <a:r>
              <a:rPr lang="ar-SA" sz="2400" dirty="0" smtClean="0"/>
              <a:t>وهو الان تحت اشراف جامعة  </a:t>
            </a:r>
            <a:r>
              <a:rPr lang="en-US" sz="2400" dirty="0" smtClean="0"/>
              <a:t>MIT</a:t>
            </a:r>
            <a:endParaRPr lang="ar-SA" sz="2400" dirty="0" smtClean="0"/>
          </a:p>
          <a:p>
            <a:endParaRPr lang="ar-SA" sz="2400" dirty="0"/>
          </a:p>
          <a:p>
            <a:r>
              <a:rPr lang="ar-SA" sz="2400" dirty="0" smtClean="0"/>
              <a:t>يتميز بسهولة الاستخدام ويعتمد على بيئة رسومية </a:t>
            </a:r>
          </a:p>
          <a:p>
            <a:endParaRPr lang="ar-SA" sz="2400" dirty="0"/>
          </a:p>
          <a:p>
            <a:r>
              <a:rPr lang="ar-SA" sz="2400" dirty="0" smtClean="0"/>
              <a:t>لبناء تطبيقات </a:t>
            </a:r>
            <a:r>
              <a:rPr lang="ar-SA" sz="2400" dirty="0" err="1" smtClean="0"/>
              <a:t>الاندرويد</a:t>
            </a:r>
            <a:r>
              <a:rPr lang="ar-SA" sz="2400" dirty="0" smtClean="0"/>
              <a:t> باستخدام اب </a:t>
            </a:r>
            <a:r>
              <a:rPr lang="ar-SA" sz="2400" dirty="0" err="1" smtClean="0"/>
              <a:t>انفنتور</a:t>
            </a:r>
            <a:r>
              <a:rPr lang="ar-SA" sz="2400" dirty="0" smtClean="0"/>
              <a:t> أو </a:t>
            </a:r>
            <a:r>
              <a:rPr lang="ar-SA" sz="2400" dirty="0" err="1" smtClean="0"/>
              <a:t>اكليبس</a:t>
            </a:r>
            <a:r>
              <a:rPr lang="ar-SA" sz="2400" dirty="0" smtClean="0"/>
              <a:t> لا بد من توفر حزمة جافا (</a:t>
            </a:r>
            <a:r>
              <a:rPr lang="en-US" sz="2400" dirty="0" smtClean="0"/>
              <a:t>JDK</a:t>
            </a:r>
            <a:r>
              <a:rPr lang="ar-SA" sz="2400" dirty="0" smtClean="0"/>
              <a:t>) </a:t>
            </a:r>
          </a:p>
          <a:p>
            <a:r>
              <a:rPr lang="ar-SA" sz="2400" dirty="0" smtClean="0"/>
              <a:t>وحزمة تطوير </a:t>
            </a:r>
            <a:r>
              <a:rPr lang="ar-SA" sz="2400" dirty="0" err="1" smtClean="0"/>
              <a:t>اندرويد</a:t>
            </a:r>
            <a:r>
              <a:rPr lang="ar-SA" sz="2400" dirty="0" smtClean="0"/>
              <a:t> (</a:t>
            </a:r>
            <a:r>
              <a:rPr lang="en-US" sz="2400" dirty="0" smtClean="0"/>
              <a:t>Android SDK</a:t>
            </a:r>
            <a:r>
              <a:rPr lang="ar-SA" sz="2400" dirty="0" smtClean="0"/>
              <a:t>)</a:t>
            </a:r>
            <a:endParaRPr 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2563836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/>
          <a:p>
            <a:r>
              <a:rPr lang="ar-SA" sz="3600" dirty="0" smtClean="0">
                <a:solidFill>
                  <a:srgbClr val="CC9900"/>
                </a:solidFill>
                <a:cs typeface="PT Bold Broken" pitchFamily="2" charset="-78"/>
              </a:rPr>
              <a:t>مواقع الانترنت التي تتيح للمطورين بناء </a:t>
            </a:r>
            <a:r>
              <a:rPr lang="ar-SA" sz="3600" dirty="0" smtClean="0">
                <a:solidFill>
                  <a:srgbClr val="CC9900"/>
                </a:solidFill>
                <a:cs typeface="PT Bold Broken" pitchFamily="2" charset="-78"/>
              </a:rPr>
              <a:t>تطبيقات الأجهزة </a:t>
            </a:r>
            <a:r>
              <a:rPr lang="ar-SA" sz="3600" dirty="0" err="1" smtClean="0">
                <a:solidFill>
                  <a:srgbClr val="CC9900"/>
                </a:solidFill>
                <a:cs typeface="PT Bold Broken" pitchFamily="2" charset="-78"/>
              </a:rPr>
              <a:t>الذكية </a:t>
            </a:r>
            <a:r>
              <a:rPr lang="ar-SA" sz="3600" dirty="0" smtClean="0">
                <a:solidFill>
                  <a:srgbClr val="CC9900"/>
                </a:solidFill>
                <a:cs typeface="PT Bold Broken" pitchFamily="2" charset="-78"/>
              </a:rPr>
              <a:t>:</a:t>
            </a:r>
            <a:endParaRPr lang="ar-SA" sz="3600" dirty="0">
              <a:solidFill>
                <a:srgbClr val="CC9900"/>
              </a:solidFill>
              <a:cs typeface="PT Bold Brok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2347937"/>
            <a:ext cx="8229600" cy="3385319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 مثل موقع </a:t>
            </a:r>
            <a:r>
              <a:rPr lang="en-US" dirty="0" err="1" smtClean="0">
                <a:solidFill>
                  <a:srgbClr val="FF0000"/>
                </a:solidFill>
              </a:rPr>
              <a:t>ibuildApp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ar-SA" dirty="0" smtClean="0"/>
              <a:t>ويتطلب امتلاك حساب بالموقع أو الفيس بوك</a:t>
            </a:r>
            <a:endParaRPr lang="en-US" dirty="0" smtClean="0"/>
          </a:p>
          <a:p>
            <a:pPr marL="0" indent="0">
              <a:buNone/>
            </a:pPr>
            <a:r>
              <a:rPr lang="ar-SA" dirty="0" smtClean="0"/>
              <a:t>وموقع </a:t>
            </a:r>
            <a:r>
              <a:rPr lang="en-US" dirty="0" err="1" smtClean="0">
                <a:solidFill>
                  <a:srgbClr val="FF0000"/>
                </a:solidFill>
              </a:rPr>
              <a:t>buzztouch</a:t>
            </a:r>
            <a:endParaRPr lang="ar-S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SA" dirty="0" smtClean="0"/>
              <a:t>يوفر أدوات لتطوير تطبيقات </a:t>
            </a:r>
            <a:r>
              <a:rPr lang="ar-SA" dirty="0" err="1" smtClean="0"/>
              <a:t>أندرويد</a:t>
            </a:r>
            <a:r>
              <a:rPr lang="ar-SA" dirty="0" smtClean="0"/>
              <a:t> ونظام آبل </a:t>
            </a:r>
          </a:p>
          <a:p>
            <a:pPr marL="0" indent="0">
              <a:buNone/>
            </a:pPr>
            <a:r>
              <a:rPr lang="ar-SA" dirty="0" smtClean="0"/>
              <a:t>ويتطلب التسجيل بالموقع</a:t>
            </a:r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19993082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13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برامج التطوير التجارية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03183" y="1844824"/>
            <a:ext cx="850112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برنامج ان اس بيسك اب استديو (</a:t>
            </a:r>
            <a:r>
              <a:rPr lang="en-US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NSB-</a:t>
            </a:r>
            <a:r>
              <a:rPr lang="en-US" sz="2400" b="1" u="sng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AppStudio</a:t>
            </a:r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 :</a:t>
            </a:r>
          </a:p>
          <a:p>
            <a:pPr algn="just"/>
            <a:endParaRPr lang="ar-SA" sz="24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يتميز بسهولة الاستخدام وشاشة عمل شبيهة </a:t>
            </a:r>
            <a:r>
              <a:rPr lang="ar-SA" sz="2800" b="1" dirty="0" err="1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بفجوال</a:t>
            </a:r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بيسك </a:t>
            </a:r>
          </a:p>
          <a:p>
            <a:pPr algn="just"/>
            <a:endParaRPr lang="ar-SA" sz="28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يمكن للمبرمج استخدام لغة بيسك أو جافا لبناء التطبيقات</a:t>
            </a:r>
          </a:p>
          <a:p>
            <a:pPr algn="just">
              <a:buFontTx/>
              <a:buChar char="-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14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برامج التطوير التجارية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57158" y="1571612"/>
            <a:ext cx="850112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برنامج بيسك فور </a:t>
            </a:r>
            <a:r>
              <a:rPr lang="ar-SA" sz="2400" b="1" u="sng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اندرويد</a:t>
            </a:r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en-US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Basic 4 Android</a:t>
            </a:r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) :</a:t>
            </a:r>
          </a:p>
          <a:p>
            <a:pPr algn="just"/>
            <a:endParaRPr lang="ar-SA" sz="24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بيئة تطوير تطبيقات </a:t>
            </a:r>
            <a:r>
              <a:rPr lang="ar-SA" sz="2800" b="1" dirty="0" err="1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الاندرويد</a:t>
            </a:r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just"/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يستخدم لغة فيجوال بيسك ستوديو </a:t>
            </a:r>
          </a:p>
          <a:p>
            <a:pPr algn="just"/>
            <a:endParaRPr lang="ar-SA" sz="28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8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يمكن من خلاله بناء تطبيقات تناسب شاشات الاجهزة الذكية ويوفر محاكيا لتجربة التطبيقات قبل نشرها على المتاجر</a:t>
            </a:r>
          </a:p>
          <a:p>
            <a:pPr algn="just">
              <a:buFontTx/>
              <a:buChar char="-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/>
          <p:nvPr/>
        </p:nvSpPr>
        <p:spPr>
          <a:xfrm>
            <a:off x="142844" y="1988840"/>
            <a:ext cx="700092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038" algn="just"/>
            <a:r>
              <a:rPr lang="ar-SA" sz="3200" b="1" dirty="0" smtClean="0">
                <a:solidFill>
                  <a:srgbClr val="CC9900"/>
                </a:solidFill>
                <a:latin typeface="Sakkal Majalla" panose="02000000000000000000" pitchFamily="2" charset="-78"/>
                <a:cs typeface="PT Bold Broken" pitchFamily="2" charset="-78"/>
              </a:rPr>
              <a:t> تعريفها :</a:t>
            </a:r>
          </a:p>
          <a:p>
            <a:pPr indent="173038" algn="just"/>
            <a:endParaRPr lang="ar-SA" sz="1600" b="1" dirty="0" smtClean="0">
              <a:solidFill>
                <a:srgbClr val="CC9900"/>
              </a:solidFill>
              <a:latin typeface="Sakkal Majalla" panose="02000000000000000000" pitchFamily="2" charset="-78"/>
              <a:cs typeface="PT Bold Broken" pitchFamily="2" charset="-78"/>
            </a:endParaRPr>
          </a:p>
          <a:p>
            <a:pPr indent="173038"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برامج تعمل على الأجهزة الذكية مستغلة عدد من امكاناتها لتقديم خدمة معينة وفي الغالب تعتمد على الانترنت</a:t>
            </a:r>
          </a:p>
          <a:p>
            <a:pPr indent="173038" algn="just"/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indent="173038" algn="just"/>
            <a:r>
              <a:rPr lang="ar-SA" sz="3200" b="1" dirty="0" smtClean="0">
                <a:solidFill>
                  <a:srgbClr val="CC9900"/>
                </a:solidFill>
                <a:latin typeface="Sakkal Majalla" panose="02000000000000000000" pitchFamily="2" charset="-78"/>
                <a:cs typeface="PT Bold Broken" pitchFamily="2" charset="-78"/>
              </a:rPr>
              <a:t>مزاياها :</a:t>
            </a:r>
          </a:p>
          <a:p>
            <a:pPr indent="173038" algn="just"/>
            <a:endParaRPr lang="ar-SA" sz="3200" b="1" dirty="0" smtClean="0">
              <a:solidFill>
                <a:srgbClr val="CC9900"/>
              </a:solidFill>
              <a:latin typeface="Sakkal Majalla" panose="02000000000000000000" pitchFamily="2" charset="-78"/>
              <a:cs typeface="PT Bold Broken" pitchFamily="2" charset="-78"/>
            </a:endParaRPr>
          </a:p>
          <a:p>
            <a:pPr indent="173038"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تفاعلية</a:t>
            </a:r>
          </a:p>
          <a:p>
            <a:pPr indent="173038"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سهلة الاستخدام</a:t>
            </a:r>
          </a:p>
          <a:p>
            <a:pPr indent="173038"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تلبي حاجة ما</a:t>
            </a:r>
          </a:p>
          <a:p>
            <a:pPr indent="173038"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توفر الوقت والجهد</a:t>
            </a:r>
          </a:p>
        </p:txBody>
      </p:sp>
      <p:pic>
        <p:nvPicPr>
          <p:cNvPr id="3074" name="Picture 2" descr="http://www.rega.ch/img/multimedia/multimedia2_g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79" y="285158"/>
            <a:ext cx="9148079" cy="18476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صورة 3" descr="images (1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509120"/>
            <a:ext cx="2428876" cy="1619248"/>
          </a:xfrm>
          <a:prstGeom prst="rect">
            <a:avLst/>
          </a:prstGeom>
        </p:spPr>
      </p:pic>
      <p:pic>
        <p:nvPicPr>
          <p:cNvPr id="5" name="صورة 4" descr="images (1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68" y="3143248"/>
            <a:ext cx="1743075" cy="33337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306591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C9900"/>
                </a:solidFill>
                <a:cs typeface="PT Bold Broken" pitchFamily="2" charset="-78"/>
              </a:rPr>
              <a:t>أهم مجالاتها</a:t>
            </a:r>
            <a:endParaRPr lang="ar-SA" dirty="0">
              <a:solidFill>
                <a:srgbClr val="CC9900"/>
              </a:solidFill>
              <a:cs typeface="PT Bold Brok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تطبيقات تعليمية</a:t>
            </a:r>
          </a:p>
          <a:p>
            <a:r>
              <a:rPr lang="ar-SA" dirty="0" smtClean="0"/>
              <a:t>تطبيقات الكتب</a:t>
            </a:r>
          </a:p>
          <a:p>
            <a:r>
              <a:rPr lang="ar-SA" dirty="0" smtClean="0"/>
              <a:t>تطبيقات السفر والسياحة</a:t>
            </a:r>
          </a:p>
          <a:p>
            <a:r>
              <a:rPr lang="ar-SA" dirty="0" smtClean="0"/>
              <a:t>تطبيقات المطاعم</a:t>
            </a:r>
          </a:p>
          <a:p>
            <a:r>
              <a:rPr lang="ar-SA" dirty="0" smtClean="0"/>
              <a:t>تطبيقات الصحف والإعلام</a:t>
            </a:r>
          </a:p>
          <a:p>
            <a:r>
              <a:rPr lang="ar-SA" dirty="0" smtClean="0"/>
              <a:t>تطبيقات المال والأعمال</a:t>
            </a:r>
          </a:p>
          <a:p>
            <a:r>
              <a:rPr lang="ar-SA" dirty="0" smtClean="0"/>
              <a:t>تطبيقات الترفيه</a:t>
            </a:r>
          </a:p>
          <a:p>
            <a:r>
              <a:rPr lang="ar-SA" dirty="0" smtClean="0"/>
              <a:t>تطبيقات خدمية</a:t>
            </a:r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28396106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4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0" y="3571876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متاجر تطبيقات الأجهزة الذكية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8" name="صورة 7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3012" y="1484784"/>
            <a:ext cx="3500462" cy="16383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48407"/>
            <a:ext cx="2630206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artisticLineDrawing trans="3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268246" cy="4475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5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أشهر ثلاث متاجر لتسويق تطبيقات الأجهزة الذكية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57158" y="1571612"/>
            <a:ext cx="8501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متجر أبل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SA" sz="2400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هو المتجر الخاص بالأجهزة التي تعمل بنظام التشغيل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iOS</a:t>
            </a:r>
            <a:endParaRPr lang="ar-SA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أطلق في يوليو 2008</a:t>
            </a: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يتميز بسهولة الاستخدام ووجود تصنيفات للتطبيقات حسب النوع أو حسب الجهاز الذكي</a:t>
            </a: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شركة ابل تدعم المطورين 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430828" y="3960690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متجر جوجل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أطلق في اكتوبر 2008</a:t>
            </a:r>
          </a:p>
          <a:p>
            <a:pPr algn="just"/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يتميز بوجود التطبيقات المجانية التي تمثل ما يقارب 50% من اجمالي التطبيقات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66" y="1412776"/>
            <a:ext cx="12241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8" y="4725143"/>
            <a:ext cx="2669282" cy="1755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artisticLineDrawing trans="3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268246" cy="4475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6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أشهر ثلاث متاجر لتسويق تطبيقات الأجهزة الذكية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03183" y="2996952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متجر ويندوز فون</a:t>
            </a:r>
            <a:r>
              <a:rPr lang="ar-SA" sz="2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أطلق عام 2009 تحت اسم (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windows mobile marketplace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)</a:t>
            </a: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يجمع كل التطبيقات التي تم تصميمها للعمل على ويندوز فون </a:t>
            </a:r>
          </a:p>
          <a:p>
            <a:pPr algn="just"/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تجاوز عدد التطبيقات بنهاية عام 2012 (100) ألف تطبيق</a:t>
            </a:r>
          </a:p>
        </p:txBody>
      </p:sp>
      <p:sp>
        <p:nvSpPr>
          <p:cNvPr id="2" name="AutoShape 7" descr="data:image/jpeg;base64,/9j/4AAQSkZJRgABAQAAAQABAAD/2wCEAAkGBxAQEA8PDw8QDQ8NDw8PDw8PDxANDRUNFBEWFhQSFBgYHDQhGBonHBQUITEiJS4rLi4uFyEzODMsNygtLisBCgoKDg0OGBAQFy0kICQsMCwsLCwsLCwsLCwtLCwsLCwsLCwsLCwsLCwsLCwsLCwsLCwsLCwsLCwsLCwsLCwsLP/AABEIAKAAoAMBEQACEQEDEQH/xAAcAAEBAAIDAQEAAAAAAAAAAAAAAQYHAwQFAgj/xABHEAACAgEBBQIJBgoJBQAAAAAAAQIDBBEFBxIhMQZBEzM1UXFzkbGyFCJhgYOhMkNSVHJ0lLPR4SNEU2JjksHC8BUWJDRC/8QAGgEBAAIDAQAAAAAAAAAAAAAAAAEEAgMFBv/EADARAQACAQIEBQMCBgMAAAAAAAABAgMEEQUhMTMSMkFxgUJRUhSREyNicqHwImHB/9oADAMBAAIRAxEAPwDFjzTyABQBAEikIUAACFIFCFRAqABCgCBUEKAIFCHUNrcAAKAIAkVEIUAACFIFAoQpABC6gCACH0AA6psbQAAAoAgCRUwhSAABCogUIUC6kAEAFIF1CFA6psbQAAAAUAQKv5fWSbbvbxuyefZHjjiW8LWq1Sg/YzfGmyzG/hWa6PNaN4q8zMwraZOF1c6pr/5nFxf1ec1Wpas7TDRfHak7WjZwGDACF1IFCF1AECoIAKQKgh1jY2gAAAAAUDNsNV7Jx6sidcbs/LjxUwmtYU0902vO9f8AmjL1YjT1iZje0/4dKsV01ItMb2np/wBQx/K7TZ1kuOWVcn5ozcIr0JckV7ajJad91W2qzTO82ll2wb7s+hU7Rrc6LHwY2ZNJWxva5cPfJd2pcxzbLTbJ0npK/hm+enhyxynlE+u7HI9kr5KarnTbdU5Rsx4z0yFKLaekX16d3nRV/TW2naY3+yp+jvMTtMTMenq8GUWm00002mmtGmuqZXmNlOY26oQxUgUCoICBQgApA65sbAAAAAAOfBqU7aoPpOyEX6HJIzxxvaIlnjje0QyPeXNvaNq7oQrjFdyio9F7Sxre6t8Rn+d8PO7JbNjlZlNNni23Oxd7rguJr69NPrNWCkXvES1aXHGTJET0cl+2bMrNptb4Yxvq8BWvwK61NcMYr2czK2Wb5Yn03ZTmtkzRM9N+UfLn7czcNp5UoNwlG2MlKL4ZJ8EeafcydVv/ABrbf7yNZM11Fpj7/wDj67ZS8J8jyXFRsy8SNl2nJOyMpQcvr4SdVtPgt94TrNp8F/WY5scKikBCogUIVACBQgA4DNsAAAAAA7Wyv/Yo9dV8aNmLzx7tuHuV94e5vGmpbRvcWpLSHNPVfgo36znlnZZ4hMTmnZ0eym1YYmVC+cZWKMZrhhpxPijp3mvT3il/FLVpskY7+KU2PsPNnKudOLbZwShKLcHGDcWmub5dwpiyTO8VMeDLNvFWssmv7D7SzLp5F/gaJ3S4pJy10eiXJLXuXnLNtLlyWm1uW63bRZst5vblu9fG3YcXB8pzJ2KC4YxrholHXXhi5N6LXXuNsaH8rN9eG77eO/R7eFu/2fXprS7Wu+2bl7UuRuro8UejfTQYa+m/uu1OwWDeuVXyeWminS+H2p8mL6TFb029k5NDhvHTb2YF2o7B3Ydcr1bC6mDWr0ddiTei5dH1KGfRzjjxRPJy9Rw+2Ks2id4Ygii5yhCgCBQhwGbYAAAHa2fs+3ImqqIO2ySbUY6a6Lr1M6Utedqs8eO2SdqxvLKcPdrnz04/BUL+/PifsiWq6HJPVepw3LPXaHu4O6qP4/LlLlzjVUoc/wBKTfuN9eHx9VlivC4if+Vv8Mgwd32zqvxLtf8Aiycl7FyLFdJij0WqaHDX0393u4eyqKdPBU1V6dHGuMX7epuila9IWa4qV6Vh2+EzZroBQAADGN4/k3I+z+NFbV9qVTXdizSBwnmRMgUChAQOEzZgAABl267yjX6u33IuaLu/DocOn+d8N16HZd8A+ZzSWraSXVvkiJmI6yiZiOryto9pMTHUXbkVx448UNHxax101WndyNds2OvWWrJnx0807MezN52FDxcLr39EVXH2yZXtrscdOarfiWKOnN4GbvVvafgsaqrro5zlc/uS0+80W19p8sK1uJ2ny1bSxbHKEJPrKMZPTpq1ryOnHR2IneHMSkAxjeR5NyPs/jRW1falU13Ys0ecJ5oCFIFAoQ4TJmAAAGW7rvKNfq7fci7ou78L/Du98N2M7D0DX+9PbeTi/JY490qVaruPh01fDw6c2vpZQ1uW9NorLm8QzXxxXwTs1dmZtt3O62y582vCTlPR/Rq+RzZve3WZce2S9vNMvb7V+J2X+oR/eTN2o8uP2WNT5Mf9rHCtzUh9H6H7hCYfpLB8XX6uHwo9FXo9ZXpDsGTIAxjeT5NyPs/jRW1falU13Ys0ezhPNAAIUgUDiMmQAAAZbuu8o1+rt9yLui7vwv8ADu98N2M7D0DX+9DZnyiWJ/T0UcCu8fZ4PXXg6cufQo6zF4/Dz2c7X4f4nh5xHuwZ9mH+e4P7Qv4FONN/VDnxo5/OP3ez2h2G7K9nx+U4sPBYcYazvUVL58vnQ5c48+pty4vFWkbx0b82n8daR4o5VeN/2w/z3B/aF/A0/pf6oaP0c/nH7vmfZh6P/wA3B6P+sfyH6aY+qETpJjn44/dvXCWlcFqnpCC1XTkuqO1HR6GOjnJSAYxvJ8m5H2fxor6vtSqa3sWaOOE83IiEKACFRA4zJkAAAGW7rvKNfq7fci7ou78L/Du98N2s7D0DV++b8LC9F/8AsOZxD6XI4p9Hy1qc6HIZH2r8Tsv9Qh+8mWdR5MfsuaryY/7WOFZSSXR+hiEx1fpPB8XX6uHwo9FXpD1lfLDsGTIAxjeT5NyPs/jRX1XalU1vZs0acJ5tSEAFABD4JZAAABlu67yjX6u33Iu6Lu/C/wAO73w3adh6B4XafsvRnqHhnOMquJQlCWmnFpry6PojRmwVyxG6vn01M23i9GFZ26qS50Zal5o218L/AM0X/oVLcP8Axs59+F/jZw9qOx+bKvCjXWrnjYqps4JL8NTk+SfXkyM+mvMViI6QanSZJrSIjfaNmF5mx8mnlbj3V6d8q5ae1LQpWxXr1hzbYL081XQb5P0P3Gtr25v0pg+Lr9XD4Uejr0esr0hzksgDGN5Pk3I+z+NFfVdqVXW9mzRpwnmgCkIAKB8EpAAADK92VkY7QrcpKK8Hbzk1FdF5y5o5iMnP7L3D5iM3P7N3KSfNPVPvXQ7L0IA5AAGgHSzdj41y/pceqzXl86uLft0MZx1nrDC2OlusO3XFJJJaJJJL6EZMofYSAYxvJ8m5H2fxor6rtSq63s2aNOE80AAKQgA+SUgAAACXbw9pX0vWm62r9CcoozrktXpLOuW9ekvew94G0K+tsbkv7WCl96LFdZlr6rVeIZo9Xu4W9WxeOxIy5da7HB+xo314hP1VWa8U/Kr38HeTgT0U/C0N/lw4o6+mJvrrcc9eSzTiOG3XkyDC7R4V2ng8mqT83Goy9jN9c1LdJWa58duloempJrVPVPvXNG1uXiAagNQMX3lSX/Tcha6a+D07tfnroV9V2pVNb2bNHHCebUAAApCHySkAAAAAAAAAPqJ3Tu7WJtK+l61X21foTlH7jKuS1eks65b16S97C7f7Rr01uVqXdbBS+9cyxXWZY9d1qnEM1fXd72FvVsWivxYyXfKuxxfsaN9eIT61WK8Un6quDa28++fzcamNC/LsfhbPZ0RGTX2nywjJxO0+SNmF7Q2ldkS477Z3S885apehdEUr5LX80udky2yTvad3UNbWAAKAAgAAAAAAAAAAAAAAAAAAAAKAAgAAAAAAAAAAAAAAAAAAAAAAAAAAAAAAAAAAAAAAAAAAAAAAAAAAAAAAAAAAAAAAAAAAAAAP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83" y="1772816"/>
            <a:ext cx="152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439775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لغات البرمجة وبرمجة الأجهزة الذكية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57158" y="1772816"/>
            <a:ext cx="850112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4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هو البرنامج ؟؟!!</a:t>
            </a:r>
          </a:p>
          <a:p>
            <a:pPr algn="just"/>
            <a:endParaRPr lang="ar-SA" sz="24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اللغات المستخدمة في بناء تطبيقات الأجهزة الذكية هي نفسها المستخدمة في بناء تطبيقات الحاسب</a:t>
            </a:r>
          </a:p>
          <a:p>
            <a:pPr algn="just">
              <a:buFontTx/>
              <a:buChar char="-"/>
            </a:pPr>
            <a:endParaRPr lang="ar-SA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52122" y="3284984"/>
            <a:ext cx="85011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3200" b="1" u="sng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اللغات المستخدمة في بناء تطبيقات الأجهزة </a:t>
            </a:r>
            <a:r>
              <a:rPr lang="ar-SA" sz="3200" b="1" u="sng" dirty="0" err="1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الذكية :</a:t>
            </a:r>
            <a:endParaRPr lang="ar-SA" sz="2400" b="1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en-US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C++</a:t>
            </a:r>
            <a:endParaRPr lang="ar-SA" sz="2400" b="1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en-US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C#</a:t>
            </a:r>
          </a:p>
          <a:p>
            <a:pPr algn="just"/>
            <a:r>
              <a:rPr lang="en-US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C-Objective</a:t>
            </a:r>
            <a:r>
              <a:rPr lang="ar-SA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المشتقة من </a:t>
            </a:r>
            <a:r>
              <a:rPr lang="en-US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</a:t>
            </a:r>
            <a:r>
              <a:rPr lang="ar-SA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(تستخدم في تطبيقات نظام أبل</a:t>
            </a:r>
            <a:r>
              <a:rPr lang="ar-SA" sz="2400" b="1" dirty="0" err="1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ar-SA" sz="2400" b="1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endParaRPr lang="en-US" sz="2400" b="1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لغة الجافا ( تستخدم في تطبيقات </a:t>
            </a:r>
            <a:r>
              <a:rPr lang="ar-SA" sz="2400" b="1" dirty="0" err="1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الأندرويد</a:t>
            </a:r>
            <a:r>
              <a:rPr lang="ar-SA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</a:p>
          <a:p>
            <a:pPr algn="just"/>
            <a:endParaRPr lang="ar-SA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r>
              <a:rPr lang="ar-SA" sz="24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لغة مفتوحة المصدر لغة بايثون</a:t>
            </a:r>
            <a:endParaRPr lang="en-US" sz="2400" b="1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/>
            <a:endParaRPr lang="ar-SA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8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برامج تطوير الأجهزة الذكية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aphicFrame>
        <p:nvGraphicFramePr>
          <p:cNvPr id="9" name="رسم تخطيطي 8"/>
          <p:cNvGraphicFramePr/>
          <p:nvPr>
            <p:extLst>
              <p:ext uri="{D42A27DB-BD31-4B8C-83A1-F6EECF244321}">
                <p14:modId xmlns="" xmlns:p14="http://schemas.microsoft.com/office/powerpoint/2010/main" val="2956863231"/>
              </p:ext>
            </p:extLst>
          </p:nvPr>
        </p:nvGraphicFramePr>
        <p:xfrm>
          <a:off x="971600" y="1484784"/>
          <a:ext cx="6864424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07D5-5D3D-4BCE-9F48-CF8606B38152}" type="datetime4">
              <a:rPr lang="ar-SA" smtClean="0"/>
              <a:pPr/>
              <a:t>20/01/1436</a:t>
            </a:fld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36512" y="214290"/>
            <a:ext cx="9180512" cy="97653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spc="50" dirty="0" smtClean="0">
                <a:ln w="13500">
                  <a:solidFill>
                    <a:srgbClr val="002060">
                      <a:alpha val="6500"/>
                    </a:srgbClr>
                  </a:solidFill>
                  <a:prstDash val="solid"/>
                </a:ln>
                <a:solidFill>
                  <a:srgbClr val="00206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AL-Majd" pitchFamily="2" charset="-78"/>
              </a:rPr>
              <a:t>برمجيات التطوير مفتوحة المصدر</a:t>
            </a:r>
            <a:endParaRPr lang="ar-S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467544" y="1628800"/>
            <a:ext cx="7679491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rgbClr val="CC9900"/>
                </a:solidFill>
                <a:cs typeface="PT Bold Broken" pitchFamily="2" charset="-78"/>
              </a:rPr>
              <a:t>1- </a:t>
            </a:r>
            <a:r>
              <a:rPr lang="ar-SA" sz="2800" dirty="0" err="1" smtClean="0">
                <a:solidFill>
                  <a:srgbClr val="CC9900"/>
                </a:solidFill>
                <a:cs typeface="PT Bold Broken" pitchFamily="2" charset="-78"/>
              </a:rPr>
              <a:t>إكليبس</a:t>
            </a:r>
            <a:r>
              <a:rPr lang="ar-SA" sz="2800" dirty="0" smtClean="0">
                <a:solidFill>
                  <a:srgbClr val="CC9900"/>
                </a:solidFill>
                <a:cs typeface="PT Bold Broken" pitchFamily="2" charset="-78"/>
              </a:rPr>
              <a:t> (</a:t>
            </a:r>
            <a:r>
              <a:rPr lang="en-US" sz="2800" dirty="0" smtClean="0">
                <a:solidFill>
                  <a:srgbClr val="CC9900"/>
                </a:solidFill>
                <a:cs typeface="PT Bold Broken" pitchFamily="2" charset="-78"/>
              </a:rPr>
              <a:t>(Eclipse</a:t>
            </a:r>
            <a:endParaRPr lang="ar-SA" sz="2800" dirty="0" smtClean="0">
              <a:solidFill>
                <a:srgbClr val="CC9900"/>
              </a:solidFill>
              <a:cs typeface="PT Bold Broken" pitchFamily="2" charset="-78"/>
            </a:endParaRPr>
          </a:p>
          <a:p>
            <a:endParaRPr lang="ar-SA" sz="2800" dirty="0" smtClean="0">
              <a:cs typeface="PT Bold Broken" pitchFamily="2" charset="-78"/>
            </a:endParaRPr>
          </a:p>
          <a:p>
            <a:r>
              <a:rPr lang="ar-SA" sz="2400" dirty="0" smtClean="0"/>
              <a:t>يعد من أفضل البيئات المستخدمة في بناء تطبيقات الأجهزة الذكية التي تعمل بنظام </a:t>
            </a:r>
            <a:r>
              <a:rPr lang="ar-SA" sz="2400" dirty="0" err="1" smtClean="0"/>
              <a:t>أندرويد</a:t>
            </a:r>
            <a:endParaRPr lang="ar-SA" sz="2400" dirty="0" smtClean="0"/>
          </a:p>
          <a:p>
            <a:r>
              <a:rPr lang="ar-SA" sz="2400" dirty="0" smtClean="0"/>
              <a:t>يستخدم لغة الجافا في كتابة الجمل البرمجية</a:t>
            </a:r>
          </a:p>
          <a:p>
            <a:r>
              <a:rPr lang="ar-SA" sz="2400" dirty="0" smtClean="0"/>
              <a:t>وكذلك يمكن استخدام لغة </a:t>
            </a:r>
            <a:r>
              <a:rPr lang="en-US" sz="2400" dirty="0" smtClean="0"/>
              <a:t>C</a:t>
            </a:r>
            <a:r>
              <a:rPr lang="ar-SA" sz="2400" dirty="0" smtClean="0"/>
              <a:t> ولغة </a:t>
            </a:r>
            <a:r>
              <a:rPr lang="en-US" sz="2400" dirty="0" smtClean="0"/>
              <a:t>C++</a:t>
            </a:r>
            <a:endParaRPr lang="ar-SA" sz="2400" dirty="0" smtClean="0"/>
          </a:p>
          <a:p>
            <a:endParaRPr lang="ar-SA" sz="2400" dirty="0"/>
          </a:p>
          <a:p>
            <a:r>
              <a:rPr lang="ar-SA" sz="2400" dirty="0" smtClean="0"/>
              <a:t>بدأ لدى شركة </a:t>
            </a:r>
            <a:r>
              <a:rPr lang="en-US" sz="2400" dirty="0" smtClean="0"/>
              <a:t>IBM</a:t>
            </a:r>
            <a:r>
              <a:rPr lang="ar-SA" sz="2400" dirty="0" smtClean="0"/>
              <a:t> ثم قامت بتوفيره كمصدر مفتوح</a:t>
            </a:r>
            <a:endParaRPr lang="ar-SA" sz="2400" dirty="0"/>
          </a:p>
        </p:txBody>
      </p:sp>
    </p:spTree>
    <p:extLst>
      <p:ext uri="{BB962C8B-B14F-4D97-AF65-F5344CB8AC3E}">
        <p14:creationId xmlns="" xmlns:p14="http://schemas.microsoft.com/office/powerpoint/2010/main" val="1632747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22299</TotalTime>
  <Words>514</Words>
  <Application>Microsoft Office PowerPoint</Application>
  <PresentationFormat>عرض على الشاشة (3:4)‏</PresentationFormat>
  <Paragraphs>119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نسق Office</vt:lpstr>
      <vt:lpstr>الشريحة 1</vt:lpstr>
      <vt:lpstr>الشريحة 2</vt:lpstr>
      <vt:lpstr>أهم مجالاتها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مواقع الانترنت التي تتيح للمطورين بناء تطبيقات الأجهزة الذكية :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Mai Mohammed Al-Aifan</dc:creator>
  <cp:lastModifiedBy>Google</cp:lastModifiedBy>
  <cp:revision>240</cp:revision>
  <dcterms:created xsi:type="dcterms:W3CDTF">2013-06-08T06:26:53Z</dcterms:created>
  <dcterms:modified xsi:type="dcterms:W3CDTF">2014-11-12T20:51:45Z</dcterms:modified>
</cp:coreProperties>
</file>