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708" r:id="rId3"/>
    <p:sldMasterId id="2147483720" r:id="rId4"/>
  </p:sldMasterIdLst>
  <p:sldIdLst>
    <p:sldId id="274" r:id="rId5"/>
    <p:sldId id="275" r:id="rId6"/>
    <p:sldId id="256" r:id="rId7"/>
    <p:sldId id="257" r:id="rId8"/>
    <p:sldId id="258" r:id="rId9"/>
    <p:sldId id="259" r:id="rId10"/>
    <p:sldId id="271" r:id="rId11"/>
    <p:sldId id="260" r:id="rId12"/>
    <p:sldId id="261" r:id="rId13"/>
    <p:sldId id="262" r:id="rId14"/>
    <p:sldId id="272" r:id="rId15"/>
    <p:sldId id="263" r:id="rId16"/>
    <p:sldId id="264" r:id="rId17"/>
    <p:sldId id="268" r:id="rId18"/>
    <p:sldId id="273" r:id="rId19"/>
    <p:sldId id="269" r:id="rId20"/>
    <p:sldId id="270" r:id="rId21"/>
    <p:sldId id="265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416" autoAdjust="0"/>
    <p:restoredTop sz="94750" autoAdjust="0"/>
  </p:normalViewPr>
  <p:slideViewPr>
    <p:cSldViewPr>
      <p:cViewPr varScale="1">
        <p:scale>
          <a:sx n="48" d="100"/>
          <a:sy n="48" d="100"/>
        </p:scale>
        <p:origin x="-5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FD97DD-B123-4038-8324-2F60D35BE57D}" type="datetimeFigureOut">
              <a:rPr lang="ar-SA" smtClean="0"/>
              <a:pPr/>
              <a:t>05/06/40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3943C2-0554-4609-ADFE-D3444FF0B4D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sz="3600" dirty="0" smtClean="0">
                <a:solidFill>
                  <a:schemeClr val="tx2">
                    <a:lumMod val="75000"/>
                  </a:schemeClr>
                </a:solidFill>
              </a:rPr>
              <a:t>ابتسام حسين ميتو </a:t>
            </a:r>
            <a:endParaRPr lang="ar-SA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إعداد ( معلمة الصف الثاني ) :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أَهْلُهَا</a:t>
            </a:r>
            <a:endParaRPr lang="en-US" sz="8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قُدْوَتِي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أَلْقَى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لِمُسَاعَدَتِه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هَاتَانِ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هَؤُلَاءِ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30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لغتي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18" grpId="0" animBg="1"/>
      <p:bldP spid="18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إملاء منظور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7200" dirty="0" smtClean="0">
                <a:solidFill>
                  <a:srgbClr val="FF0000"/>
                </a:solidFill>
              </a:rPr>
              <a:t>رياضيات</a:t>
            </a:r>
            <a:endParaRPr lang="ar-SA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الْيَوْم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مسَاءً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صَبَاحًا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ريالٌ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نِصْفُ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عَقْرَبُ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أُسْبوعٌ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غَدًا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الْكُلُّ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السَّاعَةُ</a:t>
            </a:r>
            <a:endParaRPr lang="en-US" sz="6600" b="1" dirty="0">
              <a:solidFill>
                <a:prstClr val="white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الدَّقِيقَةُ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الثَّانِيَةُ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رياضيات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الْمِئَاتُ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المَجْمُوعَةُ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أَصْغَرُ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أَكْبَرُ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الْمُجَسَّمُ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فَرْدِيُّ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زَوْجِيُّ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الأَلْفُ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الْوَجْهُ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الْمَخْرُوطُ</a:t>
            </a:r>
            <a:endParaRPr lang="en-US" sz="72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الْهَرَمُ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الْكُرَةُ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رياضيات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ar-S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اللَّتْرُ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الْمِسَاحَةُ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الرَّأْسُ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الْحَرْفُ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أُقَدِّرُ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الْجِرامُ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30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رياضيات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إملاء منظور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7200" dirty="0" smtClean="0">
                <a:solidFill>
                  <a:schemeClr val="accent4">
                    <a:lumMod val="75000"/>
                  </a:schemeClr>
                </a:solidFill>
              </a:rPr>
              <a:t>علوم</a:t>
            </a:r>
            <a:endParaRPr lang="ar-SA" sz="72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الأَرْضِ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مَدَارُ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المِحْوِرُ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الحَرَكةُ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الشَّمْسِيُّ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الكَوْكَبُ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طَوْرُ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النَّجْمُ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الْغَازُ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</a:rPr>
              <a:t> </a:t>
            </a:r>
            <a:r>
              <a:rPr lang="ar-SA" sz="60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الْحَجْمَ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السَّائِلُ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المَادَّةُ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التَّبَخٌّرُ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الانْصِهَارُ</a:t>
            </a:r>
            <a:endParaRPr lang="en-US" sz="72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الصُّلْبَةُ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التَّغَيُّرُ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الاحْتِكَاكُ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الجَاذِبِيِّةُ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القُوَّةُ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err="1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التَّكثُّفُ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تَبَاعُدُ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التَّنَافُرُ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المِغْنَاطِيسِ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التَّجَاذُبُ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ar-S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الْكَهْرَبَاءُ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الوقُودُ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الحَرَارَةُ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الْقُطْبَيْنِ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السَّاكِنَةُ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المُتَحَرِّكَةُ</a:t>
            </a:r>
            <a:endParaRPr lang="en-US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smtClean="0">
                <a:solidFill>
                  <a:prstClr val="white"/>
                </a:solidFill>
              </a:rPr>
              <a:t>30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304382"/>
          </a:xfrm>
        </p:spPr>
        <p:txBody>
          <a:bodyPr>
            <a:normAutofit/>
          </a:bodyPr>
          <a:lstStyle/>
          <a:p>
            <a:pPr algn="r"/>
            <a:r>
              <a:rPr lang="ar-SA" sz="48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السطر </a:t>
            </a:r>
            <a:r>
              <a:rPr lang="ar-SA" sz="4800" u="sng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الاملائي</a:t>
            </a:r>
            <a:r>
              <a:rPr lang="ar-SA" sz="48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  </a:t>
            </a:r>
            <a:br>
              <a:rPr lang="ar-SA" sz="48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</a:br>
            <a:r>
              <a:rPr lang="ar-SA" sz="4800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itchFamily="34" charset="0"/>
                <a:cs typeface="Microsoft Sans Serif" pitchFamily="34" charset="0"/>
              </a:rPr>
              <a:t>للصف الثاني الابتدائي</a:t>
            </a:r>
            <a:endParaRPr lang="ar-SA" sz="4800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إملاء منظور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6600" dirty="0" smtClean="0">
                <a:cs typeface="PT Bold Mirror" pitchFamily="2" charset="-78"/>
              </a:rPr>
              <a:t>علوم شرعية </a:t>
            </a:r>
            <a:endParaRPr lang="ar-SA" sz="6600" dirty="0">
              <a:cs typeface="PT Bold Mirr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الكُتُبِ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حَجُّ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صَوْمُ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إِقَامُ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يَرَاهُ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تَعُبدَ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القَدَرِ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الرُّسُل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نَسَبُهُ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تَركِ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عِبَادَةِ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أَرْسَلَ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2">
                    <a:lumMod val="75000"/>
                  </a:schemeClr>
                </a:solidFill>
                <a:cs typeface="+mj-cs"/>
              </a:rPr>
              <a:t>استراتيجية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 شرعية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50" grpId="1" animBg="1"/>
      <p:bldP spid="53" grpId="0" animBg="1"/>
      <p:bldP spid="53" grpId="1" animBg="1"/>
      <p:bldP spid="54" grpId="1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أَطْرَافِ</a:t>
            </a:r>
            <a:endParaRPr lang="en-US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أَحبُّ</a:t>
            </a:r>
            <a:endParaRPr lang="en-US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الإحْسَانُ</a:t>
            </a:r>
            <a:endParaRPr lang="en-US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مُحَمَّدٌ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أَرْفَعُ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رَبَّيَ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أُ</a:t>
            </a:r>
            <a:r>
              <a:rPr lang="ar-SA" sz="6600" b="1" dirty="0" smtClean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كَبِّرُ</a:t>
            </a:r>
            <a:endParaRPr lang="en-US" sz="66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أَقْرَأُ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الأعْلَى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</a:rPr>
              <a:t> </a:t>
            </a:r>
            <a:r>
              <a:rPr lang="ar-SA" sz="60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أَدْعُو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أَفْعَلُ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solidFill>
                  <a:schemeClr val="tx1"/>
                </a:solidFill>
                <a:latin typeface="Adobe Arabic" panose="02040503050201020203" pitchFamily="18" charset="-78"/>
                <a:cs typeface="Adobe Arabic" panose="02040503050201020203" pitchFamily="18" charset="-78"/>
              </a:rPr>
              <a:t>أُطَبَّقُ</a:t>
            </a:r>
            <a:endParaRPr lang="en-US" sz="6000" b="1" dirty="0">
              <a:solidFill>
                <a:schemeClr val="tx1"/>
              </a:solidFill>
              <a:latin typeface="Adobe Arabic" panose="02040503050201020203" pitchFamily="18" charset="-78"/>
              <a:cs typeface="Adobe Arabic" panose="02040503050201020203" pitchFamily="18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ar-SA" sz="2800" dirty="0">
                <a:solidFill>
                  <a:schemeClr val="accent2">
                    <a:lumMod val="75000"/>
                  </a:schemeClr>
                </a:solidFill>
              </a:rPr>
              <a:t>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 شرعية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ar-SA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الوُضوء</a:t>
            </a:r>
            <a:endParaRPr lang="en-US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بَارَكْتَ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صَلَّيْتَ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اغْفِرْ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الإِيمَانُ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المَسِيحِ</a:t>
            </a:r>
            <a:endParaRPr lang="en-US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30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علوم شرعية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4" grpId="0" animBg="1"/>
      <p:bldP spid="54" grpId="1" animBg="1"/>
      <p:bldP spid="56" grpId="0" animBg="1"/>
      <p:bldP spid="56" grpId="1" animBg="1"/>
      <p:bldP spid="7" grpId="0" animBg="1"/>
      <p:bldP spid="7" grpId="1" animBg="1"/>
      <p:bldP spid="8" grpId="0" animBg="1"/>
      <p:bldP spid="8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إملاء منظور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7200" dirty="0" smtClean="0">
                <a:solidFill>
                  <a:srgbClr val="00B0F0"/>
                </a:solidFill>
              </a:rPr>
              <a:t>لغتي</a:t>
            </a:r>
            <a:endParaRPr lang="ar-SA" sz="7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schemeClr val="tx1"/>
                </a:solidFill>
              </a:rPr>
              <a:t> 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أَذْهَلَتْ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قَبْلَ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الْأَذَى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الْمُعَلِّمَةُ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صَدَقَةٌ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التِّلْمِيذَاتُ</a:t>
            </a:r>
            <a:endParaRPr lang="en-US" sz="72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أَحْلَامُهُ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الْحَدِيثَةِ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طَائِرةٌ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أَجزَائِهِ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572000" y="43576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أَرَاكَ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زَادَنِي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>
                <a:solidFill>
                  <a:prstClr val="white"/>
                </a:solidFill>
              </a:rPr>
              <a:t>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لغتي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106233" y="971189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الصَّحْرَاءِ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377471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يَظْلِمُهُ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4713266" y="94869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اسْتَأْذَنْتَ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945178" y="969127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بِالْشِّفَاءِ</a:t>
            </a:r>
            <a:endParaRPr lang="en-US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14300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وَالِدِي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35212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شَجَرَةٍ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4640639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هَذَانِ</a:t>
            </a:r>
            <a:endParaRPr lang="en-US" sz="66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903782" y="264033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الْوَظَائِفُ</a:t>
            </a:r>
            <a:endParaRPr lang="en-US" sz="21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14300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لِنَجْدَتِهِ</a:t>
            </a:r>
            <a:endParaRPr lang="en-US" sz="6000" b="1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377463" y="433197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100" b="1" dirty="0">
                <a:solidFill>
                  <a:prstClr val="white"/>
                </a:solidFill>
              </a:rPr>
              <a:t> </a:t>
            </a:r>
            <a:r>
              <a:rPr lang="ar-SA" sz="6000" b="1" dirty="0" smtClean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أُحَلِّقُ</a:t>
            </a:r>
            <a:endParaRPr lang="en-US" sz="6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624921" y="4292194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أَبُو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913587" y="4285480"/>
            <a:ext cx="2125980" cy="1556766"/>
          </a:xfrm>
          <a:prstGeom prst="roundRect">
            <a:avLst/>
          </a:prstGeom>
          <a:solidFill>
            <a:srgbClr val="FF99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رَمَى</a:t>
            </a:r>
            <a:endParaRPr lang="en-US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9221" y="262644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20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8297" y="261103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19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60102" y="266614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18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15083" y="2631569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17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959" y="429558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52122" y="431660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08774" y="434581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22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13006" y="4261291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21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1524" y="1016127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16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357422" y="928670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15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05347" y="919435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14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913425" y="964352"/>
            <a:ext cx="2125980" cy="1556766"/>
          </a:xfrm>
          <a:prstGeom prst="roundRect">
            <a:avLst/>
          </a:prstGeom>
          <a:gradFill flip="none" rotWithShape="1">
            <a:gsLst>
              <a:gs pos="0">
                <a:srgbClr val="002060"/>
              </a:gs>
              <a:gs pos="93000">
                <a:srgbClr val="002060"/>
              </a:gs>
              <a:gs pos="20000">
                <a:srgbClr val="002060"/>
              </a:gs>
              <a:gs pos="75000">
                <a:schemeClr val="accent1">
                  <a:lumMod val="7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950" b="1" dirty="0" smtClean="0">
                <a:solidFill>
                  <a:prstClr val="white"/>
                </a:solidFill>
              </a:rPr>
              <a:t>13</a:t>
            </a:r>
            <a:endParaRPr lang="en-US" sz="4950" b="1" dirty="0">
              <a:solidFill>
                <a:prstClr val="white"/>
              </a:solidFill>
            </a:endParaRP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005BD516-809F-4062-9C25-301D17DA1138}"/>
              </a:ext>
            </a:extLst>
          </p:cNvPr>
          <p:cNvSpPr/>
          <p:nvPr/>
        </p:nvSpPr>
        <p:spPr>
          <a:xfrm>
            <a:off x="925603" y="6037538"/>
            <a:ext cx="756084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  <a:cs typeface="+mj-cs"/>
              </a:rPr>
              <a:t>إملاء منظور</a:t>
            </a:r>
            <a:endParaRPr lang="ar-SA" sz="2800" dirty="0">
              <a:solidFill>
                <a:schemeClr val="accent2">
                  <a:lumMod val="75000"/>
                </a:schemeClr>
              </a:solidFill>
              <a:cs typeface="+mj-cs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xmlns="" id="{9181B8F9-EA29-4CEC-AB4A-BC68AA6EA61B}"/>
              </a:ext>
            </a:extLst>
          </p:cNvPr>
          <p:cNvSpPr txBox="1"/>
          <p:nvPr/>
        </p:nvSpPr>
        <p:spPr>
          <a:xfrm>
            <a:off x="1426281" y="220489"/>
            <a:ext cx="64287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dirty="0" err="1" smtClean="0">
                <a:solidFill>
                  <a:schemeClr val="accent2">
                    <a:lumMod val="75000"/>
                  </a:schemeClr>
                </a:solidFill>
              </a:rPr>
              <a:t>استراتيجية</a:t>
            </a:r>
            <a:r>
              <a:rPr lang="ar-SA" sz="2800" dirty="0" smtClean="0">
                <a:solidFill>
                  <a:schemeClr val="accent2">
                    <a:lumMod val="75000"/>
                  </a:schemeClr>
                </a:solidFill>
              </a:rPr>
              <a:t> التعلم باللعب – </a:t>
            </a:r>
            <a:r>
              <a:rPr lang="ar-SA" sz="28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لغتي</a:t>
            </a:r>
            <a:endParaRPr lang="ar-SA" sz="2800" dirty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54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"/>
                            </p:stCondLst>
                            <p:childTnLst>
                              <p:par>
                                <p:cTn id="17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50"/>
                            </p:stCondLst>
                            <p:childTnLst>
                              <p:par>
                                <p:cTn id="19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"/>
                            </p:stCondLst>
                            <p:childTnLst>
                              <p:par>
                                <p:cTn id="20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50"/>
                            </p:stCondLst>
                            <p:childTnLst>
                              <p:par>
                                <p:cTn id="21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2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50"/>
                            </p:stCondLst>
                            <p:childTnLst>
                              <p:par>
                                <p:cTn id="22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4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50"/>
                            </p:stCondLst>
                            <p:childTnLst>
                              <p:par>
                                <p:cTn id="23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6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250"/>
                            </p:stCondLst>
                            <p:childTnLst>
                              <p:par>
                                <p:cTn id="25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8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250"/>
                            </p:stCondLst>
                            <p:childTnLst>
                              <p:par>
                                <p:cTn id="26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0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25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250"/>
                            </p:stCondLst>
                            <p:childTnLst>
                              <p:par>
                                <p:cTn id="27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5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50"/>
                            </p:stCondLst>
                            <p:childTnLst>
                              <p:par>
                                <p:cTn id="28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9" grpId="0" animBg="1"/>
      <p:bldP spid="49" grpId="1" animBg="1"/>
      <p:bldP spid="50" grpId="0" animBg="1"/>
      <p:bldP spid="50" grpId="1" animBg="1"/>
      <p:bldP spid="53" grpId="0" animBg="1"/>
      <p:bldP spid="53" grpId="1" animBg="1"/>
      <p:bldP spid="54" grpId="0" animBg="1"/>
      <p:bldP spid="54" grpId="1" animBg="1"/>
      <p:bldP spid="56" grpId="0" animBg="1"/>
      <p:bldP spid="56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407</Words>
  <Application>Microsoft Office PowerPoint</Application>
  <PresentationFormat>عرض على الشاشة (3:4)‏</PresentationFormat>
  <Paragraphs>275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18</vt:i4>
      </vt:variant>
    </vt:vector>
  </HeadingPairs>
  <TitlesOfParts>
    <vt:vector size="22" baseType="lpstr">
      <vt:lpstr>سمة Office</vt:lpstr>
      <vt:lpstr>وافر</vt:lpstr>
      <vt:lpstr>ورق</vt:lpstr>
      <vt:lpstr>حيوية</vt:lpstr>
      <vt:lpstr>إعداد ( معلمة الصف الثاني ) :</vt:lpstr>
      <vt:lpstr>السطر الاملائي   للصف الثاني الابتدائي</vt:lpstr>
      <vt:lpstr>إملاء منظور</vt:lpstr>
      <vt:lpstr>الشريحة 4</vt:lpstr>
      <vt:lpstr>الشريحة 5</vt:lpstr>
      <vt:lpstr>الشريحة 6</vt:lpstr>
      <vt:lpstr>إملاء منظور</vt:lpstr>
      <vt:lpstr>الشريحة 8</vt:lpstr>
      <vt:lpstr>الشريحة 9</vt:lpstr>
      <vt:lpstr>الشريحة 10</vt:lpstr>
      <vt:lpstr>إملاء منظور</vt:lpstr>
      <vt:lpstr>الشريحة 12</vt:lpstr>
      <vt:lpstr>الشريحة 13</vt:lpstr>
      <vt:lpstr>الشريحة 14</vt:lpstr>
      <vt:lpstr>إملاء منظور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User</cp:lastModifiedBy>
  <cp:revision>10</cp:revision>
  <dcterms:created xsi:type="dcterms:W3CDTF">2019-02-09T11:21:34Z</dcterms:created>
  <dcterms:modified xsi:type="dcterms:W3CDTF">2019-02-09T21:36:01Z</dcterms:modified>
</cp:coreProperties>
</file>