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398" r:id="rId3"/>
    <p:sldId id="415" r:id="rId4"/>
    <p:sldId id="335" r:id="rId5"/>
    <p:sldId id="419" r:id="rId6"/>
    <p:sldId id="424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38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2" y="78"/>
      </p:cViewPr>
      <p:guideLst>
        <p:guide orient="horz" pos="2183"/>
        <p:guide pos="3840"/>
        <p:guide orient="horz" pos="2238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140572" y="2810269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098213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أركان الإسلام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42297" y="2017819"/>
              <a:ext cx="1432743" cy="792866"/>
              <a:chOff x="3553936" y="5475610"/>
              <a:chExt cx="1432743" cy="79286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475610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53936" y="5868366"/>
                <a:ext cx="1432743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أركان الإسلام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236328" y="0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أركانُ الإسلامِ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2281850" y="892732"/>
            <a:ext cx="2172294" cy="5646976"/>
            <a:chOff x="1162948" y="497748"/>
            <a:chExt cx="2172294" cy="5646976"/>
          </a:xfrm>
        </p:grpSpPr>
        <p:sp>
          <p:nvSpPr>
            <p:cNvPr id="43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727190" cy="3628519"/>
              <a:chOff x="5097487" y="2110153"/>
              <a:chExt cx="1997026" cy="4195397"/>
            </a:xfrm>
          </p:grpSpPr>
          <p:sp>
            <p:nvSpPr>
              <p:cNvPr id="61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9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b="1" dirty="0">
                    <a:solidFill>
                      <a:srgbClr val="00E3A7"/>
                    </a:solidFill>
                    <a:latin typeface="Oswald" panose="02000503000000000000" pitchFamily="2" charset="0"/>
                  </a:rPr>
                  <a:t>1</a:t>
                </a:r>
                <a:endParaRPr lang="en-US" sz="4000" b="1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46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47185" y="4936675"/>
              <a:ext cx="1951450" cy="721098"/>
              <a:chOff x="316866" y="4129904"/>
              <a:chExt cx="2256321" cy="833752"/>
            </a:xfrm>
          </p:grpSpPr>
          <p:sp>
            <p:nvSpPr>
              <p:cNvPr id="56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129904"/>
                <a:ext cx="2219895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latin typeface="Oswald" panose="02000503000000000000" pitchFamily="2" charset="0"/>
                  </a:rPr>
                  <a:t>شهادةُ أنْ لا إله إلا الله</a:t>
                </a:r>
              </a:p>
            </p:txBody>
          </p:sp>
          <p:sp>
            <p:nvSpPr>
              <p:cNvPr id="57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16866" y="4536623"/>
                <a:ext cx="2234198" cy="42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latin typeface="+mj-lt"/>
                  </a:rPr>
                  <a:t>و أن محمَّداً رسول الله</a:t>
                </a:r>
                <a:endParaRPr lang="en-US" b="1" dirty="0">
                  <a:latin typeface="+mj-lt"/>
                </a:endParaRPr>
              </a:p>
            </p:txBody>
          </p:sp>
        </p:grpSp>
        <p:sp>
          <p:nvSpPr>
            <p:cNvPr id="47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52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4201949" y="1522730"/>
            <a:ext cx="2172294" cy="5016978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  <a:endParaRPr lang="en-US" sz="40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430980" y="4997544"/>
              <a:ext cx="1580300" cy="429637"/>
              <a:chOff x="535976" y="4223440"/>
              <a:chExt cx="1827188" cy="496758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535976" y="4223440"/>
                <a:ext cx="1809750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553414" y="4257579"/>
                <a:ext cx="1809750" cy="462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إقام الصلاةِ</a:t>
                </a:r>
                <a:endParaRPr lang="en-US" sz="2000" b="1" dirty="0">
                  <a:latin typeface="+mj-lt"/>
                </a:endParaRP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6255717" y="459615"/>
            <a:ext cx="2172294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359367" y="2516205"/>
              <a:ext cx="1727190" cy="3628519"/>
              <a:chOff x="5097487" y="2110153"/>
              <a:chExt cx="1997026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3</a:t>
                </a:r>
                <a:endParaRPr lang="en-US" sz="40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425271" y="5007384"/>
              <a:ext cx="1626370" cy="411534"/>
              <a:chOff x="535976" y="4223440"/>
              <a:chExt cx="1880455" cy="475827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535976" y="4223440"/>
                <a:ext cx="1809750" cy="427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606681" y="4236649"/>
                <a:ext cx="1809750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إيتاءُ الزّكاةِ</a:t>
                </a:r>
                <a:endParaRPr lang="en-US" sz="2000" b="1" dirty="0">
                  <a:latin typeface="+mj-lt"/>
                </a:endParaRP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grpSp>
        <p:nvGrpSpPr>
          <p:cNvPr id="136" name="Group 128">
            <a:extLst>
              <a:ext uri="{FF2B5EF4-FFF2-40B4-BE49-F238E27FC236}">
                <a16:creationId xmlns:a16="http://schemas.microsoft.com/office/drawing/2014/main" id="{DB759E43-DDCC-42E8-9AAE-F9907987AF23}"/>
              </a:ext>
            </a:extLst>
          </p:cNvPr>
          <p:cNvGrpSpPr/>
          <p:nvPr/>
        </p:nvGrpSpPr>
        <p:grpSpPr>
          <a:xfrm>
            <a:off x="8280292" y="970820"/>
            <a:ext cx="2172294" cy="5568888"/>
            <a:chOff x="7161390" y="575836"/>
            <a:chExt cx="2172294" cy="5568888"/>
          </a:xfrm>
        </p:grpSpPr>
        <p:sp>
          <p:nvSpPr>
            <p:cNvPr id="137" name="Freeform: Shape 99">
              <a:extLst>
                <a:ext uri="{FF2B5EF4-FFF2-40B4-BE49-F238E27FC236}">
                  <a16:creationId xmlns:a16="http://schemas.microsoft.com/office/drawing/2014/main" id="{376A25EA-7A19-48F8-8BA1-47E9C1BA5ACE}"/>
                </a:ext>
              </a:extLst>
            </p:cNvPr>
            <p:cNvSpPr/>
            <p:nvPr/>
          </p:nvSpPr>
          <p:spPr>
            <a:xfrm flipH="1">
              <a:off x="8195262" y="2427098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27">
              <a:extLst>
                <a:ext uri="{FF2B5EF4-FFF2-40B4-BE49-F238E27FC236}">
                  <a16:creationId xmlns:a16="http://schemas.microsoft.com/office/drawing/2014/main" id="{1A68FEEC-07FB-4760-8683-DD8CCF6D2159}"/>
                </a:ext>
              </a:extLst>
            </p:cNvPr>
            <p:cNvGrpSpPr/>
            <p:nvPr/>
          </p:nvGrpSpPr>
          <p:grpSpPr>
            <a:xfrm>
              <a:off x="7361198" y="2516205"/>
              <a:ext cx="1727190" cy="3628519"/>
              <a:chOff x="5097487" y="2110153"/>
              <a:chExt cx="1997026" cy="4195397"/>
            </a:xfrm>
          </p:grpSpPr>
          <p:sp>
            <p:nvSpPr>
              <p:cNvPr id="150" name="Rectangle: Rounded Corners 28">
                <a:extLst>
                  <a:ext uri="{FF2B5EF4-FFF2-40B4-BE49-F238E27FC236}">
                    <a16:creationId xmlns:a16="http://schemas.microsoft.com/office/drawing/2014/main" id="{0E828B27-64E8-4924-B4F3-0F0490654DE5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FE892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: Shape 29">
                <a:extLst>
                  <a:ext uri="{FF2B5EF4-FFF2-40B4-BE49-F238E27FC236}">
                    <a16:creationId xmlns:a16="http://schemas.microsoft.com/office/drawing/2014/main" id="{55D4EB1E-361C-4766-9B81-D3118FB2498C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: Shape 30">
                <a:extLst>
                  <a:ext uri="{FF2B5EF4-FFF2-40B4-BE49-F238E27FC236}">
                    <a16:creationId xmlns:a16="http://schemas.microsoft.com/office/drawing/2014/main" id="{AF046AE7-BCA1-4925-8B20-B1C82CADA77E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TextBox 31">
                <a:extLst>
                  <a:ext uri="{FF2B5EF4-FFF2-40B4-BE49-F238E27FC236}">
                    <a16:creationId xmlns:a16="http://schemas.microsoft.com/office/drawing/2014/main" id="{09428D1C-7FA2-441C-A9A9-BAA16B17B780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FE8929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54" name="TextBox 32">
                <a:extLst>
                  <a:ext uri="{FF2B5EF4-FFF2-40B4-BE49-F238E27FC236}">
                    <a16:creationId xmlns:a16="http://schemas.microsoft.com/office/drawing/2014/main" id="{E5BAB1FA-EDC4-466F-830F-BA78CFB71359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b="1" dirty="0">
                    <a:solidFill>
                      <a:srgbClr val="FE8929"/>
                    </a:solidFill>
                    <a:latin typeface="Oswald" panose="02000503000000000000" pitchFamily="2" charset="0"/>
                  </a:rPr>
                  <a:t>4</a:t>
                </a:r>
                <a:endParaRPr lang="en-US" sz="4000" b="1" dirty="0">
                  <a:solidFill>
                    <a:srgbClr val="FE8929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39" name="Group 48">
              <a:extLst>
                <a:ext uri="{FF2B5EF4-FFF2-40B4-BE49-F238E27FC236}">
                  <a16:creationId xmlns:a16="http://schemas.microsoft.com/office/drawing/2014/main" id="{748C8F7B-CC04-4888-BC5A-F689D05ADD7E}"/>
                </a:ext>
              </a:extLst>
            </p:cNvPr>
            <p:cNvGrpSpPr/>
            <p:nvPr/>
          </p:nvGrpSpPr>
          <p:grpSpPr>
            <a:xfrm>
              <a:off x="7419561" y="5002180"/>
              <a:ext cx="1610586" cy="400110"/>
              <a:chOff x="535976" y="4206060"/>
              <a:chExt cx="1862205" cy="462620"/>
            </a:xfrm>
          </p:grpSpPr>
          <p:sp>
            <p:nvSpPr>
              <p:cNvPr id="148" name="TextBox 49">
                <a:extLst>
                  <a:ext uri="{FF2B5EF4-FFF2-40B4-BE49-F238E27FC236}">
                    <a16:creationId xmlns:a16="http://schemas.microsoft.com/office/drawing/2014/main" id="{73F3518B-1616-42F6-8138-4ED2CCCDEE6E}"/>
                  </a:ext>
                </a:extLst>
              </p:cNvPr>
              <p:cNvSpPr txBox="1"/>
              <p:nvPr/>
            </p:nvSpPr>
            <p:spPr>
              <a:xfrm>
                <a:off x="535976" y="4223440"/>
                <a:ext cx="1809750" cy="42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49" name="TextBox 50">
                <a:extLst>
                  <a:ext uri="{FF2B5EF4-FFF2-40B4-BE49-F238E27FC236}">
                    <a16:creationId xmlns:a16="http://schemas.microsoft.com/office/drawing/2014/main" id="{7EE8B689-C690-4053-9C36-52B625161093}"/>
                  </a:ext>
                </a:extLst>
              </p:cNvPr>
              <p:cNvSpPr txBox="1"/>
              <p:nvPr/>
            </p:nvSpPr>
            <p:spPr>
              <a:xfrm>
                <a:off x="588431" y="4206060"/>
                <a:ext cx="1809750" cy="462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صوْم رمضانَ</a:t>
                </a:r>
                <a:endParaRPr lang="en-US" sz="2000" b="1" dirty="0">
                  <a:latin typeface="+mj-lt"/>
                </a:endParaRPr>
              </a:p>
            </p:txBody>
          </p:sp>
        </p:grpSp>
        <p:sp>
          <p:nvSpPr>
            <p:cNvPr id="140" name="Oval 61">
              <a:extLst>
                <a:ext uri="{FF2B5EF4-FFF2-40B4-BE49-F238E27FC236}">
                  <a16:creationId xmlns:a16="http://schemas.microsoft.com/office/drawing/2014/main" id="{B1361C6A-BCDD-446A-92DF-B62C92E751BF}"/>
                </a:ext>
              </a:extLst>
            </p:cNvPr>
            <p:cNvSpPr/>
            <p:nvPr/>
          </p:nvSpPr>
          <p:spPr>
            <a:xfrm>
              <a:off x="8137355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: Shape 95">
              <a:extLst>
                <a:ext uri="{FF2B5EF4-FFF2-40B4-BE49-F238E27FC236}">
                  <a16:creationId xmlns:a16="http://schemas.microsoft.com/office/drawing/2014/main" id="{3BF76FC1-0E4B-4F2E-A2E6-0AEDEF33F34E}"/>
                </a:ext>
              </a:extLst>
            </p:cNvPr>
            <p:cNvSpPr/>
            <p:nvPr/>
          </p:nvSpPr>
          <p:spPr>
            <a:xfrm>
              <a:off x="8224793" y="2438770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2" name="Group 113">
              <a:extLst>
                <a:ext uri="{FF2B5EF4-FFF2-40B4-BE49-F238E27FC236}">
                  <a16:creationId xmlns:a16="http://schemas.microsoft.com/office/drawing/2014/main" id="{FABA147A-6ADA-4BCE-AF5D-B912793FEA2B}"/>
                </a:ext>
              </a:extLst>
            </p:cNvPr>
            <p:cNvGrpSpPr/>
            <p:nvPr/>
          </p:nvGrpSpPr>
          <p:grpSpPr>
            <a:xfrm>
              <a:off x="8222871" y="1316334"/>
              <a:ext cx="116356" cy="1153407"/>
              <a:chOff x="2784014" y="1489097"/>
              <a:chExt cx="116356" cy="1153407"/>
            </a:xfrm>
          </p:grpSpPr>
          <p:cxnSp>
            <p:nvCxnSpPr>
              <p:cNvPr id="144" name="Straight Connector 114">
                <a:extLst>
                  <a:ext uri="{FF2B5EF4-FFF2-40B4-BE49-F238E27FC236}">
                    <a16:creationId xmlns:a16="http://schemas.microsoft.com/office/drawing/2014/main" id="{9E2623D4-3002-40D7-BBCF-FCB4360392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1489097"/>
                <a:ext cx="0" cy="1129356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15">
                <a:extLst>
                  <a:ext uri="{FF2B5EF4-FFF2-40B4-BE49-F238E27FC236}">
                    <a16:creationId xmlns:a16="http://schemas.microsoft.com/office/drawing/2014/main" id="{B39E57F8-864A-4C29-8A89-7FD0AA7E616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16">
                <a:extLst>
                  <a:ext uri="{FF2B5EF4-FFF2-40B4-BE49-F238E27FC236}">
                    <a16:creationId xmlns:a16="http://schemas.microsoft.com/office/drawing/2014/main" id="{F47447B0-E98F-40DF-9392-4745218588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Freeform: Shape 117">
                <a:extLst>
                  <a:ext uri="{FF2B5EF4-FFF2-40B4-BE49-F238E27FC236}">
                    <a16:creationId xmlns:a16="http://schemas.microsoft.com/office/drawing/2014/main" id="{9AA92BA5-1330-474F-84F2-FAF2543BDB12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43" name="Picture 66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14B96A41-E16C-4189-85A7-816777E275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61390" y="575836"/>
              <a:ext cx="2172294" cy="945516"/>
            </a:xfrm>
            <a:prstGeom prst="rect">
              <a:avLst/>
            </a:prstGeom>
          </p:spPr>
        </p:pic>
      </p:grpSp>
      <p:grpSp>
        <p:nvGrpSpPr>
          <p:cNvPr id="155" name="Group 129">
            <a:extLst>
              <a:ext uri="{FF2B5EF4-FFF2-40B4-BE49-F238E27FC236}">
                <a16:creationId xmlns:a16="http://schemas.microsoft.com/office/drawing/2014/main" id="{D4B7A7BF-1379-4E03-9749-2F3EC6264EEC}"/>
              </a:ext>
            </a:extLst>
          </p:cNvPr>
          <p:cNvGrpSpPr/>
          <p:nvPr/>
        </p:nvGrpSpPr>
        <p:grpSpPr>
          <a:xfrm>
            <a:off x="10244298" y="354235"/>
            <a:ext cx="2172294" cy="6185473"/>
            <a:chOff x="9125396" y="-40749"/>
            <a:chExt cx="2172294" cy="6185473"/>
          </a:xfrm>
        </p:grpSpPr>
        <p:sp>
          <p:nvSpPr>
            <p:cNvPr id="156" name="Freeform: Shape 100">
              <a:extLst>
                <a:ext uri="{FF2B5EF4-FFF2-40B4-BE49-F238E27FC236}">
                  <a16:creationId xmlns:a16="http://schemas.microsoft.com/office/drawing/2014/main" id="{4C01C000-3539-4C9B-BD75-84E82E1A32B7}"/>
                </a:ext>
              </a:extLst>
            </p:cNvPr>
            <p:cNvSpPr/>
            <p:nvPr/>
          </p:nvSpPr>
          <p:spPr>
            <a:xfrm flipH="1">
              <a:off x="10126216" y="2418728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7" name="Group 33">
              <a:extLst>
                <a:ext uri="{FF2B5EF4-FFF2-40B4-BE49-F238E27FC236}">
                  <a16:creationId xmlns:a16="http://schemas.microsoft.com/office/drawing/2014/main" id="{A9A48CF7-C04F-4A84-995B-E8CB195371FD}"/>
                </a:ext>
              </a:extLst>
            </p:cNvPr>
            <p:cNvGrpSpPr/>
            <p:nvPr/>
          </p:nvGrpSpPr>
          <p:grpSpPr>
            <a:xfrm>
              <a:off x="9363030" y="2516205"/>
              <a:ext cx="1727190" cy="3628519"/>
              <a:chOff x="5097487" y="2110153"/>
              <a:chExt cx="1997026" cy="4195397"/>
            </a:xfrm>
          </p:grpSpPr>
          <p:sp>
            <p:nvSpPr>
              <p:cNvPr id="169" name="Rectangle: Rounded Corners 34">
                <a:extLst>
                  <a:ext uri="{FF2B5EF4-FFF2-40B4-BE49-F238E27FC236}">
                    <a16:creationId xmlns:a16="http://schemas.microsoft.com/office/drawing/2014/main" id="{B2F919F9-00F6-463A-A6AE-D7CD2C52B25C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FD50D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: Shape 35">
                <a:extLst>
                  <a:ext uri="{FF2B5EF4-FFF2-40B4-BE49-F238E27FC236}">
                    <a16:creationId xmlns:a16="http://schemas.microsoft.com/office/drawing/2014/main" id="{CE6981BF-4B4D-459A-A251-BEA264F3AA0C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Freeform: Shape 36">
                <a:extLst>
                  <a:ext uri="{FF2B5EF4-FFF2-40B4-BE49-F238E27FC236}">
                    <a16:creationId xmlns:a16="http://schemas.microsoft.com/office/drawing/2014/main" id="{BD88D1D8-3FA1-481E-A304-5BC98C06CE5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TextBox 37">
                <a:extLst>
                  <a:ext uri="{FF2B5EF4-FFF2-40B4-BE49-F238E27FC236}">
                    <a16:creationId xmlns:a16="http://schemas.microsoft.com/office/drawing/2014/main" id="{52938484-4C46-4A25-A824-EEC1EE826493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FD50DE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73" name="TextBox 38">
                <a:extLst>
                  <a:ext uri="{FF2B5EF4-FFF2-40B4-BE49-F238E27FC236}">
                    <a16:creationId xmlns:a16="http://schemas.microsoft.com/office/drawing/2014/main" id="{AE6ED4FB-A66E-40F4-B16F-3D9FFB20A6A3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4000" b="1" dirty="0">
                    <a:solidFill>
                      <a:srgbClr val="FD50DE"/>
                    </a:solidFill>
                    <a:latin typeface="Oswald" panose="02000503000000000000" pitchFamily="2" charset="0"/>
                  </a:rPr>
                  <a:t>5</a:t>
                </a:r>
                <a:endParaRPr lang="en-US" sz="4000" b="1" dirty="0">
                  <a:solidFill>
                    <a:srgbClr val="FD50DE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58" name="Group 51">
              <a:extLst>
                <a:ext uri="{FF2B5EF4-FFF2-40B4-BE49-F238E27FC236}">
                  <a16:creationId xmlns:a16="http://schemas.microsoft.com/office/drawing/2014/main" id="{6E8C2ED6-1032-4DC2-BB27-0B657EBEDAD5}"/>
                </a:ext>
              </a:extLst>
            </p:cNvPr>
            <p:cNvGrpSpPr/>
            <p:nvPr/>
          </p:nvGrpSpPr>
          <p:grpSpPr>
            <a:xfrm>
              <a:off x="9413852" y="4936709"/>
              <a:ext cx="1565218" cy="480304"/>
              <a:chOff x="535976" y="4118962"/>
              <a:chExt cx="1809750" cy="555340"/>
            </a:xfrm>
          </p:grpSpPr>
          <p:sp>
            <p:nvSpPr>
              <p:cNvPr id="167" name="TextBox 52">
                <a:extLst>
                  <a:ext uri="{FF2B5EF4-FFF2-40B4-BE49-F238E27FC236}">
                    <a16:creationId xmlns:a16="http://schemas.microsoft.com/office/drawing/2014/main" id="{8DD605EF-305D-4311-8682-BFDA5FDA2CB8}"/>
                  </a:ext>
                </a:extLst>
              </p:cNvPr>
              <p:cNvSpPr txBox="1"/>
              <p:nvPr/>
            </p:nvSpPr>
            <p:spPr>
              <a:xfrm>
                <a:off x="535976" y="4118962"/>
                <a:ext cx="1809750" cy="427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68" name="TextBox 53">
                <a:extLst>
                  <a:ext uri="{FF2B5EF4-FFF2-40B4-BE49-F238E27FC236}">
                    <a16:creationId xmlns:a16="http://schemas.microsoft.com/office/drawing/2014/main" id="{BABDF7C9-F3BE-4D3E-80CE-68F8D609AA25}"/>
                  </a:ext>
                </a:extLst>
              </p:cNvPr>
              <p:cNvSpPr txBox="1"/>
              <p:nvPr/>
            </p:nvSpPr>
            <p:spPr>
              <a:xfrm>
                <a:off x="535976" y="4211684"/>
                <a:ext cx="1809750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حجُّ البيتِ</a:t>
                </a:r>
                <a:endParaRPr lang="en-US" sz="2000" b="1" dirty="0">
                  <a:latin typeface="+mj-lt"/>
                </a:endParaRPr>
              </a:p>
            </p:txBody>
          </p:sp>
        </p:grpSp>
        <p:sp>
          <p:nvSpPr>
            <p:cNvPr id="159" name="Oval 62">
              <a:extLst>
                <a:ext uri="{FF2B5EF4-FFF2-40B4-BE49-F238E27FC236}">
                  <a16:creationId xmlns:a16="http://schemas.microsoft.com/office/drawing/2014/main" id="{96C857C7-A3D8-408C-B390-6778DCDAC302}"/>
                </a:ext>
              </a:extLst>
            </p:cNvPr>
            <p:cNvSpPr/>
            <p:nvPr/>
          </p:nvSpPr>
          <p:spPr>
            <a:xfrm>
              <a:off x="10107998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: Shape 96">
              <a:extLst>
                <a:ext uri="{FF2B5EF4-FFF2-40B4-BE49-F238E27FC236}">
                  <a16:creationId xmlns:a16="http://schemas.microsoft.com/office/drawing/2014/main" id="{EB93C99F-54EF-40D1-AE64-F87CF4C4697E}"/>
                </a:ext>
              </a:extLst>
            </p:cNvPr>
            <p:cNvSpPr/>
            <p:nvPr/>
          </p:nvSpPr>
          <p:spPr>
            <a:xfrm>
              <a:off x="10162460" y="2445990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1" name="Group 119">
              <a:extLst>
                <a:ext uri="{FF2B5EF4-FFF2-40B4-BE49-F238E27FC236}">
                  <a16:creationId xmlns:a16="http://schemas.microsoft.com/office/drawing/2014/main" id="{E18DD006-0E7E-4342-A100-CD3A03F13A20}"/>
                </a:ext>
              </a:extLst>
            </p:cNvPr>
            <p:cNvGrpSpPr/>
            <p:nvPr/>
          </p:nvGrpSpPr>
          <p:grpSpPr>
            <a:xfrm>
              <a:off x="10145613" y="653143"/>
              <a:ext cx="116356" cy="1808037"/>
              <a:chOff x="2784014" y="834467"/>
              <a:chExt cx="116356" cy="1808037"/>
            </a:xfrm>
          </p:grpSpPr>
          <p:cxnSp>
            <p:nvCxnSpPr>
              <p:cNvPr id="163" name="Straight Connector 120">
                <a:extLst>
                  <a:ext uri="{FF2B5EF4-FFF2-40B4-BE49-F238E27FC236}">
                    <a16:creationId xmlns:a16="http://schemas.microsoft.com/office/drawing/2014/main" id="{80939773-2D76-4376-AAFA-0FF56D5908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834467"/>
                <a:ext cx="0" cy="1783986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21">
                <a:extLst>
                  <a:ext uri="{FF2B5EF4-FFF2-40B4-BE49-F238E27FC236}">
                    <a16:creationId xmlns:a16="http://schemas.microsoft.com/office/drawing/2014/main" id="{7EED9D5C-6B50-4E33-990E-0776C42B445C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22">
                <a:extLst>
                  <a:ext uri="{FF2B5EF4-FFF2-40B4-BE49-F238E27FC236}">
                    <a16:creationId xmlns:a16="http://schemas.microsoft.com/office/drawing/2014/main" id="{4B20132B-468E-48C8-838C-339859CD0E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Freeform: Shape 123">
                <a:extLst>
                  <a:ext uri="{FF2B5EF4-FFF2-40B4-BE49-F238E27FC236}">
                    <a16:creationId xmlns:a16="http://schemas.microsoft.com/office/drawing/2014/main" id="{69122C26-BBB1-48AB-8A48-E98E591085E5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62" name="Picture 70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481A9F98-B436-4AE3-93F5-982DB1C8F6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125396" y="-40749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4335500" y="6896372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2313670" y="6896372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6269409" y="6896372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8203291" y="691483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0288798" y="6905727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5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83" dur="5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84" dur="5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93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94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05" dur="5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06" dur="5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7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1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1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1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15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16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1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1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2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2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2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1" fill="hold">
                          <p:stCondLst>
                            <p:cond delay="indefinite"/>
                          </p:stCondLst>
                          <p:childTnLst>
                            <p:par>
                              <p:cTn id="10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3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5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6" dur="5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7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1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1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1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1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1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2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2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2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46380"/>
              <a:chOff x="3563328" y="5466316"/>
              <a:chExt cx="1432743" cy="5463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أركان الإسلام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060384" y="-1"/>
            <a:ext cx="707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الأسئلة </a:t>
            </a:r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:     </a:t>
            </a:r>
            <a:r>
              <a:rPr lang="ar-SY" sz="3600" b="1" dirty="0">
                <a:latin typeface="Century Gothic" panose="020B0502020202020204" pitchFamily="34" charset="0"/>
              </a:rPr>
              <a:t>-</a:t>
            </a:r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ar-SY" sz="2800" b="1" dirty="0">
                <a:latin typeface="Century Gothic" panose="020B0502020202020204" pitchFamily="34" charset="0"/>
              </a:rPr>
              <a:t>أكمل الفراغ ؟ 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09228" y="1928540"/>
            <a:ext cx="8982769" cy="2293033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2989944" y="2690334"/>
            <a:ext cx="9248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قال رسولُ الله : « بُنِيَ </a:t>
            </a:r>
            <a:r>
              <a:rPr lang="ar-SY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الإ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سلامُ على خمسٍ : شهادةِ أن لا إله إلا الله و أن محمدًاً رسول الله ,</a:t>
            </a:r>
          </a:p>
          <a:p>
            <a:pPr algn="ct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 إقامِ الصلاة، و إيتاءِ الزكاة، وصومِ رمضان، </a:t>
            </a:r>
            <a:r>
              <a:rPr lang="ar-SY" sz="2400" b="1" dirty="0">
                <a:solidFill>
                  <a:schemeClr val="bg1"/>
                </a:solidFill>
              </a:rPr>
              <a:t>وحَجِّ البَيْتِ </a:t>
            </a:r>
            <a:r>
              <a:rPr lang="ar-SY" sz="2400" dirty="0">
                <a:solidFill>
                  <a:schemeClr val="bg1"/>
                </a:solidFill>
              </a:rPr>
              <a:t>»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8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C46FC53-38E4-45A1-B437-611B7FB49F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4286BD3F-C7E5-4E7E-970A-E0C2919D5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A144FF54-5E01-4483-A5D1-7BEBBC0CC763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6EC8B62A-E0B0-45C6-822A-6218A8B245D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E837D0C7-F6B7-419A-A48C-A384185BA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37062" y="155839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1970014"/>
              <a:ext cx="1432743" cy="619328"/>
              <a:chOff x="3563328" y="5427805"/>
              <a:chExt cx="1432743" cy="61932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27805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6937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أركان الإسلام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557985" y="595086"/>
            <a:ext cx="7799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الأسئلة       </a:t>
            </a:r>
            <a:r>
              <a:rPr lang="ar-SY" sz="2800" dirty="0"/>
              <a:t>أكمل الفراغَ : أركانُ الإسلام هي : </a:t>
            </a:r>
            <a:endParaRPr lang="ar-SY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3" name="Group 34">
            <a:extLst>
              <a:ext uri="{FF2B5EF4-FFF2-40B4-BE49-F238E27FC236}">
                <a16:creationId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3130326" y="4278731"/>
            <a:ext cx="4213902" cy="1872343"/>
            <a:chOff x="3447142" y="1248229"/>
            <a:chExt cx="5297715" cy="1872343"/>
          </a:xfrm>
        </p:grpSpPr>
        <p:sp>
          <p:nvSpPr>
            <p:cNvPr id="174" name="Freeform: Shape 35">
              <a:extLst>
                <a:ext uri="{FF2B5EF4-FFF2-40B4-BE49-F238E27FC236}">
                  <a16:creationId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36">
              <a:extLst>
                <a:ext uri="{FF2B5EF4-FFF2-40B4-BE49-F238E27FC236}">
                  <a16:creationId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37">
              <a:extLst>
                <a:ext uri="{FF2B5EF4-FFF2-40B4-BE49-F238E27FC236}">
                  <a16:creationId xmlns:a16="http://schemas.microsoft.com/office/drawing/2014/main" id="{8F1CC41E-DD06-4E5C-84E4-BA75766F9ABF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extBox 38">
              <a:extLst>
                <a:ext uri="{FF2B5EF4-FFF2-40B4-BE49-F238E27FC236}">
                  <a16:creationId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78" name="TextBox 39">
              <a:extLst>
                <a:ext uri="{FF2B5EF4-FFF2-40B4-BE49-F238E27FC236}">
                  <a16:creationId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5333998" y="1617798"/>
              <a:ext cx="29242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66CC"/>
                  </a:solidFill>
                  <a:latin typeface="Oswald" panose="02000503000000000000" pitchFamily="2" charset="0"/>
                </a:rPr>
                <a:t>صوْم رمضانَ</a:t>
              </a:r>
            </a:p>
          </p:txBody>
        </p:sp>
        <p:sp>
          <p:nvSpPr>
            <p:cNvPr id="179" name="TextBox 40">
              <a:extLst>
                <a:ext uri="{FF2B5EF4-FFF2-40B4-BE49-F238E27FC236}">
                  <a16:creationId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5588315" y="2023838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0" name="Group 41">
            <a:extLst>
              <a:ext uri="{FF2B5EF4-FFF2-40B4-BE49-F238E27FC236}">
                <a16:creationId xmlns:a16="http://schemas.microsoft.com/office/drawing/2014/main" id="{70FAA672-A64A-48F0-A061-B9591F075E07}"/>
              </a:ext>
            </a:extLst>
          </p:cNvPr>
          <p:cNvGrpSpPr/>
          <p:nvPr/>
        </p:nvGrpSpPr>
        <p:grpSpPr>
          <a:xfrm>
            <a:off x="7679211" y="4278731"/>
            <a:ext cx="4295075" cy="1872343"/>
            <a:chOff x="3447142" y="1248229"/>
            <a:chExt cx="5297715" cy="1872343"/>
          </a:xfrm>
        </p:grpSpPr>
        <p:sp>
          <p:nvSpPr>
            <p:cNvPr id="181" name="Freeform: Shape 42">
              <a:extLst>
                <a:ext uri="{FF2B5EF4-FFF2-40B4-BE49-F238E27FC236}">
                  <a16:creationId xmlns:a16="http://schemas.microsoft.com/office/drawing/2014/main" id="{B134518F-E107-4BE1-BAC8-41D1DC904D01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43">
              <a:extLst>
                <a:ext uri="{FF2B5EF4-FFF2-40B4-BE49-F238E27FC236}">
                  <a16:creationId xmlns:a16="http://schemas.microsoft.com/office/drawing/2014/main" id="{B1DBD8F6-1E3F-462A-B8CF-07E53A53AAD1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44">
              <a:extLst>
                <a:ext uri="{FF2B5EF4-FFF2-40B4-BE49-F238E27FC236}">
                  <a16:creationId xmlns:a16="http://schemas.microsoft.com/office/drawing/2014/main" id="{8AC89658-9FDB-444E-B68E-367A8C6D2609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9900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45">
              <a:extLst>
                <a:ext uri="{FF2B5EF4-FFF2-40B4-BE49-F238E27FC236}">
                  <a16:creationId xmlns:a16="http://schemas.microsoft.com/office/drawing/2014/main" id="{76BC3025-A4C2-427A-93D5-24B5359F5B95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5" name="TextBox 46">
              <a:extLst>
                <a:ext uri="{FF2B5EF4-FFF2-40B4-BE49-F238E27FC236}">
                  <a16:creationId xmlns:a16="http://schemas.microsoft.com/office/drawing/2014/main" id="{36B6B431-6877-4661-A2BF-0AF60446BBEC}"/>
                </a:ext>
              </a:extLst>
            </p:cNvPr>
            <p:cNvSpPr txBox="1"/>
            <p:nvPr/>
          </p:nvSpPr>
          <p:spPr>
            <a:xfrm>
              <a:off x="5736770" y="1730212"/>
              <a:ext cx="1560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9900CC"/>
                  </a:solidFill>
                  <a:latin typeface="Oswald" panose="02000503000000000000" pitchFamily="2" charset="0"/>
                </a:rPr>
                <a:t>وحَجِّ البَيْتِ</a:t>
              </a:r>
              <a:endParaRPr lang="en-US" sz="2400" b="1" dirty="0">
                <a:solidFill>
                  <a:srgbClr val="9900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86" name="TextBox 47">
              <a:extLst>
                <a:ext uri="{FF2B5EF4-FFF2-40B4-BE49-F238E27FC236}">
                  <a16:creationId xmlns:a16="http://schemas.microsoft.com/office/drawing/2014/main" id="{C7F4149E-1311-4032-9D77-EC2E92133D12}"/>
                </a:ext>
              </a:extLst>
            </p:cNvPr>
            <p:cNvSpPr txBox="1"/>
            <p:nvPr/>
          </p:nvSpPr>
          <p:spPr>
            <a:xfrm>
              <a:off x="5477218" y="1930267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7" name="Group 20">
            <a:extLst>
              <a:ext uri="{FF2B5EF4-FFF2-40B4-BE49-F238E27FC236}">
                <a16:creationId xmlns:a16="http://schemas.microsoft.com/office/drawing/2014/main" id="{9B6B2F28-C702-4430-89DC-EBD49659AA65}"/>
              </a:ext>
            </a:extLst>
          </p:cNvPr>
          <p:cNvGrpSpPr/>
          <p:nvPr/>
        </p:nvGrpSpPr>
        <p:grpSpPr>
          <a:xfrm>
            <a:off x="5428343" y="3023601"/>
            <a:ext cx="4292499" cy="1872343"/>
            <a:chOff x="3447142" y="1248229"/>
            <a:chExt cx="5297715" cy="1872343"/>
          </a:xfrm>
        </p:grpSpPr>
        <p:sp>
          <p:nvSpPr>
            <p:cNvPr id="188" name="Freeform: Shape 21">
              <a:extLst>
                <a:ext uri="{FF2B5EF4-FFF2-40B4-BE49-F238E27FC236}">
                  <a16:creationId xmlns:a16="http://schemas.microsoft.com/office/drawing/2014/main" id="{75471506-3714-4B3D-8754-F6D854BF2B2B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22">
              <a:extLst>
                <a:ext uri="{FF2B5EF4-FFF2-40B4-BE49-F238E27FC236}">
                  <a16:creationId xmlns:a16="http://schemas.microsoft.com/office/drawing/2014/main" id="{DDFF88E6-0AD2-4CA9-BA4C-809055408130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23">
              <a:extLst>
                <a:ext uri="{FF2B5EF4-FFF2-40B4-BE49-F238E27FC236}">
                  <a16:creationId xmlns:a16="http://schemas.microsoft.com/office/drawing/2014/main" id="{DF8F237E-DAED-4EF3-BDC8-C729775B3010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24">
              <a:extLst>
                <a:ext uri="{FF2B5EF4-FFF2-40B4-BE49-F238E27FC236}">
                  <a16:creationId xmlns:a16="http://schemas.microsoft.com/office/drawing/2014/main" id="{EDCC401E-E9FC-4F0B-822E-17ED8DC0A2CF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2" name="TextBox 25">
              <a:extLst>
                <a:ext uri="{FF2B5EF4-FFF2-40B4-BE49-F238E27FC236}">
                  <a16:creationId xmlns:a16="http://schemas.microsoft.com/office/drawing/2014/main" id="{263BB9E6-5F88-42FA-87F7-2892E43D010E}"/>
                </a:ext>
              </a:extLst>
            </p:cNvPr>
            <p:cNvSpPr txBox="1"/>
            <p:nvPr/>
          </p:nvSpPr>
          <p:spPr>
            <a:xfrm>
              <a:off x="5505611" y="1603765"/>
              <a:ext cx="2353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solidFill>
                    <a:srgbClr val="C00000"/>
                  </a:solidFill>
                  <a:latin typeface="Oswald" panose="02000503000000000000" pitchFamily="2" charset="0"/>
                </a:rPr>
                <a:t>إيتاءُ الزّكاةِ</a:t>
              </a:r>
            </a:p>
          </p:txBody>
        </p:sp>
        <p:sp>
          <p:nvSpPr>
            <p:cNvPr id="193" name="TextBox 26">
              <a:extLst>
                <a:ext uri="{FF2B5EF4-FFF2-40B4-BE49-F238E27FC236}">
                  <a16:creationId xmlns:a16="http://schemas.microsoft.com/office/drawing/2014/main" id="{8F410EE0-A1CE-49BB-8D8D-3E6B1AD64D73}"/>
                </a:ext>
              </a:extLst>
            </p:cNvPr>
            <p:cNvSpPr txBox="1"/>
            <p:nvPr/>
          </p:nvSpPr>
          <p:spPr>
            <a:xfrm>
              <a:off x="5333998" y="1736636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94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3130325" y="1760859"/>
            <a:ext cx="4213903" cy="1872343"/>
            <a:chOff x="3447142" y="1248229"/>
            <a:chExt cx="5297715" cy="1872343"/>
          </a:xfrm>
        </p:grpSpPr>
        <p:sp>
          <p:nvSpPr>
            <p:cNvPr id="195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9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548084" y="1441447"/>
              <a:ext cx="26924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339966"/>
                  </a:solidFill>
                  <a:latin typeface="Oswald" panose="02000503000000000000" pitchFamily="2" charset="0"/>
                </a:rPr>
                <a:t>شهادةِ أن لا إله إلا الله </a:t>
              </a:r>
            </a:p>
          </p:txBody>
        </p:sp>
        <p:sp>
          <p:nvSpPr>
            <p:cNvPr id="200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5333998" y="1736636"/>
              <a:ext cx="34108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50"/>
                  </a:solidFill>
                </a:rPr>
                <a:t>و أن محمدًا رسول الله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01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7679211" y="1771741"/>
            <a:ext cx="4295075" cy="1872343"/>
            <a:chOff x="3447142" y="1248229"/>
            <a:chExt cx="5297715" cy="1872343"/>
          </a:xfrm>
        </p:grpSpPr>
        <p:sp>
          <p:nvSpPr>
            <p:cNvPr id="202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06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8" y="1593593"/>
              <a:ext cx="2909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66"/>
                  </a:solidFill>
                  <a:latin typeface="Oswald" panose="02000503000000000000" pitchFamily="2" charset="0"/>
                </a:rPr>
                <a:t>وإقامِ الصلاة</a:t>
              </a:r>
              <a:endParaRPr lang="en-US" sz="24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07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5333998" y="1736636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55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1992518"/>
              <a:ext cx="1432743" cy="562048"/>
              <a:chOff x="3563328" y="5450309"/>
              <a:chExt cx="1432743" cy="56204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50309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الخامس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161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أركان الإسلام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920343" y="-1"/>
            <a:ext cx="6518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الأسئلة                 </a:t>
            </a:r>
            <a:r>
              <a:rPr lang="ar-SY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كم أركان الإسلام 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872647" y="2445585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557986" y="1951542"/>
            <a:ext cx="4149100" cy="1226820"/>
            <a:chOff x="5225262" y="1364860"/>
            <a:chExt cx="4102780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673966" y="1421721"/>
              <a:ext cx="2567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225262" y="1767472"/>
              <a:ext cx="36502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أركان الإسلام خمسة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3432504" y="1801488"/>
            <a:ext cx="4145323" cy="1589648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كم أركان الإسلام ؟</a:t>
                </a:r>
                <a:endPara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09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144</Words>
  <Application>Microsoft Office PowerPoint</Application>
  <PresentationFormat>شاشة عريضة</PresentationFormat>
  <Paragraphs>49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920</cp:revision>
  <dcterms:created xsi:type="dcterms:W3CDTF">2020-10-10T04:32:51Z</dcterms:created>
  <dcterms:modified xsi:type="dcterms:W3CDTF">2021-01-20T13:55:43Z</dcterms:modified>
</cp:coreProperties>
</file>