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3134156-450E-41EE-B10A-473952B1E096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747D054-C472-4E88-AD05-E2144F0223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1508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يستخدم فيها</a:t>
            </a:r>
            <a:r>
              <a:rPr lang="ar-SA" baseline="0" dirty="0" smtClean="0"/>
              <a:t> التعلم النشط ( </a:t>
            </a:r>
            <a:r>
              <a:rPr lang="ar-SA" baseline="0" dirty="0" err="1" smtClean="0"/>
              <a:t>استرتايجية</a:t>
            </a:r>
            <a:r>
              <a:rPr lang="ar-SA" baseline="0" dirty="0" smtClean="0"/>
              <a:t> خذ واحدة واعطِ واحدة )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D054-C472-4E88-AD05-E2144F0223DA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5515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756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363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56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301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977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381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2600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632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794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858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405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09213-4086-459F-861A-5D408CA0E4AA}" type="datetimeFigureOut">
              <a:rPr lang="ar-SA" smtClean="0"/>
              <a:t>04/04/35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E7941-2473-4094-BC7A-6EE9919E2C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1311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755576" y="1412776"/>
            <a:ext cx="6396303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lmwaheb by A4D" panose="00000700000000000000" pitchFamily="2" charset="-78"/>
              </a:rPr>
              <a:t>تـعـــرف </a:t>
            </a:r>
          </a:p>
          <a:p>
            <a:pPr algn="ctr"/>
            <a:r>
              <a:rPr lang="ar-SA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lmwaheb by A4D" panose="00000700000000000000" pitchFamily="2" charset="-78"/>
              </a:rPr>
              <a:t> </a:t>
            </a:r>
            <a:r>
              <a:rPr lang="ar-SA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lmwaheb by A4D" panose="00000700000000000000" pitchFamily="2" charset="-78"/>
              </a:rPr>
              <a:t>       عــلـــى</a:t>
            </a:r>
          </a:p>
          <a:p>
            <a:pPr algn="ctr"/>
            <a:r>
              <a:rPr lang="ar-SA" sz="72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lmwaheb by A4D" panose="00000700000000000000" pitchFamily="2" charset="-78"/>
              </a:rPr>
              <a:t> </a:t>
            </a:r>
            <a:r>
              <a:rPr lang="ar-SA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lmwaheb by A4D" panose="00000700000000000000" pitchFamily="2" charset="-78"/>
              </a:rPr>
              <a:t>                الإنـتــرنـــت</a:t>
            </a:r>
            <a:endParaRPr lang="ar-SA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almwaheb by A4D" panose="00000700000000000000" pitchFamily="2" charset="-78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80846"/>
            <a:ext cx="2053977" cy="1518841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01024"/>
            <a:ext cx="2185768" cy="1821473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51" y="4992176"/>
            <a:ext cx="1652136" cy="1615745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6219">
            <a:off x="305952" y="655180"/>
            <a:ext cx="1800200" cy="1348412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3728"/>
            <a:ext cx="1813994" cy="1452641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31665"/>
            <a:ext cx="1671307" cy="129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عالجة متعاقبة 3"/>
          <p:cNvSpPr/>
          <p:nvPr/>
        </p:nvSpPr>
        <p:spPr>
          <a:xfrm>
            <a:off x="4499992" y="403706"/>
            <a:ext cx="4176464" cy="1224136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cs typeface="AdvertisingBold" pitchFamily="2" charset="-78"/>
              </a:rPr>
              <a:t>تعريف الانترنت</a:t>
            </a:r>
            <a:endParaRPr lang="ar-SA" sz="4400" b="1" dirty="0">
              <a:cs typeface="AdvertisingBold" pitchFamily="2" charset="-78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248607" y="1627842"/>
            <a:ext cx="4895393" cy="52301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cs typeface="almwaheb by A4D" panose="00000700000000000000" pitchFamily="2" charset="-78"/>
              </a:rPr>
              <a:t>شبكة حاسب عالمية وضخمة جداً تترابط فيما بينها من جميع أنحاء العالم 0 </a:t>
            </a:r>
            <a:endParaRPr lang="ar-SA" sz="4400" b="1" dirty="0">
              <a:cs typeface="almwaheb by A4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716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  <a:cs typeface="AF-Al Nassrah" pitchFamily="2" charset="-78"/>
              </a:rPr>
              <a:t>خدمات الانترنت :</a:t>
            </a:r>
            <a:endParaRPr lang="ar-SA" b="1" u="sng" dirty="0">
              <a:solidFill>
                <a:srgbClr val="C00000"/>
              </a:solidFill>
              <a:cs typeface="AF-Al Nassrah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b="1" dirty="0" smtClean="0">
                <a:cs typeface="AL-Mohanad" pitchFamily="2" charset="-78"/>
              </a:rPr>
              <a:t>نقل البيانات من جهاز إلى آخــر 0 </a:t>
            </a:r>
          </a:p>
          <a:p>
            <a:r>
              <a:rPr lang="ar-SA" sz="3600" b="1" dirty="0" smtClean="0">
                <a:cs typeface="AL-Mohanad" pitchFamily="2" charset="-78"/>
              </a:rPr>
              <a:t>التحدث بين شخصين من مكانين مختلفين بالنص أو الصوت 0</a:t>
            </a:r>
          </a:p>
          <a:p>
            <a:r>
              <a:rPr lang="ar-SA" sz="3600" b="1" dirty="0" smtClean="0">
                <a:cs typeface="AL-Mohanad" pitchFamily="2" charset="-78"/>
              </a:rPr>
              <a:t>إرسال الرسائل الإلكترونية بين المستخدمين 0</a:t>
            </a:r>
          </a:p>
          <a:p>
            <a:r>
              <a:rPr lang="ar-SA" sz="3600" b="1" dirty="0" smtClean="0">
                <a:cs typeface="AL-Mohanad" pitchFamily="2" charset="-78"/>
              </a:rPr>
              <a:t>البحث عن معلومات المتنوعة نص أو صوت أو صورة</a:t>
            </a:r>
          </a:p>
          <a:p>
            <a:r>
              <a:rPr lang="ar-SA" sz="3600" b="1" dirty="0" smtClean="0">
                <a:cs typeface="AL-Mohanad" pitchFamily="2" charset="-78"/>
              </a:rPr>
              <a:t>الحصول على أخر الأخبار والتطورات العلمية والتقنية0</a:t>
            </a:r>
          </a:p>
          <a:p>
            <a:r>
              <a:rPr lang="ar-SA" sz="3600" b="1" dirty="0" smtClean="0">
                <a:cs typeface="AL-Mohanad" pitchFamily="2" charset="-78"/>
              </a:rPr>
              <a:t>إمكانية </a:t>
            </a:r>
            <a:r>
              <a:rPr lang="ar-SA" sz="3600" b="1" dirty="0" err="1" smtClean="0">
                <a:cs typeface="AL-Mohanad" pitchFamily="2" charset="-78"/>
              </a:rPr>
              <a:t>الإتصال</a:t>
            </a:r>
            <a:r>
              <a:rPr lang="ar-SA" sz="3600" b="1" dirty="0" smtClean="0">
                <a:cs typeface="AL-Mohanad" pitchFamily="2" charset="-78"/>
              </a:rPr>
              <a:t> </a:t>
            </a:r>
            <a:r>
              <a:rPr lang="ar-SA" sz="3600" b="1" dirty="0" err="1" smtClean="0">
                <a:cs typeface="AL-Mohanad" pitchFamily="2" charset="-78"/>
              </a:rPr>
              <a:t>بالانترنت</a:t>
            </a:r>
            <a:r>
              <a:rPr lang="ar-SA" sz="3600" b="1" dirty="0" smtClean="0">
                <a:cs typeface="AL-Mohanad" pitchFamily="2" charset="-78"/>
              </a:rPr>
              <a:t> من أي مكان بالعالم 0</a:t>
            </a:r>
          </a:p>
          <a:p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67544" y="476672"/>
            <a:ext cx="8352928" cy="6264696"/>
          </a:xfrm>
          <a:prstGeom prst="roundRect">
            <a:avLst/>
          </a:prstGeom>
          <a:ln cmpd="thickThin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 smtClean="0">
                <a:solidFill>
                  <a:srgbClr val="FF0000"/>
                </a:solidFill>
                <a:cs typeface="AL-Mohanad" pitchFamily="2" charset="-78"/>
              </a:rPr>
              <a:t>من خلال ورقة العمل التي أمامك دوني الخدمات التي يقدمها الانترنت</a:t>
            </a:r>
            <a:r>
              <a:rPr lang="ar-SA" sz="3200" b="1" dirty="0" smtClean="0">
                <a:cs typeface="AL-Mohanad" pitchFamily="2" charset="-78"/>
              </a:rPr>
              <a:t>:</a:t>
            </a:r>
          </a:p>
          <a:p>
            <a:pPr algn="ctr"/>
            <a:endParaRPr lang="ar-SA" sz="3200" b="1" dirty="0" smtClean="0">
              <a:cs typeface="AL-Mohanad" pitchFamily="2" charset="-78"/>
            </a:endParaRPr>
          </a:p>
          <a:p>
            <a:pPr algn="ctr"/>
            <a:endParaRPr lang="ar-SA" sz="3200" b="1" dirty="0">
              <a:cs typeface="AL-Mohanad" pitchFamily="2" charset="-78"/>
            </a:endParaRPr>
          </a:p>
          <a:p>
            <a:pPr algn="ctr"/>
            <a:endParaRPr lang="ar-SA" sz="3200" b="1" dirty="0" smtClean="0">
              <a:cs typeface="AL-Mohanad" pitchFamily="2" charset="-78"/>
            </a:endParaRPr>
          </a:p>
          <a:p>
            <a:pPr algn="ctr"/>
            <a:endParaRPr lang="ar-SA" sz="3200" b="1" dirty="0">
              <a:cs typeface="AL-Mohanad" pitchFamily="2" charset="-78"/>
            </a:endParaRPr>
          </a:p>
          <a:p>
            <a:pPr algn="ctr"/>
            <a:endParaRPr lang="ar-SA" sz="3200" b="1" dirty="0" smtClean="0">
              <a:cs typeface="AL-Mohanad" pitchFamily="2" charset="-78"/>
            </a:endParaRPr>
          </a:p>
          <a:p>
            <a:pPr algn="ctr"/>
            <a:endParaRPr lang="ar-SA" sz="3200" b="1" dirty="0">
              <a:cs typeface="AL-Mohanad" pitchFamily="2" charset="-78"/>
            </a:endParaRPr>
          </a:p>
          <a:p>
            <a:pPr algn="ctr"/>
            <a:endParaRPr lang="ar-SA" sz="3200" b="1" dirty="0" smtClean="0">
              <a:cs typeface="AL-Mohanad" pitchFamily="2" charset="-78"/>
            </a:endParaRPr>
          </a:p>
          <a:p>
            <a:pPr algn="ctr"/>
            <a:endParaRPr lang="ar-SA" sz="3200" b="1" dirty="0">
              <a:cs typeface="AL-Mohanad" pitchFamily="2" charset="-78"/>
            </a:endParaRPr>
          </a:p>
          <a:p>
            <a:pPr algn="ctr"/>
            <a:endParaRPr lang="ar-SA" sz="3200" b="1" dirty="0" smtClean="0">
              <a:cs typeface="AL-Mohanad" pitchFamily="2" charset="-78"/>
            </a:endParaRPr>
          </a:p>
          <a:p>
            <a:pPr algn="ctr"/>
            <a:r>
              <a:rPr lang="ar-SA" sz="3200" b="1" dirty="0" smtClean="0">
                <a:cs typeface="AL-Mohanad" pitchFamily="2" charset="-78"/>
              </a:rPr>
              <a:t> </a:t>
            </a:r>
          </a:p>
          <a:p>
            <a:pPr algn="ctr"/>
            <a:r>
              <a:rPr lang="ar-SA" dirty="0" smtClean="0"/>
              <a:t>ذ</a:t>
            </a:r>
            <a:endParaRPr lang="ar-SA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678507"/>
              </p:ext>
            </p:extLst>
          </p:nvPr>
        </p:nvGraphicFramePr>
        <p:xfrm>
          <a:off x="1524000" y="1397000"/>
          <a:ext cx="6096000" cy="472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cs typeface="AL-Mohanad" pitchFamily="2" charset="-78"/>
                        </a:rPr>
                        <a:t>أعـــط واحـــدة</a:t>
                      </a:r>
                      <a:endParaRPr lang="ar-SA" sz="2800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cs typeface="AL-Mohanad" pitchFamily="2" charset="-78"/>
                        </a:rPr>
                        <a:t>خـــذ واحدة</a:t>
                      </a:r>
                      <a:endParaRPr lang="ar-SA" sz="2800" dirty="0">
                        <a:cs typeface="AL-Mohanad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86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u="sng" dirty="0" smtClean="0">
                <a:solidFill>
                  <a:srgbClr val="FFFF00"/>
                </a:solidFill>
              </a:rPr>
              <a:t>طريقة عمل الانترنت </a:t>
            </a:r>
            <a:endParaRPr lang="ar-SA" b="1" u="sng" dirty="0">
              <a:solidFill>
                <a:srgbClr val="FFFF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988840"/>
            <a:ext cx="2495550" cy="1828800"/>
          </a:xfrm>
          <a:prstGeom prst="rect">
            <a:avLst/>
          </a:prstGeom>
        </p:spPr>
      </p:pic>
      <p:cxnSp>
        <p:nvCxnSpPr>
          <p:cNvPr id="6" name="رابط كسهم مستقيم 5"/>
          <p:cNvCxnSpPr/>
          <p:nvPr/>
        </p:nvCxnSpPr>
        <p:spPr>
          <a:xfrm flipH="1">
            <a:off x="4860032" y="3068960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611560" y="2276872"/>
            <a:ext cx="42484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khbar MT" pitchFamily="2" charset="-78"/>
              </a:rPr>
              <a:t>رقم وحيد واسم مستخدم</a:t>
            </a:r>
            <a:endParaRPr lang="ar-SA" sz="4400" b="1" dirty="0">
              <a:solidFill>
                <a:schemeClr val="accent3">
                  <a:lumMod val="40000"/>
                  <a:lumOff val="60000"/>
                </a:schemeClr>
              </a:solidFill>
              <a:cs typeface="Akhbar MT" pitchFamily="2" charset="-78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>
            <a:off x="2411760" y="3046313"/>
            <a:ext cx="0" cy="9587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مربع نص 9"/>
          <p:cNvSpPr txBox="1"/>
          <p:nvPr/>
        </p:nvSpPr>
        <p:spPr>
          <a:xfrm>
            <a:off x="355509" y="4149080"/>
            <a:ext cx="36004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>
                    <a:lumMod val="20000"/>
                    <a:lumOff val="80000"/>
                  </a:schemeClr>
                </a:solidFill>
                <a:cs typeface="Akhbar MT" pitchFamily="2" charset="-78"/>
              </a:rPr>
              <a:t>تعتبر عنوان للحاسب ويمكن عن طريقها الوصول للجهاز </a:t>
            </a:r>
            <a:endParaRPr lang="ar-SA" sz="3200" b="1" dirty="0">
              <a:solidFill>
                <a:schemeClr val="tx2">
                  <a:lumMod val="20000"/>
                  <a:lumOff val="80000"/>
                </a:schemeClr>
              </a:solidFill>
              <a:cs typeface="Akhbar MT" pitchFamily="2" charset="-78"/>
            </a:endParaRPr>
          </a:p>
        </p:txBody>
      </p:sp>
      <p:cxnSp>
        <p:nvCxnSpPr>
          <p:cNvPr id="12" name="رابط كسهم مستقيم 11"/>
          <p:cNvCxnSpPr/>
          <p:nvPr/>
        </p:nvCxnSpPr>
        <p:spPr>
          <a:xfrm>
            <a:off x="3955909" y="4869160"/>
            <a:ext cx="14801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مربع نص 13"/>
          <p:cNvSpPr txBox="1"/>
          <p:nvPr/>
        </p:nvSpPr>
        <p:spPr>
          <a:xfrm>
            <a:off x="5796136" y="4437112"/>
            <a:ext cx="23042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cs typeface="AL-Mohanad" pitchFamily="2" charset="-78"/>
              </a:rPr>
              <a:t>يطلق عليه </a:t>
            </a:r>
            <a:r>
              <a:rPr lang="en-US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cs typeface="AL-Mohanad" pitchFamily="2" charset="-78"/>
              </a:rPr>
              <a:t>IP</a:t>
            </a:r>
            <a:endParaRPr lang="ar-SA" sz="3600" b="1" dirty="0">
              <a:solidFill>
                <a:schemeClr val="accent2">
                  <a:lumMod val="40000"/>
                  <a:lumOff val="60000"/>
                </a:schemeClr>
              </a:solidFill>
              <a:cs typeface="AL-Mohana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974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46856" y="-609"/>
            <a:ext cx="8229600" cy="1143000"/>
          </a:xfrm>
        </p:spPr>
        <p:txBody>
          <a:bodyPr/>
          <a:lstStyle/>
          <a:p>
            <a:r>
              <a:rPr lang="ar-SA" b="1" u="sng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خدمات الانترنت</a:t>
            </a:r>
            <a:endParaRPr lang="ar-SA" b="1" u="sng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683568" y="835754"/>
            <a:ext cx="7920880" cy="936104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27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 w="63500" cmpd="dbl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  <a:cs typeface="Akhbar MT" pitchFamily="2" charset="-78"/>
              </a:rPr>
              <a:t>1</a:t>
            </a:r>
            <a:r>
              <a:rPr lang="ar-SA" sz="3200" b="1" u="sng" dirty="0" smtClean="0">
                <a:solidFill>
                  <a:schemeClr val="accent3">
                    <a:lumMod val="50000"/>
                  </a:schemeClr>
                </a:solidFill>
                <a:cs typeface="Akhbar MT" pitchFamily="2" charset="-78"/>
              </a:rPr>
              <a:t>) البريد الإلكتروني ( </a:t>
            </a:r>
            <a:r>
              <a:rPr lang="en-US" sz="3200" b="1" u="sng" dirty="0" smtClean="0">
                <a:solidFill>
                  <a:schemeClr val="accent3">
                    <a:lumMod val="50000"/>
                  </a:schemeClr>
                </a:solidFill>
                <a:cs typeface="Akhbar MT" pitchFamily="2" charset="-78"/>
              </a:rPr>
              <a:t>Electronic Mail</a:t>
            </a:r>
            <a:r>
              <a:rPr lang="ar-SA" sz="3200" b="1" u="sng" dirty="0" smtClean="0">
                <a:solidFill>
                  <a:schemeClr val="accent3">
                    <a:lumMod val="50000"/>
                  </a:schemeClr>
                </a:solidFill>
                <a:cs typeface="Akhbar MT" pitchFamily="2" charset="-78"/>
              </a:rPr>
              <a:t> ): </a:t>
            </a:r>
            <a:r>
              <a:rPr lang="ar-SA" sz="3200" b="1" dirty="0" smtClean="0">
                <a:solidFill>
                  <a:schemeClr val="tx2">
                    <a:lumMod val="75000"/>
                  </a:schemeClr>
                </a:solidFill>
                <a:cs typeface="Akhbar MT" pitchFamily="2" charset="-78"/>
              </a:rPr>
              <a:t>توفر هذه الخدمة إمكانية أرسال واستقبال الرسائل الإلكترونية</a:t>
            </a:r>
            <a:endParaRPr lang="ar-SA" sz="3200" b="1" dirty="0">
              <a:solidFill>
                <a:schemeClr val="tx2">
                  <a:lumMod val="75000"/>
                </a:schemeClr>
              </a:solidFill>
              <a:cs typeface="Akhbar MT" pitchFamily="2" charset="-78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755576" y="1988840"/>
            <a:ext cx="7920880" cy="936104"/>
          </a:xfrm>
          <a:prstGeom prst="roundRect">
            <a:avLst/>
          </a:prstGeom>
          <a:ln w="666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2) نقل الملفات ( </a:t>
            </a:r>
            <a:r>
              <a:rPr lang="en-US" sz="3200" b="1" dirty="0" smtClean="0">
                <a:solidFill>
                  <a:srgbClr val="00B050"/>
                </a:solidFill>
                <a:cs typeface="Akhbar MT" pitchFamily="2" charset="-78"/>
              </a:rPr>
              <a:t>File Transfer Protocol</a:t>
            </a:r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 ): </a:t>
            </a:r>
            <a:r>
              <a:rPr lang="ar-SA" sz="3200" b="1" dirty="0" smtClean="0">
                <a:solidFill>
                  <a:schemeClr val="tx2"/>
                </a:solidFill>
                <a:cs typeface="Akhbar MT" pitchFamily="2" charset="-78"/>
              </a:rPr>
              <a:t>يساعد في نقل الملفات بين المستخدمين للإنترنت 0 </a:t>
            </a:r>
            <a:endParaRPr lang="ar-SA" sz="3200" b="1" dirty="0">
              <a:solidFill>
                <a:schemeClr val="tx2"/>
              </a:solidFill>
              <a:cs typeface="Akhbar MT" pitchFamily="2" charset="-78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746133" y="3320988"/>
            <a:ext cx="7920880" cy="936104"/>
          </a:xfrm>
          <a:prstGeom prst="roundRect">
            <a:avLst/>
          </a:prstGeom>
          <a:ln w="635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3) القوائم البريدية ( </a:t>
            </a:r>
            <a:r>
              <a:rPr lang="en-US" sz="3200" b="1" dirty="0" err="1" smtClean="0">
                <a:solidFill>
                  <a:srgbClr val="00B050"/>
                </a:solidFill>
                <a:cs typeface="Akhbar MT" pitchFamily="2" charset="-78"/>
              </a:rPr>
              <a:t>Miling</a:t>
            </a:r>
            <a:r>
              <a:rPr lang="en-US" sz="3200" b="1" dirty="0" smtClean="0">
                <a:solidFill>
                  <a:srgbClr val="00B050"/>
                </a:solidFill>
                <a:cs typeface="Akhbar MT" pitchFamily="2" charset="-78"/>
              </a:rPr>
              <a:t> List</a:t>
            </a:r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 ): </a:t>
            </a:r>
            <a:r>
              <a:rPr lang="ar-SA" sz="3200" b="1" dirty="0" smtClean="0">
                <a:solidFill>
                  <a:schemeClr val="tx2"/>
                </a:solidFill>
                <a:cs typeface="Akhbar MT" pitchFamily="2" charset="-78"/>
              </a:rPr>
              <a:t>هي قائمة لعناوين بريد إلكترونية وعند إرسال رسالة إلى المجموعة فإنها تحول لكافة العناوين</a:t>
            </a:r>
            <a:endParaRPr lang="ar-SA" sz="3200" b="1" dirty="0">
              <a:solidFill>
                <a:schemeClr val="tx2"/>
              </a:solidFill>
              <a:cs typeface="Akhbar MT" pitchFamily="2" charset="-78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83568" y="4493941"/>
            <a:ext cx="7920880" cy="936104"/>
          </a:xfrm>
          <a:prstGeom prst="roundRect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4) المحادثة ( </a:t>
            </a:r>
            <a:r>
              <a:rPr lang="en-US" sz="3200" b="1" dirty="0" smtClean="0">
                <a:solidFill>
                  <a:srgbClr val="00B050"/>
                </a:solidFill>
                <a:cs typeface="Akhbar MT" pitchFamily="2" charset="-78"/>
              </a:rPr>
              <a:t>Internet Relay Chat</a:t>
            </a:r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 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  <a:cs typeface="Akhbar MT" pitchFamily="2" charset="-78"/>
              </a:rPr>
              <a:t>): </a:t>
            </a:r>
            <a:r>
              <a:rPr lang="ar-SA" sz="3200" b="1" dirty="0" smtClean="0">
                <a:solidFill>
                  <a:schemeClr val="tx2"/>
                </a:solidFill>
                <a:cs typeface="Akhbar MT" pitchFamily="2" charset="-78"/>
              </a:rPr>
              <a:t>برامج تمكن مستخدميها حول العالم من التحادث مع بعضهم بالنص أو الصوت </a:t>
            </a:r>
            <a:endParaRPr lang="ar-SA" sz="3200" b="1" dirty="0">
              <a:solidFill>
                <a:schemeClr val="tx2"/>
              </a:solidFill>
              <a:cs typeface="Akhbar MT" pitchFamily="2" charset="-78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79759" y="5733256"/>
            <a:ext cx="7920880" cy="936104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27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 w="63500" cmpd="dbl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  <a:cs typeface="Akhbar MT" pitchFamily="2" charset="-78"/>
              </a:rPr>
              <a:t>5</a:t>
            </a:r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) الشبكة العنكبوتية ( </a:t>
            </a:r>
            <a:r>
              <a:rPr lang="en-US" sz="3200" b="1" dirty="0" smtClean="0">
                <a:solidFill>
                  <a:srgbClr val="00B050"/>
                </a:solidFill>
                <a:cs typeface="Akhbar MT" pitchFamily="2" charset="-78"/>
              </a:rPr>
              <a:t>World Wide Web</a:t>
            </a:r>
            <a:r>
              <a:rPr lang="ar-SA" sz="3200" b="1" dirty="0" smtClean="0">
                <a:solidFill>
                  <a:srgbClr val="00B050"/>
                </a:solidFill>
                <a:cs typeface="Akhbar MT" pitchFamily="2" charset="-78"/>
              </a:rPr>
              <a:t> ): </a:t>
            </a:r>
            <a:r>
              <a:rPr lang="ar-SA" sz="3200" b="1" dirty="0" smtClean="0">
                <a:solidFill>
                  <a:schemeClr val="tx2"/>
                </a:solidFill>
                <a:cs typeface="Akhbar MT" pitchFamily="2" charset="-78"/>
              </a:rPr>
              <a:t>مواقع الإنترنت التي تحتوي على معلومات نصية وصورية وصوتية</a:t>
            </a:r>
            <a:endParaRPr lang="ar-SA" sz="3200" b="1" dirty="0">
              <a:solidFill>
                <a:schemeClr val="tx2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774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chemeClr val="accent3">
                    <a:lumMod val="75000"/>
                  </a:schemeClr>
                </a:solidFill>
              </a:rPr>
              <a:t>تطبيقات الانترنت :</a:t>
            </a:r>
            <a:endParaRPr lang="ar-SA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4644008" y="1124744"/>
            <a:ext cx="3312368" cy="4968552"/>
            <a:chOff x="4644008" y="1124744"/>
            <a:chExt cx="3312368" cy="4968552"/>
          </a:xfrm>
        </p:grpSpPr>
        <p:cxnSp>
          <p:nvCxnSpPr>
            <p:cNvPr id="5" name="رابط مستقيم 4"/>
            <p:cNvCxnSpPr/>
            <p:nvPr/>
          </p:nvCxnSpPr>
          <p:spPr>
            <a:xfrm>
              <a:off x="4644008" y="1124744"/>
              <a:ext cx="0" cy="6480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>
              <a:off x="4644008" y="1772816"/>
              <a:ext cx="3312368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>
              <a:off x="7956376" y="1772816"/>
              <a:ext cx="0" cy="432048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>
              <a:off x="4644008" y="6093296"/>
              <a:ext cx="3312368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" name="رابط كسهم مستقيم 12"/>
          <p:cNvCxnSpPr/>
          <p:nvPr/>
        </p:nvCxnSpPr>
        <p:spPr>
          <a:xfrm flipH="1">
            <a:off x="4644008" y="2276872"/>
            <a:ext cx="33123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مستطيل 13"/>
          <p:cNvSpPr/>
          <p:nvPr/>
        </p:nvSpPr>
        <p:spPr>
          <a:xfrm>
            <a:off x="-180528" y="1953706"/>
            <a:ext cx="482453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استخدام الانترنت في التعليم</a:t>
            </a:r>
            <a:endParaRPr lang="ar-SA" sz="3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6" name="رابط كسهم مستقيم 15"/>
          <p:cNvCxnSpPr/>
          <p:nvPr/>
        </p:nvCxnSpPr>
        <p:spPr>
          <a:xfrm flipH="1">
            <a:off x="4644008" y="2938672"/>
            <a:ext cx="33123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 flipH="1">
            <a:off x="4614416" y="3900895"/>
            <a:ext cx="33123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flipH="1">
            <a:off x="4614416" y="5229200"/>
            <a:ext cx="33123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مستطيل 18"/>
          <p:cNvSpPr/>
          <p:nvPr/>
        </p:nvSpPr>
        <p:spPr>
          <a:xfrm>
            <a:off x="-145167" y="2615506"/>
            <a:ext cx="482453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استخدام الإنترنت في التجارة</a:t>
            </a:r>
            <a:endParaRPr lang="ar-SA" sz="3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-272618" y="3573016"/>
            <a:ext cx="482453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استخدام الانترنت في الدعوة إلى الله</a:t>
            </a:r>
            <a:endParaRPr lang="ar-SA" sz="3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-295449" y="4773345"/>
            <a:ext cx="482453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استخدام الانترنت للاتصال والتواصل</a:t>
            </a:r>
            <a:endParaRPr lang="ar-SA" sz="3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2" name="صورة 2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875" y="-17016"/>
            <a:ext cx="2143125" cy="197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14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" pitchFamily="2" charset="-78"/>
              </a:rPr>
              <a:t>الوصول إلى المواقع الممنوعة والتي تهدم الدين والخلق والمجتمع0</a:t>
            </a:r>
          </a:p>
          <a:p>
            <a:r>
              <a:rPr lang="ar-S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" pitchFamily="2" charset="-78"/>
              </a:rPr>
              <a:t>ضعف الدقة والمصداقية 0</a:t>
            </a:r>
          </a:p>
          <a:p>
            <a:r>
              <a:rPr lang="ar-S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" pitchFamily="2" charset="-78"/>
              </a:rPr>
              <a:t>الأضرار الاجتماعية 0 </a:t>
            </a:r>
          </a:p>
          <a:p>
            <a:r>
              <a:rPr lang="ar-S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" pitchFamily="2" charset="-78"/>
              </a:rPr>
              <a:t>الأمن والحمايــة 0</a:t>
            </a:r>
          </a:p>
          <a:p>
            <a:r>
              <a:rPr lang="ar-S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ohanad" pitchFamily="2" charset="-78"/>
              </a:rPr>
              <a:t>إدمـــان الانتـرنت 0 </a:t>
            </a:r>
            <a:endParaRPr lang="ar-SA" sz="3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ohanad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275856" y="188640"/>
            <a:ext cx="50193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dvertisingBold" pitchFamily="2" charset="-78"/>
              </a:rPr>
              <a:t>سلبيات الإنترنت</a:t>
            </a:r>
            <a:endParaRPr lang="ar-SA" sz="5400" b="1" u="sng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AdvertisingBold" pitchFamily="2" charset="-78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clrChange>
              <a:clrFrom>
                <a:srgbClr val="F6FFFC"/>
              </a:clrFrom>
              <a:clrTo>
                <a:srgbClr val="F6FF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563" y="5298182"/>
            <a:ext cx="2082437" cy="155981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clrChange>
              <a:clrFrom>
                <a:srgbClr val="F6FFFC"/>
              </a:clrFrom>
              <a:clrTo>
                <a:srgbClr val="F6FF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52" y="5272165"/>
            <a:ext cx="2264792" cy="155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36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258</Words>
  <Application>Microsoft Office PowerPoint</Application>
  <PresentationFormat>عرض على الشاشة (3:4)‏</PresentationFormat>
  <Paragraphs>62</Paragraphs>
  <Slides>7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عرض تقديمي في PowerPoint</vt:lpstr>
      <vt:lpstr>عرض تقديمي في PowerPoint</vt:lpstr>
      <vt:lpstr>خدمات الانترنت :</vt:lpstr>
      <vt:lpstr>طريقة عمل الانترنت </vt:lpstr>
      <vt:lpstr>خدمات الانترنت</vt:lpstr>
      <vt:lpstr>تطبيقات الانترنت :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hp</cp:lastModifiedBy>
  <cp:revision>10</cp:revision>
  <dcterms:created xsi:type="dcterms:W3CDTF">2014-02-03T09:33:19Z</dcterms:created>
  <dcterms:modified xsi:type="dcterms:W3CDTF">2014-02-04T06:48:08Z</dcterms:modified>
</cp:coreProperties>
</file>