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94" r:id="rId6"/>
    <p:sldId id="266" r:id="rId7"/>
    <p:sldId id="295" r:id="rId8"/>
    <p:sldId id="267" r:id="rId9"/>
    <p:sldId id="296" r:id="rId10"/>
    <p:sldId id="268" r:id="rId11"/>
    <p:sldId id="300" r:id="rId12"/>
    <p:sldId id="269" r:id="rId13"/>
    <p:sldId id="302" r:id="rId14"/>
    <p:sldId id="270" r:id="rId15"/>
    <p:sldId id="304" r:id="rId16"/>
    <p:sldId id="305" r:id="rId17"/>
    <p:sldId id="271" r:id="rId18"/>
    <p:sldId id="306" r:id="rId19"/>
    <p:sldId id="272" r:id="rId20"/>
    <p:sldId id="308" r:id="rId21"/>
    <p:sldId id="309" r:id="rId22"/>
    <p:sldId id="273" r:id="rId23"/>
    <p:sldId id="310" r:id="rId24"/>
    <p:sldId id="274" r:id="rId25"/>
    <p:sldId id="311" r:id="rId26"/>
    <p:sldId id="312" r:id="rId27"/>
    <p:sldId id="275" r:id="rId28"/>
    <p:sldId id="314" r:id="rId29"/>
    <p:sldId id="276" r:id="rId30"/>
    <p:sldId id="277" r:id="rId31"/>
    <p:sldId id="318" r:id="rId32"/>
    <p:sldId id="351" r:id="rId33"/>
    <p:sldId id="319" r:id="rId34"/>
    <p:sldId id="278" r:id="rId35"/>
    <p:sldId id="320" r:id="rId36"/>
    <p:sldId id="279" r:id="rId37"/>
    <p:sldId id="322" r:id="rId38"/>
    <p:sldId id="352" r:id="rId39"/>
    <p:sldId id="280" r:id="rId40"/>
    <p:sldId id="324" r:id="rId41"/>
    <p:sldId id="281" r:id="rId42"/>
    <p:sldId id="326" r:id="rId43"/>
    <p:sldId id="282" r:id="rId44"/>
    <p:sldId id="327" r:id="rId45"/>
    <p:sldId id="283" r:id="rId46"/>
    <p:sldId id="330" r:id="rId47"/>
    <p:sldId id="284" r:id="rId48"/>
    <p:sldId id="353" r:id="rId49"/>
    <p:sldId id="285" r:id="rId50"/>
    <p:sldId id="334" r:id="rId51"/>
    <p:sldId id="335" r:id="rId52"/>
    <p:sldId id="286" r:id="rId53"/>
    <p:sldId id="336" r:id="rId54"/>
    <p:sldId id="287" r:id="rId55"/>
    <p:sldId id="338" r:id="rId56"/>
    <p:sldId id="288" r:id="rId57"/>
    <p:sldId id="340" r:id="rId58"/>
    <p:sldId id="289" r:id="rId59"/>
    <p:sldId id="342" r:id="rId60"/>
    <p:sldId id="290" r:id="rId61"/>
    <p:sldId id="344" r:id="rId62"/>
    <p:sldId id="291" r:id="rId63"/>
    <p:sldId id="346" r:id="rId64"/>
    <p:sldId id="292" r:id="rId65"/>
    <p:sldId id="348" r:id="rId66"/>
    <p:sldId id="293" r:id="rId67"/>
    <p:sldId id="350" r:id="rId6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</a:t>
            </a:r>
            <a:r>
              <a:rPr kumimoji="0" lang="ar-SA" sz="4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الرحمن</a:t>
            </a:r>
            <a:r>
              <a:rPr kumimoji="0" lang="ar-SA" sz="46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الصوت</a:t>
            </a:r>
            <a:endParaRPr lang="ar-SA" sz="15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الثامن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تردد الصوت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636912"/>
            <a:ext cx="9144000" cy="20253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عدد التذبذبات في قيمة الضغط في الثانية الواحدة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تردد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الطول الموجي للصوت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132856"/>
            <a:ext cx="9144000" cy="27363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المسافة بين مركزي ضغط مرتفع متتاليتين . أو بين مركزي ضغط منخفض متتاليتين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الطول الموجي للصوت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الصوت ودرجة</a:t>
            </a:r>
            <a:r>
              <a:rPr kumimoji="0" lang="ar-SA" sz="96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الحرارة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59632"/>
            <a:ext cx="9144000" cy="12332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سرعة الصوت في المواد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الصلبة أكبر منها في السائلة وأكبر منها في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الغازات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الصوت ودرجة الحرارة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924944"/>
            <a:ext cx="9144000" cy="15436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ويمكن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تداخل موجتين صوتيتين نشوء بقع ميتة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9502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 الخفافيش – السونار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1" name="مجموعة 10"/>
          <p:cNvGrpSpPr/>
          <p:nvPr/>
        </p:nvGrpSpPr>
        <p:grpSpPr>
          <a:xfrm>
            <a:off x="180529" y="3068960"/>
            <a:ext cx="9143999" cy="2520280"/>
            <a:chOff x="0" y="1844824"/>
            <a:chExt cx="9143999" cy="2520280"/>
          </a:xfrm>
        </p:grpSpPr>
        <p:sp>
          <p:nvSpPr>
            <p:cNvPr id="10" name="تمرير أفقي 9"/>
            <p:cNvSpPr/>
            <p:nvPr/>
          </p:nvSpPr>
          <p:spPr>
            <a:xfrm>
              <a:off x="251520" y="1844824"/>
              <a:ext cx="8424936" cy="2520280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6"/>
            <p:cNvSpPr/>
            <p:nvPr/>
          </p:nvSpPr>
          <p:spPr>
            <a:xfrm>
              <a:off x="0" y="2348880"/>
              <a:ext cx="9143999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V = V</a:t>
              </a:r>
              <a:r>
                <a:rPr kumimoji="0" lang="en-US" sz="9600" b="1" i="0" u="none" strike="noStrike" kern="1200" cap="none" spc="0" normalizeH="0" baseline="-2500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0</a:t>
              </a:r>
              <a:r>
                <a:rPr kumimoji="0" lang="en-US" sz="9600" b="1" i="0" u="none" strike="noStrike" kern="1200" cap="none" spc="0" normalizeH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 + 0.6 T</a:t>
              </a:r>
              <a:endParaRPr lang="ar-SA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12" name="عنوان 1"/>
          <p:cNvSpPr txBox="1">
            <a:spLocks/>
          </p:cNvSpPr>
          <p:nvPr/>
        </p:nvSpPr>
        <p:spPr>
          <a:xfrm>
            <a:off x="0" y="1700808"/>
            <a:ext cx="9144000" cy="100811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والعلاقة بين الصوت ودرجة حرارة الجو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الكشف عن موجات الضغط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340768"/>
            <a:ext cx="9144000" cy="23762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تحول كاشفات الصوت الطاقة الصوتية (حركة الجزيئات) إلى طاقة كهربائية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الكشف عن موجات الضغط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6732240" y="4014192"/>
            <a:ext cx="241176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869160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الميكروفون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ar-SA" sz="4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الاذن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البشرية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الاذن</a:t>
            </a:r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البشرية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1562" y="1935072"/>
            <a:ext cx="7920878" cy="1296144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(1-8) خصائص الصوت والكشف عنه</a:t>
            </a:r>
            <a:endParaRPr lang="en-GB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1562" y="4293096"/>
            <a:ext cx="7920878" cy="1296144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(2-8) الرنين في الأعمدة الهوائية والأوتار</a:t>
            </a:r>
            <a:endParaRPr lang="en-GB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2241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تستقبل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الأذن البشرية موجات الضغط وتحولها إلى نبضات كهربائية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الأذن البشرية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169771"/>
            <a:ext cx="9144000" cy="1267341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مجال سمع الإنسان بتردد (20 – 16000)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Hz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وعند الكبار يقل الحد الأعلى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5229200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 </a:t>
            </a:r>
            <a:r>
              <a:rPr lang="en-US" sz="36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atm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من الضغط =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1.01x10</a:t>
            </a:r>
            <a:r>
              <a:rPr lang="en-US" sz="36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5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Pa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647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يتحسس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الانسان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سعة موجة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ضغط ( 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2x10</a:t>
            </a:r>
            <a:r>
              <a:rPr lang="en-US" sz="48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-5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Pa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20 Pa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الإذن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البشرية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12976"/>
            <a:ext cx="9144000" cy="14716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التعرض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للأصوات الصاخبة يسبب فقدان الأذن لحساسيتها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166320"/>
            <a:ext cx="9144000" cy="14310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تعتمد حساسية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الأذن على كل من </a:t>
            </a:r>
            <a:r>
              <a:rPr kumimoji="0" lang="ar-SA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حدة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الصوت وسعته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إدراك الصوت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حدة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الصوت :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يعتمد على تردد الاهتزاز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إدراك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80928"/>
            <a:ext cx="9144000" cy="16156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علو الصوت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يعتمد على اتساع موجة الضغط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869160"/>
            <a:ext cx="9144000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مستوى الصوت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يعتمد على مدى تحسس تغيرات الضغط ، ووحدة قياسه الديسبل (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dB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تأثير </a:t>
            </a:r>
            <a:r>
              <a:rPr kumimoji="0" lang="ar-SA" sz="96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دوبلر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انزياح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أو تغير تردد الموجة الصوتية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بسبب حركة الكاشف أو المصدر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تأثير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دبلر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4" name="مجموعة 33"/>
          <p:cNvGrpSpPr/>
          <p:nvPr/>
        </p:nvGrpSpPr>
        <p:grpSpPr>
          <a:xfrm>
            <a:off x="2411760" y="1916832"/>
            <a:ext cx="4608512" cy="1800200"/>
            <a:chOff x="2339752" y="2348880"/>
            <a:chExt cx="4608512" cy="1800200"/>
          </a:xfrm>
        </p:grpSpPr>
        <p:sp>
          <p:nvSpPr>
            <p:cNvPr id="10" name="تمرير أفقي 9"/>
            <p:cNvSpPr/>
            <p:nvPr/>
          </p:nvSpPr>
          <p:spPr>
            <a:xfrm>
              <a:off x="2339752" y="2348880"/>
              <a:ext cx="4608512" cy="1800200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" name="مستطيل 10"/>
            <p:cNvSpPr/>
            <p:nvPr/>
          </p:nvSpPr>
          <p:spPr>
            <a:xfrm>
              <a:off x="2483768" y="2714144"/>
              <a:ext cx="4464496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d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 = </a:t>
              </a:r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s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 (       )</a:t>
              </a:r>
              <a:endParaRPr lang="ar-SA" sz="6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4860032" y="2486506"/>
              <a:ext cx="1944216" cy="144655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v-</a:t>
              </a:r>
              <a:r>
                <a:rPr lang="en-US" sz="44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r>
                <a:rPr lang="en-US" sz="44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d</a:t>
              </a:r>
              <a:endParaRPr lang="en-US" sz="4400" b="1" baseline="-25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  <a:p>
              <a:pPr algn="ctr"/>
              <a:r>
                <a:rPr lang="en-US" sz="4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v-</a:t>
              </a:r>
              <a:r>
                <a:rPr lang="en-US" sz="4400" b="1" cap="none" spc="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r>
                <a:rPr lang="en-US" sz="4400" b="1" cap="none" spc="0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s</a:t>
              </a:r>
              <a:endParaRPr lang="ar-SA" sz="4400" b="1" cap="none" spc="0" baseline="-25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22" name="رابط مستقيم 21"/>
            <p:cNvCxnSpPr/>
            <p:nvPr/>
          </p:nvCxnSpPr>
          <p:spPr>
            <a:xfrm>
              <a:off x="5148064" y="3284984"/>
              <a:ext cx="1296144" cy="0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مجموعة 39"/>
          <p:cNvGrpSpPr/>
          <p:nvPr/>
        </p:nvGrpSpPr>
        <p:grpSpPr>
          <a:xfrm>
            <a:off x="35496" y="4437112"/>
            <a:ext cx="3924944" cy="2276872"/>
            <a:chOff x="539552" y="4581128"/>
            <a:chExt cx="3924944" cy="2276872"/>
          </a:xfrm>
        </p:grpSpPr>
        <p:sp>
          <p:nvSpPr>
            <p:cNvPr id="38" name="تمرير أفقي 37"/>
            <p:cNvSpPr/>
            <p:nvPr/>
          </p:nvSpPr>
          <p:spPr>
            <a:xfrm>
              <a:off x="539552" y="4581128"/>
              <a:ext cx="3744416" cy="2276872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مستطيل 18"/>
            <p:cNvSpPr/>
            <p:nvPr/>
          </p:nvSpPr>
          <p:spPr>
            <a:xfrm>
              <a:off x="683568" y="5085184"/>
              <a:ext cx="3780928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d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=</a:t>
              </a:r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s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(1-   )</a:t>
              </a:r>
              <a:endParaRPr lang="ar-SA" sz="6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20" name="مستطيل 19"/>
            <p:cNvSpPr/>
            <p:nvPr/>
          </p:nvSpPr>
          <p:spPr>
            <a:xfrm>
              <a:off x="3347864" y="4934778"/>
              <a:ext cx="900608" cy="144655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4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r>
                <a:rPr lang="en-US" sz="44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d</a:t>
              </a:r>
              <a:endParaRPr lang="en-US" sz="4400" b="1" baseline="-25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  <a:p>
              <a:pPr algn="ctr"/>
              <a:r>
                <a:rPr lang="en-US" sz="4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endParaRPr lang="ar-SA" sz="4400" b="1" cap="none" spc="0" baseline="-25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23" name="رابط مستقيم 22"/>
            <p:cNvCxnSpPr/>
            <p:nvPr/>
          </p:nvCxnSpPr>
          <p:spPr>
            <a:xfrm>
              <a:off x="3563888" y="5733256"/>
              <a:ext cx="432048" cy="0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مجموعة 38"/>
          <p:cNvGrpSpPr/>
          <p:nvPr/>
        </p:nvGrpSpPr>
        <p:grpSpPr>
          <a:xfrm>
            <a:off x="5364088" y="4437112"/>
            <a:ext cx="3995936" cy="2276872"/>
            <a:chOff x="5148064" y="4581128"/>
            <a:chExt cx="3995936" cy="2276872"/>
          </a:xfrm>
        </p:grpSpPr>
        <p:sp>
          <p:nvSpPr>
            <p:cNvPr id="33" name="تمرير أفقي 32"/>
            <p:cNvSpPr/>
            <p:nvPr/>
          </p:nvSpPr>
          <p:spPr>
            <a:xfrm>
              <a:off x="5148064" y="4581128"/>
              <a:ext cx="3744416" cy="2276872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مستطيل 30"/>
            <p:cNvSpPr/>
            <p:nvPr/>
          </p:nvSpPr>
          <p:spPr>
            <a:xfrm>
              <a:off x="7956376" y="5520134"/>
              <a:ext cx="684584" cy="107721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r>
                <a:rPr lang="en-US" sz="32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s</a:t>
              </a:r>
              <a:endParaRPr lang="en-US" sz="3200" b="1" baseline="-25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  <a:p>
              <a:pPr algn="ctr"/>
              <a:r>
                <a:rPr lang="en-US" sz="32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</a:t>
              </a:r>
              <a:endParaRPr lang="ar-SA" sz="3200" b="1" cap="none" spc="0" baseline="-25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>
              <a:off x="5292080" y="5085184"/>
              <a:ext cx="3851920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d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=</a:t>
              </a:r>
              <a:r>
                <a:rPr lang="en-US" sz="60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60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s</a:t>
              </a:r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(      )</a:t>
              </a:r>
              <a:endParaRPr lang="ar-SA" sz="6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7055768" y="4857546"/>
              <a:ext cx="1944216" cy="144655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1</a:t>
              </a:r>
              <a:endParaRPr lang="en-US" sz="4400" b="1" baseline="-25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  <a:p>
              <a:pPr algn="ctr"/>
              <a:r>
                <a:rPr lang="en-US" sz="4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1-    </a:t>
              </a:r>
              <a:endParaRPr lang="ar-SA" sz="4400" b="1" cap="none" spc="0" baseline="-25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28" name="رابط مستقيم 27"/>
            <p:cNvCxnSpPr/>
            <p:nvPr/>
          </p:nvCxnSpPr>
          <p:spPr>
            <a:xfrm>
              <a:off x="8100392" y="6138008"/>
              <a:ext cx="432048" cy="0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مستقيم 29"/>
            <p:cNvCxnSpPr/>
            <p:nvPr/>
          </p:nvCxnSpPr>
          <p:spPr>
            <a:xfrm>
              <a:off x="7308304" y="5589240"/>
              <a:ext cx="1296144" cy="0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قوس كبير أيسر 34"/>
          <p:cNvSpPr/>
          <p:nvPr/>
        </p:nvSpPr>
        <p:spPr>
          <a:xfrm rot="5400000">
            <a:off x="4427984" y="908720"/>
            <a:ext cx="504056" cy="5832648"/>
          </a:xfrm>
          <a:prstGeom prst="leftBrace">
            <a:avLst/>
          </a:prstGeom>
          <a:ln w="101600">
            <a:solidFill>
              <a:srgbClr val="FFFF00"/>
            </a:solidFill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5868144" y="4086200"/>
            <a:ext cx="3131840" cy="4229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مصدر متحرك-كاشف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ثابت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عنوان 1"/>
          <p:cNvSpPr txBox="1">
            <a:spLocks/>
          </p:cNvSpPr>
          <p:nvPr/>
        </p:nvSpPr>
        <p:spPr>
          <a:xfrm>
            <a:off x="288032" y="4077072"/>
            <a:ext cx="3131840" cy="4229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مصدر ثابت-كاشف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متحرك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35" grpId="0" animBg="1"/>
      <p:bldP spid="36" grpId="0"/>
      <p:bldP spid="3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-252536" y="980728"/>
            <a:ext cx="2987824" cy="21602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S-----&gt;</a:t>
            </a:r>
            <a:r>
              <a:rPr lang="en-US" sz="4800" b="1" u="sng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D-----&gt;</a:t>
            </a: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S--&gt;&lt;--d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قاعدة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139952" y="1556792"/>
            <a:ext cx="46440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(تقل)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، (تزداد)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قوس كبير أيسر 6"/>
          <p:cNvSpPr/>
          <p:nvPr/>
        </p:nvSpPr>
        <p:spPr>
          <a:xfrm rot="10800000">
            <a:off x="2699793" y="1124741"/>
            <a:ext cx="1008112" cy="1944217"/>
          </a:xfrm>
          <a:prstGeom prst="leftBrace">
            <a:avLst/>
          </a:prstGeom>
          <a:ln w="101600">
            <a:solidFill>
              <a:srgbClr val="FFFF00"/>
            </a:solidFill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-216024" y="4005064"/>
            <a:ext cx="2987824" cy="21602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&lt;--S    </a:t>
            </a:r>
            <a:r>
              <a:rPr lang="en-US" sz="4800" b="1" u="sng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&lt;--D    </a:t>
            </a: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&lt;--S d--&gt;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قوس كبير أيسر 10"/>
          <p:cNvSpPr/>
          <p:nvPr/>
        </p:nvSpPr>
        <p:spPr>
          <a:xfrm rot="10800000">
            <a:off x="2699792" y="4149080"/>
            <a:ext cx="1008112" cy="1944217"/>
          </a:xfrm>
          <a:prstGeom prst="leftBrace">
            <a:avLst/>
          </a:prstGeom>
          <a:ln w="101600">
            <a:solidFill>
              <a:srgbClr val="FFFF00"/>
            </a:solidFill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4139952" y="4581128"/>
            <a:ext cx="46440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(تزداد)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، (تقل)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 animBg="1"/>
      <p:bldP spid="10" grpId="0"/>
      <p:bldP spid="11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تطبيقات على تأثير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دوبلر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(1) </a:t>
            </a:r>
            <a:r>
              <a:rPr lang="ar-SA" sz="2800" b="1" dirty="0" err="1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كواشف</a:t>
            </a:r>
            <a:r>
              <a:rPr lang="ar-SA" sz="2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الرادار 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لقياس سرعة كرات البيسبول والمركبات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تطبيقات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999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ضوء المجرات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لقياس سرعتها وبُعدها عن </a:t>
            </a:r>
            <a:r>
              <a:rPr lang="ar-SA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الارض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96314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قلب الجنين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لقياس سرعة حركة جدار قلب الجنين بجهاز الموجات فوق الصوتية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5263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الخفافيش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للكشف عن الحشرات الطائرة في الظلام وافتراسها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الدرسـ(2)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(2-8) الرنين</a:t>
            </a:r>
            <a:r>
              <a:rPr kumimoji="0" lang="ar-SA" sz="60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في </a:t>
            </a:r>
            <a:r>
              <a:rPr kumimoji="0" lang="ar-SA" sz="6000" b="1" i="0" u="none" strike="noStrike" kern="1200" cap="none" spc="0" normalizeH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الاعمدة</a:t>
            </a:r>
            <a:r>
              <a:rPr kumimoji="0" lang="ar-SA" sz="60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الهوائية والأوتار</a:t>
            </a:r>
            <a:endParaRPr lang="ar-SA" sz="6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الدرسـ(1)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(1-8) خصائص الصوت والكشف عنه</a:t>
            </a:r>
            <a:endParaRPr lang="ar-SA" sz="6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مصادر</a:t>
            </a:r>
            <a:r>
              <a:rPr kumimoji="0" lang="ar-SA" sz="96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الصوت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0699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ينتج الصوت عن اهتزاز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الاجسام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مصادر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01616"/>
            <a:ext cx="9144000" cy="21916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 تؤدي اهتزازات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إلى تحريك الجزيئات التي تتسبب في إحداث تذبذب في ضغط الهواء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الرنين في الأعمدة </a:t>
            </a:r>
            <a:r>
              <a:rPr lang="ar-SA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(الأنابيب) الهوائية</a:t>
            </a:r>
            <a:endParaRPr lang="ar-SA" sz="6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59632"/>
            <a:ext cx="9144000" cy="23133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وضع شوكة رنانة فوق أنبوب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(عمود هوائي) يهتز الهواء داخل الأنبوب بالتردد نفسه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الرنين في الأعمدة الهوائية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33056"/>
            <a:ext cx="9144000" cy="21602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أو برنين يتوافق مع اهتزاز الشوكة الرنانة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موجة الضغط الموقوفة (المستقرة)</a:t>
            </a:r>
            <a:endParaRPr lang="ar-SA" sz="6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0808"/>
            <a:ext cx="9144000" cy="36004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تداخل الموجات الصوتية الصادرة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والمنعكسة داخل العمود الهوائي عند مراتب الرنين ينتج موجة موقوفة تحتوي على 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عقد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بطون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الموقوفة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</a:t>
            </a:r>
            <a:r>
              <a:rPr kumimoji="0" lang="ar-SA" sz="96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الاعمدة</a:t>
            </a:r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الهوائية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2915816" y="1453344"/>
            <a:ext cx="6228184" cy="7515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أعمدة هوائية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مغلقة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الأعمدة الهوائية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355976" y="3356992"/>
            <a:ext cx="3995936" cy="19036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مفتوحة من طرف ومغلقة من طرف آخر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1" name="مجموعة 20"/>
          <p:cNvGrpSpPr/>
          <p:nvPr/>
        </p:nvGrpSpPr>
        <p:grpSpPr>
          <a:xfrm>
            <a:off x="1331640" y="2420888"/>
            <a:ext cx="2016224" cy="4104456"/>
            <a:chOff x="1331640" y="2420888"/>
            <a:chExt cx="2016224" cy="4104456"/>
          </a:xfrm>
        </p:grpSpPr>
        <p:cxnSp>
          <p:nvCxnSpPr>
            <p:cNvPr id="10" name="رابط مستقيم 9"/>
            <p:cNvCxnSpPr/>
            <p:nvPr/>
          </p:nvCxnSpPr>
          <p:spPr>
            <a:xfrm rot="5400000">
              <a:off x="1007604" y="4473116"/>
              <a:ext cx="41044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5400000">
              <a:off x="-432556" y="4473116"/>
              <a:ext cx="41044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>
              <a:off x="3059832" y="2420888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>
              <a:off x="1619672" y="6525344"/>
              <a:ext cx="1440160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>
              <a:off x="1331640" y="2420888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2483768" y="1453344"/>
            <a:ext cx="6660232" cy="7515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أعمدة هوائية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مفتوحة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الأعمدة الهوائية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355976" y="3356992"/>
            <a:ext cx="3995936" cy="19036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مفتوحة من الطرفين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7" name="مجموعة 16"/>
          <p:cNvGrpSpPr/>
          <p:nvPr/>
        </p:nvGrpSpPr>
        <p:grpSpPr>
          <a:xfrm>
            <a:off x="1331640" y="2420888"/>
            <a:ext cx="2016224" cy="4104456"/>
            <a:chOff x="1331640" y="2420888"/>
            <a:chExt cx="2016224" cy="4104456"/>
          </a:xfrm>
        </p:grpSpPr>
        <p:cxnSp>
          <p:nvCxnSpPr>
            <p:cNvPr id="10" name="رابط مستقيم 9"/>
            <p:cNvCxnSpPr/>
            <p:nvPr/>
          </p:nvCxnSpPr>
          <p:spPr>
            <a:xfrm rot="5400000">
              <a:off x="1007604" y="4473116"/>
              <a:ext cx="41044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5400000">
              <a:off x="-432556" y="4473116"/>
              <a:ext cx="4104456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>
              <a:off x="3059832" y="2420888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>
              <a:off x="1331640" y="2420888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>
              <a:off x="3059832" y="6525344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>
              <a:off x="1331640" y="6525344"/>
              <a:ext cx="28803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انعكاس الموجات الموقوفة في </a:t>
            </a:r>
            <a:r>
              <a:rPr kumimoji="0" lang="ar-SA" sz="66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الانابيب</a:t>
            </a:r>
            <a:endParaRPr lang="ar-SA" sz="6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0928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3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13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12776"/>
            <a:ext cx="9144000" cy="19756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المغلقة :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ينعكس الضغط </a:t>
            </a:r>
            <a:r>
              <a:rPr lang="ar-SA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المرتفع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في صورة ضغط </a:t>
            </a:r>
            <a:r>
              <a:rPr lang="ar-SA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مرتفع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انعكاس الموجات الموقوفة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117640"/>
            <a:ext cx="9144000" cy="19756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المفتوحة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ينعكس الضغط </a:t>
            </a:r>
            <a:r>
              <a:rPr lang="ar-SA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المرتفع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في صورة ضغط </a:t>
            </a:r>
            <a:r>
              <a:rPr lang="ar-SA" sz="4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منخفض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تمثيل</a:t>
            </a:r>
            <a:r>
              <a:rPr kumimoji="0" lang="ar-SA" sz="80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الموجات الموقوفة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340768"/>
            <a:ext cx="9144000" cy="26642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أولاً – بإزاحة الهواء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  <a:p>
            <a:pPr marL="1371600" lvl="1" indent="-914400">
              <a:spcBef>
                <a:spcPct val="0"/>
              </a:spcBef>
              <a:buFontTx/>
              <a:buAutoNum type="arabicParenBoth"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العقدة (منطقة ضغط مرتفع أو منخفض)</a:t>
            </a:r>
          </a:p>
          <a:p>
            <a:pPr marL="1371600" lvl="1" indent="-914400">
              <a:spcBef>
                <a:spcPct val="0"/>
              </a:spcBef>
              <a:buFontTx/>
              <a:buAutoNum type="arabicParenBoth"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البطن (منطقة ضغط متوسط)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تمثيل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الموجات الموقوفة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861048"/>
            <a:ext cx="9144000" cy="26642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ثانياً – بضغط الهواء :</a:t>
            </a:r>
          </a:p>
          <a:p>
            <a:pPr marL="1371600" lvl="1" indent="-914400">
              <a:spcBef>
                <a:spcPct val="0"/>
              </a:spcBef>
              <a:buFontTx/>
              <a:buAutoNum type="arabicParenBoth"/>
              <a:defRPr/>
            </a:pPr>
            <a:r>
              <a:rPr lang="ar-SA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العقدة (منطقة ضغط متوسط)</a:t>
            </a:r>
          </a:p>
          <a:p>
            <a:pPr marL="1371600" lvl="1" indent="-914400">
              <a:spcBef>
                <a:spcPct val="0"/>
              </a:spcBef>
              <a:buFontTx/>
              <a:buAutoNum type="arabicParenBoth"/>
              <a:defRPr/>
            </a:pPr>
            <a:r>
              <a:rPr kumimoji="0" lang="ar-SA" sz="3200" b="1" i="0" u="none" strike="noStrike" kern="1200" cap="none" spc="0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البطن</a:t>
            </a:r>
            <a:r>
              <a:rPr kumimoji="0" lang="ar-SA" sz="3200" b="1" i="0" u="none" strike="noStrike" kern="1200" cap="none" spc="0" normalizeH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(منطقة ضغط مرتفع أو منخفض)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/>
      <p:bldP spid="9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طول عمود الهواء الرنين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492896"/>
            <a:ext cx="9144000" cy="33843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حالتي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الانابيب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المغلقة أو المفتوحة تساوي المسافة بين بطنين أو عقدتين متتاليتين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وتساوي نصف طول موجي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الطول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268760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طول عمود الهواء عند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الرنين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ترددات الرنين في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انبوب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مغلق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539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حالة الرنين مع الشوكة الرنانة تكون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الاعمدة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بالاطوال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الترددات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050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 =  ___  ,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en-US" sz="4800" b="1" dirty="0" smtClean="0">
                <a:solidFill>
                  <a:srgbClr val="FFFF00"/>
                </a:solidFill>
              </a:rPr>
              <a:t>___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,  </a:t>
            </a:r>
            <a:r>
              <a:rPr lang="en-US" sz="4800" b="1" dirty="0" smtClean="0">
                <a:solidFill>
                  <a:srgbClr val="FFFF00"/>
                </a:solidFill>
              </a:rPr>
              <a:t>___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,  </a:t>
            </a:r>
            <a:r>
              <a:rPr lang="en-US" sz="4800" b="1" dirty="0" smtClean="0">
                <a:solidFill>
                  <a:srgbClr val="FFFF00"/>
                </a:solidFill>
              </a:rPr>
              <a:t>___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835696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3707904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581128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5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7453336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7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  <p:bldP spid="10" grpId="0"/>
      <p:bldP spid="11" grpId="0"/>
      <p:bldP spid="1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ترددات الرنين في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انبوب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مفتوح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539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حالة الرنين مع الشوكة الرنانة تكون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الاعمدة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بالاطوال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الترددات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050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 =  ___  ,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en-US" sz="4800" b="1" dirty="0" smtClean="0">
                <a:solidFill>
                  <a:srgbClr val="FFFF00"/>
                </a:solidFill>
              </a:rPr>
              <a:t>___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,  </a:t>
            </a:r>
            <a:r>
              <a:rPr lang="en-US" sz="4800" b="1" dirty="0" smtClean="0">
                <a:solidFill>
                  <a:srgbClr val="FFFF00"/>
                </a:solidFill>
              </a:rPr>
              <a:t>___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,  </a:t>
            </a:r>
            <a:r>
              <a:rPr lang="en-US" sz="4800" b="1" dirty="0" smtClean="0">
                <a:solidFill>
                  <a:srgbClr val="FFFF00"/>
                </a:solidFill>
              </a:rPr>
              <a:t>___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835696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3707904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581128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7453336" y="403650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  <p:bldP spid="10" grpId="0"/>
      <p:bldP spid="11" grpId="0"/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تصحيح النهاية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5121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الصوت هو موجة ميكانيكية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طولية يحتاج لوسط ناقل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089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 ينشأ الصوت </a:t>
            </a:r>
            <a:r>
              <a:rPr lang="ar-SA" sz="4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من اهتزاز </a:t>
            </a:r>
            <a:r>
              <a:rPr lang="ar-SA" sz="44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الاجسام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724128" y="4221088"/>
            <a:ext cx="3419872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ومن خصائصه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275856" y="4149080"/>
            <a:ext cx="2592288" cy="24482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علوّه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نغمته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حدته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539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يكون طول الرنين عملياً أطول قليلاً عند فتحة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الانبوب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تصحيح النهاية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2302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حيث تكون العقدة فعلياً أبعد بمقدار (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0.4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من قطر </a:t>
            </a:r>
            <a:r>
              <a:rPr kumimoji="0" lang="ar-SA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الانبوب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عند </a:t>
            </a:r>
            <a:r>
              <a:rPr kumimoji="0" lang="ar-SA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الدرف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حالتي المغلق والمفتوح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قوانين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2123728" y="1556792"/>
            <a:ext cx="6768752" cy="2520280"/>
            <a:chOff x="323528" y="2276872"/>
            <a:chExt cx="6768752" cy="2520280"/>
          </a:xfrm>
        </p:grpSpPr>
        <p:sp>
          <p:nvSpPr>
            <p:cNvPr id="10" name="تمرير أفقي 9"/>
            <p:cNvSpPr/>
            <p:nvPr/>
          </p:nvSpPr>
          <p:spPr>
            <a:xfrm>
              <a:off x="467544" y="2276872"/>
              <a:ext cx="6624736" cy="2520280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" name="مستطيل 10"/>
            <p:cNvSpPr/>
            <p:nvPr/>
          </p:nvSpPr>
          <p:spPr>
            <a:xfrm>
              <a:off x="323528" y="2636912"/>
              <a:ext cx="5688632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(L</a:t>
              </a:r>
              <a:r>
                <a:rPr kumimoji="0" lang="en-US" sz="9600" b="1" i="0" u="none" strike="noStrike" kern="1200" cap="none" spc="0" normalizeH="0" baseline="-2500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2</a:t>
              </a:r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-L</a:t>
              </a:r>
              <a:r>
                <a:rPr kumimoji="0" lang="en-US" sz="9600" b="1" i="0" u="none" strike="noStrike" kern="1200" cap="none" spc="0" normalizeH="0" baseline="-2500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1</a:t>
              </a:r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)</a:t>
              </a:r>
              <a:r>
                <a:rPr kumimoji="0" lang="en-US" sz="9600" b="1" i="0" u="none" strike="noStrike" kern="1200" cap="none" spc="0" normalizeH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 =</a:t>
              </a:r>
              <a:endParaRPr lang="ar-SA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5796136" y="2492896"/>
              <a:ext cx="1296144" cy="19389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kumimoji="0" lang="el-GR" sz="60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Arial"/>
                  <a:ea typeface="+mj-ea"/>
                  <a:cs typeface="Arial"/>
                </a:rPr>
                <a:t>λ</a:t>
              </a:r>
              <a:endParaRPr kumimoji="0" lang="en-US" sz="6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/>
              </a:endParaRPr>
            </a:p>
            <a:p>
              <a:pPr algn="ctr"/>
              <a:r>
                <a:rPr lang="en-US" sz="6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2</a:t>
              </a:r>
              <a:endParaRPr lang="ar-SA" sz="6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cxnSp>
          <p:nvCxnSpPr>
            <p:cNvPr id="14" name="رابط مستقيم 13"/>
            <p:cNvCxnSpPr>
              <a:endCxn id="11" idx="3"/>
            </p:cNvCxnSpPr>
            <p:nvPr/>
          </p:nvCxnSpPr>
          <p:spPr>
            <a:xfrm rot="10800000">
              <a:off x="6012160" y="3421742"/>
              <a:ext cx="864096" cy="7258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مجموعة 21"/>
          <p:cNvGrpSpPr/>
          <p:nvPr/>
        </p:nvGrpSpPr>
        <p:grpSpPr>
          <a:xfrm>
            <a:off x="0" y="4077072"/>
            <a:ext cx="7020272" cy="2520280"/>
            <a:chOff x="0" y="4077072"/>
            <a:chExt cx="7020272" cy="2520280"/>
          </a:xfrm>
        </p:grpSpPr>
        <p:sp>
          <p:nvSpPr>
            <p:cNvPr id="17" name="تمرير أفقي 16"/>
            <p:cNvSpPr/>
            <p:nvPr/>
          </p:nvSpPr>
          <p:spPr>
            <a:xfrm>
              <a:off x="0" y="4077072"/>
              <a:ext cx="6876256" cy="2520280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" name="مستطيل 17"/>
            <p:cNvSpPr/>
            <p:nvPr/>
          </p:nvSpPr>
          <p:spPr>
            <a:xfrm>
              <a:off x="0" y="4509120"/>
              <a:ext cx="7020272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V=2f</a:t>
              </a:r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(L</a:t>
              </a:r>
              <a:r>
                <a:rPr kumimoji="0" lang="en-US" sz="9600" b="1" i="0" u="none" strike="noStrike" kern="1200" cap="none" spc="0" normalizeH="0" baseline="-2500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2</a:t>
              </a:r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-L</a:t>
              </a:r>
              <a:r>
                <a:rPr kumimoji="0" lang="en-US" sz="9600" b="1" i="0" u="none" strike="noStrike" kern="1200" cap="none" spc="0" normalizeH="0" baseline="-2500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1</a:t>
              </a:r>
              <a:r>
                <a:rPr kumimoji="0" lang="en-US" sz="9600" b="1" i="0" u="none" strike="noStrike" kern="1200" cap="none" spc="0" normalizeH="0" baseline="0" noProof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)</a:t>
              </a:r>
              <a:endParaRPr lang="ar-SA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سماع الرنين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يؤدي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الرنين إلى زيادة علوّ ترددات مخصصة 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سماع الرنين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3255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نفق طويل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(كأنبوب مفتوح)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9502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الصدفة : (كأنبوب مغلق)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الرنين </a:t>
            </a:r>
            <a:r>
              <a:rPr lang="ar-SA" sz="8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في الأوتار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791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يكون الوتر في آلة مشدودة من الطرفين ويكوّن عقد وبطون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الرنين في الأوتار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9969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وتعتمد </a:t>
            </a:r>
            <a:r>
              <a:rPr lang="ar-SA" sz="44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سرعة الموجة في الوتر على (الشدة – كتلة وحدة الأطوال)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22108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وتكون أطوال الرنين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3509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 =  ___  ,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en-US" sz="4800" b="1" dirty="0" smtClean="0">
                <a:solidFill>
                  <a:srgbClr val="00B0F0"/>
                </a:solidFill>
              </a:rPr>
              <a:t>___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,  </a:t>
            </a:r>
            <a:r>
              <a:rPr lang="en-US" sz="4800" b="1" dirty="0" smtClean="0">
                <a:solidFill>
                  <a:srgbClr val="00B0F0"/>
                </a:solidFill>
              </a:rPr>
              <a:t>___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,  </a:t>
            </a:r>
            <a:r>
              <a:rPr lang="en-US" sz="4800" b="1" dirty="0" smtClean="0">
                <a:solidFill>
                  <a:srgbClr val="00B0F0"/>
                </a:solidFill>
              </a:rPr>
              <a:t>___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1835696" y="538234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707904" y="538234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5581128" y="538234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7453336" y="5382344"/>
            <a:ext cx="1079104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  <a:r>
              <a:rPr kumimoji="0" lang="el-G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800" b="1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جودة الصوت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0808"/>
            <a:ext cx="9144000" cy="14716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موجة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جيبية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بسيطة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(شوكة رنانة)</a:t>
            </a:r>
            <a:endParaRPr kumimoji="0" lang="ar-SA" sz="8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جودة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189648"/>
            <a:ext cx="9144000" cy="14716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موجة معقدة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(صوت</a:t>
            </a:r>
            <a:r>
              <a:rPr kumimoji="0" lang="ar-SA" sz="80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الانسان)</a:t>
            </a:r>
            <a:endParaRPr kumimoji="0" lang="ar-SA" sz="8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طيف الصوت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25922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مغلق :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التردد الأساسي (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=V/4L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الإيقاعات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3f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,5f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,7f</a:t>
            </a:r>
            <a:r>
              <a:rPr kumimoji="0" lang="en-US" sz="4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طيف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861048"/>
            <a:ext cx="9144000" cy="25922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مفتوح :</a:t>
            </a:r>
          </a:p>
          <a:p>
            <a:pPr marL="914400" lvl="0" indent="-914400" algn="ctr">
              <a:spcBef>
                <a:spcPct val="0"/>
              </a:spcBef>
              <a:buFontTx/>
              <a:buAutoNum type="arabicParenBoth"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التردد الأساسي (</a:t>
            </a:r>
            <a:r>
              <a:rPr lang="en-US" sz="4800" b="1" dirty="0" smtClean="0">
                <a:solidFill>
                  <a:srgbClr val="FFFF00"/>
                </a:solidFill>
              </a:rPr>
              <a:t>f</a:t>
            </a:r>
            <a:r>
              <a:rPr lang="en-US" sz="48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4800" b="1" dirty="0" smtClean="0">
                <a:solidFill>
                  <a:srgbClr val="FFFF00"/>
                </a:solidFill>
              </a:rPr>
              <a:t>=V/2L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marL="914400" lvl="0" indent="-914400" algn="ctr">
              <a:spcBef>
                <a:spcPct val="0"/>
              </a:spcBef>
              <a:buFontTx/>
              <a:buAutoNum type="arabicParenBoth"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الإيقاعات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lang="en-US" sz="4800" b="1" dirty="0" smtClean="0">
                <a:solidFill>
                  <a:srgbClr val="FFFF00"/>
                </a:solidFill>
              </a:rPr>
              <a:t>2f</a:t>
            </a:r>
            <a:r>
              <a:rPr lang="en-US" sz="48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4800" b="1" dirty="0" smtClean="0">
                <a:solidFill>
                  <a:srgbClr val="FFFF00"/>
                </a:solidFill>
              </a:rPr>
              <a:t>,3f</a:t>
            </a:r>
            <a:r>
              <a:rPr lang="en-US" sz="48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4800" b="1" dirty="0" smtClean="0">
                <a:solidFill>
                  <a:srgbClr val="FFFF00"/>
                </a:solidFill>
              </a:rPr>
              <a:t>,4f</a:t>
            </a:r>
            <a:r>
              <a:rPr lang="en-US" sz="4800" b="1" baseline="-25000" dirty="0" smtClean="0">
                <a:solidFill>
                  <a:srgbClr val="FFFF00"/>
                </a:solidFill>
              </a:rPr>
              <a:t>1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</a:t>
            </a:r>
            <a:r>
              <a:rPr kumimoji="0" lang="ar-SA" sz="80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الصوتية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التناغم</a:t>
            </a:r>
            <a:r>
              <a:rPr kumimoji="0" lang="ar-SA" sz="9600" b="1" i="0" u="none" strike="noStrike" kern="1200" cap="none" spc="0" normalizeH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والنشاز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556792"/>
            <a:ext cx="9144000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التناغم : مجموعة من الترددات تنتج صوت ممتع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ولطيف (ترددات غير كسرية)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التناغم والنشاز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005064"/>
            <a:ext cx="9144000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النشاز : مجموعة من الترددات تنتج صوت مزعج (ترددات كسرية)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err="1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الأوكتاف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16832"/>
            <a:ext cx="9144000" cy="30963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مقدار ارتباط</a:t>
            </a:r>
            <a:r>
              <a:rPr kumimoji="0" lang="ar-SA" sz="6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التردد الأساسي بالإيقاعات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الأوكتاف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الضربات</a:t>
            </a:r>
            <a:endParaRPr lang="ar-SA" sz="96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340768"/>
            <a:ext cx="9144000" cy="187220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تداخل ترددان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متقاربان لينتجا صوت مرتفع ومنخفض ، وعندما يكون الفرق أقل من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 Hz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يسبب (صخب)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الضربات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3" name="مجموعة 12"/>
          <p:cNvGrpSpPr/>
          <p:nvPr/>
        </p:nvGrpSpPr>
        <p:grpSpPr>
          <a:xfrm>
            <a:off x="179512" y="3645024"/>
            <a:ext cx="8856984" cy="2520280"/>
            <a:chOff x="107504" y="3284984"/>
            <a:chExt cx="8856984" cy="2520280"/>
          </a:xfrm>
        </p:grpSpPr>
        <p:sp>
          <p:nvSpPr>
            <p:cNvPr id="10" name="تمرير أفقي 9"/>
            <p:cNvSpPr/>
            <p:nvPr/>
          </p:nvSpPr>
          <p:spPr>
            <a:xfrm>
              <a:off x="107504" y="3284984"/>
              <a:ext cx="8784976" cy="2520280"/>
            </a:xfrm>
            <a:prstGeom prst="horizontalScroll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" name="مستطيل 10"/>
            <p:cNvSpPr/>
            <p:nvPr/>
          </p:nvSpPr>
          <p:spPr>
            <a:xfrm>
              <a:off x="287016" y="3645024"/>
              <a:ext cx="8677472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9600" b="1" baseline="-2500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(     ) </a:t>
              </a:r>
              <a:r>
                <a:rPr lang="en-US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= | </a:t>
              </a:r>
              <a:r>
                <a:rPr lang="en-US" sz="96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96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A</a:t>
              </a:r>
              <a:r>
                <a:rPr lang="en-US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 – </a:t>
              </a:r>
              <a:r>
                <a:rPr lang="en-US" sz="9600" b="1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f</a:t>
              </a:r>
              <a:r>
                <a:rPr lang="en-US" sz="9600" b="1" baseline="-2500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B</a:t>
              </a:r>
              <a:r>
                <a:rPr lang="en-US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 |</a:t>
              </a:r>
              <a:endParaRPr lang="ar-SA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1331640" y="4725144"/>
              <a:ext cx="1441176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ar-SA" sz="24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+mj-lt"/>
                  <a:ea typeface="+mj-ea"/>
                  <a:cs typeface="+mj-cs"/>
                </a:rPr>
                <a:t>الضربات</a:t>
              </a:r>
              <a:endParaRPr lang="ar-SA" sz="2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0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إعادة إنتاج الصوت والضجيج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647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يجب أن يلائم النظام (الجهاز)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جميع الترددات بالتساوي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إعادة </a:t>
            </a:r>
            <a:r>
              <a:rPr lang="ar-SA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انتاج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3255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الستريو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---&gt;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20000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Hz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9502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الهاتف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300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---&gt;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3000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Hz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حركة الجسم الذي ينتج الصوت ينتج عنه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الصوتية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80928"/>
            <a:ext cx="9144000" cy="13681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الحركة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للأمام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lang="ar-SA" sz="40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تشكل منطقة ضغط أكبر من المتوسط</a:t>
            </a:r>
            <a:endParaRPr kumimoji="0" lang="ar-SA" sz="40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653136"/>
            <a:ext cx="9144000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الحركة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للخلف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تشكل منطقة ضغط أقل من المتوسط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الصوت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وصف الصوت</a:t>
            </a:r>
            <a:endParaRPr lang="ar-SA" sz="8000" b="1" cap="none" spc="0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44824"/>
            <a:ext cx="9144000" cy="37444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يسمى انتقال تغيرات الضغط خلال المادة موجة صوتية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وصف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الصوت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تقني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437</TotalTime>
  <Words>1406</Words>
  <Application>Microsoft Office PowerPoint</Application>
  <PresentationFormat>عرض على الشاشة (3:4)‏</PresentationFormat>
  <Paragraphs>316</Paragraphs>
  <Slides>67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67</vt:i4>
      </vt:variant>
    </vt:vector>
  </HeadingPairs>
  <TitlesOfParts>
    <vt:vector size="72" baseType="lpstr"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101</cp:revision>
  <dcterms:modified xsi:type="dcterms:W3CDTF">2014-06-15T19:46:16Z</dcterms:modified>
</cp:coreProperties>
</file>