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نمط فاتح 3 - تمييز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-1236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36645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2037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676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0324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150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124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4415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389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2732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1396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84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4C57A-B83A-42F0-BF7D-B84E26B0A322}" type="datetimeFigureOut">
              <a:rPr lang="ar-SA" smtClean="0"/>
              <a:t>04/12/35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75CB5-89FA-4654-993A-DDCB00D9183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500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مربع نص 3"/>
          <p:cNvSpPr txBox="1"/>
          <p:nvPr/>
        </p:nvSpPr>
        <p:spPr>
          <a:xfrm>
            <a:off x="5940152" y="617295"/>
            <a:ext cx="3189312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المملكة العربية السعودية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وزارة التربية والتعليم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الإدارة العامة للتربية والتعليم بالرياض</a:t>
            </a:r>
          </a:p>
          <a:p>
            <a:r>
              <a:rPr lang="ar-SA" sz="2000" b="1" dirty="0" smtClean="0">
                <a:latin typeface="Al-QuranAlKareem" panose="02000000000000000000" pitchFamily="2" charset="-78"/>
                <a:cs typeface="Al-QuranAlKareem" panose="02000000000000000000" pitchFamily="2" charset="-78"/>
              </a:rPr>
              <a:t>المدرسة   المتوسطة الثامنة</a:t>
            </a:r>
            <a:endParaRPr lang="ar-SA" sz="2000" b="1" dirty="0">
              <a:latin typeface="Al-QuranAlKareem" panose="02000000000000000000" pitchFamily="2" charset="-78"/>
              <a:cs typeface="Al-QuranAlKareem" panose="02000000000000000000" pitchFamily="2" charset="-78"/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18" y="786572"/>
            <a:ext cx="2197387" cy="125279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3799947" y="2039362"/>
            <a:ext cx="1800200" cy="3385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ar-SA" sz="1600" dirty="0" smtClean="0">
                <a:cs typeface="Old Antic Decorative" panose="02010400000000000000" pitchFamily="2" charset="-78"/>
              </a:rPr>
              <a:t>التخطيط اليومي للدروس</a:t>
            </a:r>
            <a:endParaRPr lang="ar-SA" sz="1600" dirty="0">
              <a:cs typeface="Old Antic Decorative" panose="02010400000000000000" pitchFamily="2" charset="-78"/>
            </a:endParaRPr>
          </a:p>
        </p:txBody>
      </p:sp>
      <p:graphicFrame>
        <p:nvGraphicFramePr>
          <p:cNvPr id="7" name="جدول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09625"/>
              </p:ext>
            </p:extLst>
          </p:nvPr>
        </p:nvGraphicFramePr>
        <p:xfrm>
          <a:off x="146496" y="2732306"/>
          <a:ext cx="8954592" cy="164592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520032"/>
                <a:gridCol w="3987737"/>
                <a:gridCol w="651023"/>
                <a:gridCol w="664473"/>
                <a:gridCol w="598094"/>
                <a:gridCol w="533233"/>
              </a:tblGrid>
              <a:tr h="156017">
                <a:tc gridSpan="2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عنوان </a:t>
                      </a:r>
                      <a:r>
                        <a:rPr lang="ar-SA" sz="1200" b="1" dirty="0" smtClean="0"/>
                        <a:t>الدرس     </a:t>
                      </a:r>
                      <a:r>
                        <a:rPr lang="ar-SA" sz="1200" b="1" dirty="0" smtClean="0"/>
                        <a:t> </a:t>
                      </a:r>
                      <a:r>
                        <a:rPr lang="ar-SA" sz="1050" b="1" dirty="0" smtClean="0">
                          <a:solidFill>
                            <a:srgbClr val="008080"/>
                          </a:solidFill>
                          <a:effectLst/>
                          <a:latin typeface="Times New Roman"/>
                          <a:ea typeface="Times New Roman"/>
                          <a:cs typeface="Monotype Koufi"/>
                        </a:rPr>
                        <a:t>خطر الشرك   </a:t>
                      </a:r>
                      <a:r>
                        <a:rPr lang="ar-SA" sz="1050" b="1" dirty="0" smtClean="0"/>
                        <a:t>مكان </a:t>
                      </a:r>
                      <a:r>
                        <a:rPr lang="ar-SA" sz="1050" b="1" dirty="0" smtClean="0"/>
                        <a:t>تنفيذ الدرس: الفصل -  المعمل - غرفة المصادر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الوحدة:</a:t>
                      </a:r>
                      <a:endParaRPr lang="ar-SA" sz="105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</a:tr>
              <a:tr h="156017">
                <a:tc row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kumimoji="0" lang="ar-SA" sz="12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الأهداف الاجرائية والسلوكية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يحدد الطالب الأساس الذي تقوم عليه الحذر من الشرك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يعرف الطالب أن الشرك أعظم الذنوب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يوضح الطالب المقصود بالظلم 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أن يعدد الطالب أنواع الظلم  .</a:t>
                      </a: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kumimoji="0" lang="ar-SA" sz="10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  </a:t>
                      </a: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</a:pPr>
                      <a:endParaRPr kumimoji="0" lang="ar-SA" sz="105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اليوم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التاريخ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الصف</a:t>
                      </a:r>
                      <a:endParaRPr lang="ar-SA" sz="105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الحصة</a:t>
                      </a:r>
                      <a:endParaRPr lang="ar-SA" sz="1050" b="1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700" b="1" dirty="0" smtClean="0"/>
                        <a:t>     /</a:t>
                      </a:r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endParaRPr lang="ar-SA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  <a:tr h="156017"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ar-SA" sz="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مربع نص 9"/>
          <p:cNvSpPr txBox="1"/>
          <p:nvPr/>
        </p:nvSpPr>
        <p:spPr>
          <a:xfrm>
            <a:off x="2069590" y="786572"/>
            <a:ext cx="3510522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400" b="1" dirty="0" smtClean="0">
                <a:cs typeface="DecoType Thuluth" panose="02010000000000000000" pitchFamily="2" charset="-78"/>
              </a:rPr>
              <a:t>بسم الله الرحمن الرحيم</a:t>
            </a:r>
            <a:endParaRPr lang="ar-SA" sz="1400" b="1" dirty="0">
              <a:cs typeface="DecoType Thuluth" panose="0201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3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2133773"/>
              </p:ext>
            </p:extLst>
          </p:nvPr>
        </p:nvGraphicFramePr>
        <p:xfrm>
          <a:off x="0" y="836712"/>
          <a:ext cx="9060270" cy="5665088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644938"/>
                <a:gridCol w="529638"/>
                <a:gridCol w="4912048"/>
                <a:gridCol w="1265064"/>
                <a:gridCol w="1708582"/>
              </a:tblGrid>
              <a:tr h="498728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خطوات الدرس: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المدة الزمنية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سير الدرس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الوسائل التعليمية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استراتيجية التدريس</a:t>
                      </a:r>
                      <a:r>
                        <a:rPr lang="ar-SA" sz="1200" b="1" baseline="0" dirty="0" smtClean="0"/>
                        <a:t> </a:t>
                      </a:r>
                      <a:r>
                        <a:rPr lang="ar-SA" sz="1200" b="1" dirty="0" smtClean="0"/>
                        <a:t>المستخدمة</a:t>
                      </a:r>
                      <a:endParaRPr lang="ar-SA" sz="1200" b="1" dirty="0"/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التقديم (التركيز)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5د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ما </a:t>
                      </a:r>
                      <a:r>
                        <a:rPr lang="ar-SA" sz="1200" b="1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اعظم الذنوب؟          </a:t>
                      </a:r>
                      <a:r>
                        <a:rPr lang="ar-SA" sz="1200" b="1" dirty="0" smtClean="0">
                          <a:solidFill>
                            <a:srgbClr val="003366"/>
                          </a:solidFill>
                          <a:effectLst/>
                          <a:latin typeface="Times New Roman"/>
                          <a:ea typeface="Times New Roman"/>
                          <a:cs typeface="Traditional Arabic"/>
                        </a:rPr>
                        <a:t>ثلاث دقائق</a:t>
                      </a:r>
                      <a:endParaRPr lang="ar-SA" sz="1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التدريس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الشرك أعظم الذنوب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والدليل على ذلك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1-	قوله تعالى : في وصايا لقمان لابنه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( يا بني لا تشرك بالله إن الشرك لظلم عظيم )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الشرك أعظم أنواع الظلم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الظلم : هو وضع </a:t>
                      </a:r>
                      <a:r>
                        <a:rPr lang="ar-EG" sz="1600" b="1" dirty="0" err="1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الشئ</a:t>
                      </a: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 في غير موضعه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وهو ثلاثة أنواع : 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النوع الأول : ظلم الإنسان غيره من إنسان أو حيوان .</a:t>
                      </a:r>
                    </a:p>
                    <a:p>
                      <a:pPr algn="justLow" rtl="1">
                        <a:spcAft>
                          <a:spcPts val="0"/>
                        </a:spcAft>
                        <a:tabLst>
                          <a:tab pos="2857500" algn="l"/>
                        </a:tabLst>
                      </a:pPr>
                      <a:r>
                        <a:rPr lang="ar-EG" sz="1600" b="1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</a:rPr>
                        <a:t>النوع الثاني : ظلم الإنسان نفسه </a:t>
                      </a:r>
                      <a:endParaRPr lang="ar-EG" sz="1600" b="1" dirty="0" smtClean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عروض </a:t>
                      </a:r>
                      <a:r>
                        <a:rPr lang="ar-SA" sz="1200" b="1" dirty="0" err="1" smtClean="0"/>
                        <a:t>البوربونت</a:t>
                      </a:r>
                      <a:r>
                        <a:rPr lang="ar-SA" sz="1200" b="1" dirty="0" smtClean="0"/>
                        <a:t> 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err="1" smtClean="0"/>
                        <a:t>البروجكتر</a:t>
                      </a:r>
                      <a:endParaRPr lang="ar-SA" sz="1200" b="1" dirty="0" smtClean="0"/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بطاقات -أقلام ملونة-السبورة-الكتاب المدرسي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(استراتيجية التعلم النشط)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التعلم التعاوني</a:t>
                      </a: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+mn-lt"/>
                          <a:ea typeface="Times New Roman"/>
                          <a:cs typeface="+mn-cs"/>
                        </a:rPr>
                        <a:t>الحوار والمناقشة</a:t>
                      </a:r>
                      <a:endParaRPr lang="en-US" sz="1200" b="1" dirty="0" smtClean="0">
                        <a:effectLst/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التدريب: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smtClean="0"/>
                        <a:t>20د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أسأل  الطلاب السؤال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التالى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:ما أعظم الذنوب   ؟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 أستمع إلى إجابات الطلاب و أسجلها على السبورة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-ثم أناقشهم في بقية عناصر الدرس .</a:t>
                      </a:r>
                    </a:p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-أستنتج مع الطلاب </a:t>
                      </a:r>
                      <a:r>
                        <a:rPr lang="ar-SA" sz="1200" b="1" dirty="0" err="1" smtClean="0">
                          <a:effectLst/>
                          <a:latin typeface="Traditional Arabic"/>
                          <a:ea typeface="Times New Roman"/>
                        </a:rPr>
                        <a:t>فى</a:t>
                      </a:r>
                      <a:r>
                        <a:rPr lang="ar-SA" sz="1200" b="1" dirty="0" smtClean="0">
                          <a:effectLst/>
                          <a:latin typeface="Traditional Arabic"/>
                          <a:ea typeface="Times New Roman"/>
                        </a:rPr>
                        <a:t> النهاية إلى أنواع الظلم وخطر الشرك  .</a:t>
                      </a:r>
                      <a:endParaRPr lang="ar-SA" sz="1200" b="1" dirty="0" smtClean="0">
                        <a:effectLst/>
                        <a:latin typeface="Traditional Arabic"/>
                        <a:ea typeface="Times New Roman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>
                          <a:solidFill>
                            <a:srgbClr val="FF0000"/>
                          </a:solidFill>
                        </a:rPr>
                        <a:t>أقلام ملونة-السبورة-الكتاب المدرسي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التبادلي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الذاتي</a:t>
                      </a:r>
                    </a:p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التعلم الابداعي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التقويم: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r>
                        <a:rPr lang="ar-SA" sz="1200" b="1" dirty="0" smtClean="0"/>
                        <a:t>10د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حدد الأساس الذي تقوم عليه العبودية 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عرف الشرك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وضح المقصود بالظلم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س/ عدّد أنواع الظلم  .</a:t>
                      </a:r>
                    </a:p>
                    <a:p>
                      <a:r>
                        <a:rPr lang="ar-SA" sz="1200" b="1" dirty="0" smtClean="0">
                          <a:effectLst/>
                          <a:latin typeface="Times New Roman"/>
                          <a:cs typeface="Traditional Arabic"/>
                        </a:rPr>
                        <a:t>..</a:t>
                      </a:r>
                      <a:endParaRPr lang="ar-SA" sz="1200" b="1" dirty="0" smtClean="0">
                        <a:effectLst/>
                        <a:latin typeface="Times New Roman"/>
                        <a:cs typeface="Traditional Arabic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00000"/>
                        </a:lnSpc>
                      </a:pP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الواجب:</a:t>
                      </a:r>
                      <a:endParaRPr lang="ar-SA" sz="120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1200" b="1" dirty="0" smtClean="0"/>
                        <a:t>الكتاب  صـ</a:t>
                      </a:r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0">
                <a:tc gridSpan="5">
                  <a:txBody>
                    <a:bodyPr/>
                    <a:lstStyle/>
                    <a:p>
                      <a:pPr rtl="1"/>
                      <a:r>
                        <a:rPr lang="ar-SA" sz="1050" b="1" dirty="0" smtClean="0"/>
                        <a:t>مديرة المدرسة:                                                                                                    المشرفة التربوية:</a:t>
                      </a:r>
                    </a:p>
                    <a:p>
                      <a:pPr rtl="1"/>
                      <a:endParaRPr lang="ar-SA" sz="1050" b="1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sz="12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470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3302</TotalTime>
  <Words>223</Words>
  <Application>Microsoft Office PowerPoint</Application>
  <PresentationFormat>عرض على الشاشة (3:4)‏</PresentationFormat>
  <Paragraphs>66</Paragraphs>
  <Slides>2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3" baseType="lpstr">
      <vt:lpstr>نسق Office</vt:lpstr>
      <vt:lpstr>عرض تقديمي في PowerPoint</vt:lpstr>
      <vt:lpstr>عرض تقديمي في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البنفسجية .</dc:creator>
  <cp:lastModifiedBy>skyy</cp:lastModifiedBy>
  <cp:revision>40</cp:revision>
  <cp:lastPrinted>2014-09-28T10:58:08Z</cp:lastPrinted>
  <dcterms:created xsi:type="dcterms:W3CDTF">2014-02-12T13:17:48Z</dcterms:created>
  <dcterms:modified xsi:type="dcterms:W3CDTF">2014-09-28T10:59:29Z</dcterms:modified>
</cp:coreProperties>
</file>