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256" r:id="rId2"/>
    <p:sldId id="257" r:id="rId3"/>
    <p:sldId id="258" r:id="rId4"/>
    <p:sldId id="259" r:id="rId5"/>
    <p:sldId id="285" r:id="rId6"/>
    <p:sldId id="266" r:id="rId7"/>
    <p:sldId id="267" r:id="rId8"/>
    <p:sldId id="286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98" r:id="rId31"/>
    <p:sldId id="297" r:id="rId32"/>
    <p:sldId id="299" r:id="rId33"/>
    <p:sldId id="300" r:id="rId34"/>
    <p:sldId id="301" r:id="rId35"/>
    <p:sldId id="302" r:id="rId36"/>
    <p:sldId id="303" r:id="rId37"/>
    <p:sldId id="304" r:id="rId38"/>
    <p:sldId id="307" r:id="rId39"/>
    <p:sldId id="306" r:id="rId40"/>
    <p:sldId id="305" r:id="rId41"/>
    <p:sldId id="308" r:id="rId42"/>
    <p:sldId id="309" r:id="rId43"/>
    <p:sldId id="310" r:id="rId44"/>
    <p:sldId id="311" r:id="rId45"/>
    <p:sldId id="312" r:id="rId46"/>
    <p:sldId id="313" r:id="rId47"/>
    <p:sldId id="314" r:id="rId48"/>
    <p:sldId id="315" r:id="rId49"/>
    <p:sldId id="316" r:id="rId50"/>
    <p:sldId id="317" r:id="rId5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5" d="100"/>
          <a:sy n="75" d="100"/>
        </p:scale>
        <p:origin x="-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3FD10FA-2346-47E3-B5C6-227CF082F77D}" type="datetime1">
              <a:rPr lang="ar-SA" smtClean="0"/>
              <a:t>16/06/35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75107CF-0537-468E-9055-A1E025A6CB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728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9ED0A79-5F6B-496D-A0AE-B5E7840D14B5}" type="datetime1">
              <a:rPr lang="ar-SA" smtClean="0"/>
              <a:t>16/06/35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DC2969-C3C3-4FD8-A33A-F320D9AE99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47059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C2969-C3C3-4FD8-A33A-F320D9AE9937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6481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C2969-C3C3-4FD8-A33A-F320D9AE9937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4771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B884A-46F1-4016-8047-5AA64D85F052}" type="datetime1">
              <a:rPr lang="ar-SA" smtClean="0"/>
              <a:t>16/06/35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46FF-AB12-459E-A4EC-3467ABB7CBCB}" type="datetime1">
              <a:rPr lang="ar-SA" smtClean="0"/>
              <a:t>16/06/35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6E7C0-FD38-4465-A6CB-E0E10ED13492}" type="datetime1">
              <a:rPr lang="ar-SA" smtClean="0"/>
              <a:t>16/06/35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D3944-C12E-4C52-9442-2FF89FBCDA6C}" type="datetime1">
              <a:rPr lang="ar-SA" smtClean="0"/>
              <a:t>16/06/35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DE3A9-BCB1-4E40-8EC3-C7B876C5643E}" type="datetime1">
              <a:rPr lang="ar-SA" smtClean="0"/>
              <a:t>16/06/35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54DC-5141-4494-AACE-60250F5E65EC}" type="datetime1">
              <a:rPr lang="ar-SA" smtClean="0"/>
              <a:t>16/06/35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2FD9-5C18-4DDF-8654-E53D7CE44AF1}" type="datetime1">
              <a:rPr lang="ar-SA" smtClean="0"/>
              <a:t>16/06/35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46309-8380-4698-A2F5-BDC5D372D0B0}" type="datetime1">
              <a:rPr lang="ar-SA" smtClean="0"/>
              <a:t>16/06/35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FFF6-91C0-4F37-AFC2-B6854793E236}" type="datetime1">
              <a:rPr lang="ar-SA" smtClean="0"/>
              <a:t>16/06/35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CE6-8234-4B22-9F19-5615345204A9}" type="datetime1">
              <a:rPr lang="ar-SA" smtClean="0"/>
              <a:t>16/06/35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9309A-BCA9-4E93-B669-889B3490D80A}" type="datetime1">
              <a:rPr lang="ar-SA" smtClean="0"/>
              <a:t>16/06/35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A386B-728C-4D38-879A-8FED68938BB6}" type="datetime1">
              <a:rPr lang="ar-SA" smtClean="0"/>
              <a:t>16/06/35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مدرستي\مكتبة المعلم\خلفيات عروض الباوربوينت\3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65" y="-99392"/>
            <a:ext cx="9140098" cy="684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 P\Desktop\إعداد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822" y="4612795"/>
            <a:ext cx="5277834" cy="351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H P\Desktop\لطلاب الصف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362" y="1533553"/>
            <a:ext cx="6731602" cy="448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8"/>
          <a:stretch/>
        </p:blipFill>
        <p:spPr>
          <a:xfrm>
            <a:off x="525717" y="284044"/>
            <a:ext cx="8011629" cy="2496884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96"/>
          <a:stretch/>
        </p:blipFill>
        <p:spPr>
          <a:xfrm>
            <a:off x="-181333" y="4053833"/>
            <a:ext cx="8928991" cy="178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40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260271" y="1988840"/>
            <a:ext cx="6020422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أين تحدث عملية الإخصاب ؟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55638"/>
            <a:chOff x="3849368" y="2391801"/>
            <a:chExt cx="3267324" cy="655638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4164364" y="2463239"/>
              <a:ext cx="164644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قناة البيض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17281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الرحم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المهبل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المبيض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9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480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260271" y="1988840"/>
            <a:ext cx="6020422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 المادة الكيميائية التي تفرزها الغدد الصماء ؟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55638"/>
            <a:chOff x="3849368" y="2391801"/>
            <a:chExt cx="3267324" cy="655638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4164364" y="2463239"/>
              <a:ext cx="164644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الإنزيم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17281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الهرمون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اللعاب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غير </a:t>
              </a:r>
              <a:r>
                <a:rPr lang="ar-SA" sz="3200" b="1" dirty="0" err="1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ماذكر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10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5043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260271" y="1988840"/>
            <a:ext cx="6020422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أين ينمو الجنين و يتطور 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55638"/>
            <a:chOff x="3849368" y="2391801"/>
            <a:chExt cx="3267324" cy="655638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4164364" y="2463239"/>
              <a:ext cx="164644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قناة البيض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17281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المبيض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الرحم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المهبل 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11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574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ماذا يسمى اتحاد البويضة و الحيوان المنوي 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56213"/>
            <a:chOff x="3849368" y="2391801"/>
            <a:chExt cx="3267324" cy="656213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196143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الإخصاب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17281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الإباضة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دورة الحيض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البلوغ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12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40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في أي مرحلة يتكون الغشاء </a:t>
              </a:r>
              <a:r>
                <a:rPr lang="ar-SA" sz="2800" b="1" dirty="0" err="1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الرهلي</a:t>
              </a:r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283968" y="3802874"/>
            <a:ext cx="3384376" cy="656213"/>
            <a:chOff x="3732316" y="2391801"/>
            <a:chExt cx="3384376" cy="656213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732316" y="2463239"/>
              <a:ext cx="225921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البويضة المخصبة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899591" y="3882448"/>
            <a:ext cx="3242914" cy="669593"/>
            <a:chOff x="347939" y="2471375"/>
            <a:chExt cx="3242914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347939" y="2564374"/>
              <a:ext cx="223224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المرحلة الجنينية المتأخرة </a:t>
              </a:r>
              <a:endParaRPr lang="en-US" sz="24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المرحلة الجنينية </a:t>
              </a:r>
              <a:r>
                <a:rPr lang="ar-SA" sz="24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الأولى </a:t>
              </a:r>
              <a:endParaRPr lang="en-US" sz="24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حديث الولادة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13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0538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إحدى الغدد الآتية ليست صماء ؟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اللعابية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الزعترية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النخامية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الصنوبرية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14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114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في أي شهر يمكن معرفة جنس الجنين 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56213"/>
            <a:chOff x="3849368" y="2391801"/>
            <a:chExt cx="3267324" cy="656213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الثاني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الرابع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الخامس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السابع </a:t>
              </a: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15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975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الغدة التي تسيطر على معظم النشاطات الحيوية في الجسم 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الغدة النخامية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الخصيتان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الغدة الدرقية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الغدة الكظرية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16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52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يلي نباتات و </a:t>
              </a:r>
              <a:r>
                <a:rPr lang="ar-SA" sz="3200" b="1" dirty="0" err="1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عائية</a:t>
              </a:r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 لا بذرية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الحزازيات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حشيشة الكبد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ذيل الحصان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الصنوبر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17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697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2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4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 الفتحات الصغيرة الموجودة على سطح الورقة ومحاطة بخلايا حارسة </a:t>
              </a:r>
              <a:endParaRPr lang="en-US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الثغور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err="1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الكيوتيكل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err="1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الريزومات</a:t>
              </a:r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البذور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18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920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403648" y="1988840"/>
            <a:ext cx="5760640" cy="1008112"/>
            <a:chOff x="720" y="1392"/>
            <a:chExt cx="4058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40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أين تُنتج خلايا الدم الحمراء</a:t>
              </a:r>
              <a:endParaRPr lang="en-US" sz="40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067944" y="3802874"/>
            <a:ext cx="3600400" cy="655638"/>
            <a:chOff x="3516292" y="2391801"/>
            <a:chExt cx="3600400" cy="655638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516292" y="2463239"/>
              <a:ext cx="211956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العظم الكثيف</a:t>
              </a:r>
              <a:endParaRPr lang="en-US" sz="32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731164" y="3831961"/>
            <a:ext cx="3411341" cy="720080"/>
            <a:chOff x="179512" y="2420888"/>
            <a:chExt cx="3411341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179512" y="2420888"/>
              <a:ext cx="211956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الغضروف</a:t>
              </a:r>
              <a:endParaRPr lang="en-US" sz="32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067944" y="5416137"/>
            <a:ext cx="3600400" cy="655638"/>
            <a:chOff x="3516292" y="4005064"/>
            <a:chExt cx="3600400" cy="655638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516292" y="4076502"/>
              <a:ext cx="211956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السمحاق</a:t>
              </a:r>
              <a:endParaRPr lang="en-US" sz="20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467544" y="5495711"/>
            <a:ext cx="3674961" cy="669593"/>
            <a:chOff x="-84108" y="4084638"/>
            <a:chExt cx="3674961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-84108" y="4097448"/>
              <a:ext cx="230425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نخاع العظم</a:t>
              </a:r>
              <a:endParaRPr lang="en-US" sz="24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380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أجزاء النبات يعمل على تثبيته في التربة 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الساق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الجذور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الأوراق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الخلايا الحارسة 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19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459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يتكون معظم اللحاء و الخشاب الجديد للنباتات في :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الخلايا الحارسة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err="1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الكامبيوم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الثغور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err="1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الكيوتيكل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20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300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 مجموعة النباتات التي يبلغ سمكها بضع خلايا فقط ؟ 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المغطاة البذور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المعراة البذور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السرخسيات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الحزازيات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21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607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جزء النبات البيضي الظاهر في الصورة يوجد فقط في النباتات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6370379" y="3802874"/>
            <a:ext cx="2666117" cy="647700"/>
            <a:chOff x="4236369" y="2391801"/>
            <a:chExt cx="2880323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4236369" y="2471375"/>
              <a:ext cx="2277294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4236370" y="2463239"/>
              <a:ext cx="187220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المغطاة البذور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3419872" y="3831961"/>
            <a:ext cx="2808312" cy="720080"/>
            <a:chOff x="782541" y="2420888"/>
            <a:chExt cx="2808312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926556" y="2471375"/>
              <a:ext cx="2130723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782541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المعراة البذور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6370379" y="5416137"/>
            <a:ext cx="2666118" cy="656213"/>
            <a:chOff x="4450574" y="4005064"/>
            <a:chExt cx="2666118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4450574" y="4084638"/>
              <a:ext cx="2063089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4450574" y="4076502"/>
              <a:ext cx="189246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اللابذرية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3563886" y="5495711"/>
            <a:ext cx="2664298" cy="813029"/>
            <a:chOff x="926555" y="4084638"/>
            <a:chExt cx="2664298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926556" y="4084638"/>
              <a:ext cx="2130724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926555" y="4097448"/>
              <a:ext cx="1890648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اللاوعائية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pic>
        <p:nvPicPr>
          <p:cNvPr id="41" name="صورة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674104"/>
            <a:ext cx="3096344" cy="244629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3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22</a:t>
            </a:r>
            <a:endParaRPr lang="ar-SA" sz="1800" b="1" dirty="0"/>
          </a:p>
        </p:txBody>
      </p:sp>
      <p:pic>
        <p:nvPicPr>
          <p:cNvPr id="44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372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4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النباتات التالية لها تراكيب تنقل عن طريقها الماء و المواد الأخرى</a:t>
              </a:r>
              <a:endParaRPr lang="en-US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الوعائية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الأوليات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اللاوعائية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غير </a:t>
              </a:r>
              <a:r>
                <a:rPr lang="ar-SA" sz="3200" b="1" dirty="0" err="1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ماذكر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23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8397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أجزاء الورقة يحدث فيها معظم مراحل عملية البناء الضوئي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البشرة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err="1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الكيوتيكل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الثغور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الطبقة العمادية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24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819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يلي يوجد في السرخسيات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المخاريط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err="1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الريزومات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الأبواغ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البذور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25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47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الموارد التالية متجدد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الفحم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النفط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ضوء الشمس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الألمنيوم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26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446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يلي يستطيع تحويل الطاقة الضوئية إلى طاقة كهربائية 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الخلايا الشمسية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الضباب الدخاني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محطات الطاقة النووية </a:t>
              </a:r>
              <a:endParaRPr lang="en-US" sz="24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محطات توليد طاقة الحرارة الجوفية</a:t>
              </a:r>
              <a:endParaRPr lang="ar-SA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0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27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9878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يلي يعد مثالا على الوقود الأحفوري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الخشب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النفط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الطاقة النووية </a:t>
              </a:r>
              <a:endParaRPr lang="en-US" sz="24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30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الخلايا الضوئية</a:t>
              </a:r>
              <a:endParaRPr lang="ar-SA" sz="2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28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870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403648" y="1988840"/>
            <a:ext cx="5760640" cy="1008112"/>
            <a:chOff x="720" y="1392"/>
            <a:chExt cx="4058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36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ماذا يُغلف أطراف العظم ؟ </a:t>
              </a:r>
              <a:endParaRPr lang="en-US" sz="36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56213"/>
            <a:chOff x="3849368" y="2391801"/>
            <a:chExt cx="3267324" cy="656213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948340" y="2463239"/>
              <a:ext cx="17281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الغضروف</a:t>
              </a:r>
              <a:endParaRPr lang="en-US" sz="32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851996" y="2420888"/>
              <a:ext cx="105978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الأوتار</a:t>
              </a:r>
              <a:endParaRPr lang="en-US" sz="32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401020" y="5416137"/>
            <a:ext cx="3267324" cy="656213"/>
            <a:chOff x="3849368" y="4005064"/>
            <a:chExt cx="3267324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4164364" y="4076502"/>
              <a:ext cx="16128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ditional Arabic" pitchFamily="18" charset="-78"/>
                  <a:cs typeface="Traditional Arabic" pitchFamily="18" charset="-78"/>
                </a:rPr>
                <a:t>الأربطة </a:t>
              </a:r>
              <a:endParaRPr lang="en-US" sz="2000" b="1" dirty="0">
                <a:solidFill>
                  <a:srgbClr val="000000"/>
                </a:solidFill>
                <a:latin typeface="Traditional Arabic" pitchFamily="18" charset="-78"/>
                <a:cs typeface="Traditional Arabic" pitchFamily="18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944636" y="5495711"/>
            <a:ext cx="3197869" cy="669593"/>
            <a:chOff x="392984" y="4084638"/>
            <a:chExt cx="3197869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635972" y="4097448"/>
              <a:ext cx="151216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>
                  <a:solidFill>
                    <a:srgbClr val="000000"/>
                  </a:solidFill>
                  <a:latin typeface="Traditional Arabic" pitchFamily="18" charset="-78"/>
                  <a:cs typeface="Traditional Arabic" pitchFamily="18" charset="-78"/>
                </a:rPr>
                <a:t>العضلات</a:t>
              </a:r>
              <a:endParaRPr lang="en-US" sz="3200" b="1" dirty="0">
                <a:solidFill>
                  <a:srgbClr val="000000"/>
                </a:solidFill>
                <a:latin typeface="Traditional Arabic" pitchFamily="18" charset="-78"/>
                <a:cs typeface="Traditional Arabic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031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مصادر الطاقة التالية يظهر في الصورة  :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  <a:p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6370379" y="3802874"/>
            <a:ext cx="2666117" cy="647700"/>
            <a:chOff x="4236369" y="2391801"/>
            <a:chExt cx="2880323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4236369" y="2471375"/>
              <a:ext cx="2277294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4236370" y="2463239"/>
              <a:ext cx="18722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الطاقة الشمسية </a:t>
              </a:r>
              <a:endParaRPr lang="ar-SA" sz="2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3347864" y="3882448"/>
            <a:ext cx="2880320" cy="669593"/>
            <a:chOff x="710533" y="2471375"/>
            <a:chExt cx="2880320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926556" y="2471375"/>
              <a:ext cx="2130723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710533" y="2564374"/>
              <a:ext cx="201622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الطاقة الكهرومائية</a:t>
              </a:r>
              <a:endParaRPr lang="en-US" sz="24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6228184" y="5452120"/>
            <a:ext cx="2808313" cy="647700"/>
            <a:chOff x="4308379" y="4005064"/>
            <a:chExt cx="2808313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4450574" y="4084638"/>
              <a:ext cx="2063089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4308379" y="4174122"/>
              <a:ext cx="189246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0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طاقة الحرارة الجوفية</a:t>
              </a:r>
              <a:endParaRPr lang="en-US" sz="20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3491880" y="5495711"/>
            <a:ext cx="2736304" cy="669593"/>
            <a:chOff x="854549" y="4084638"/>
            <a:chExt cx="2736304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926556" y="4084638"/>
              <a:ext cx="2130724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854549" y="4112836"/>
              <a:ext cx="1890648" cy="56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0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طاقة الخلايا الضوئية</a:t>
              </a:r>
              <a:endParaRPr lang="ar-SA" sz="20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05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pic>
        <p:nvPicPr>
          <p:cNvPr id="41" name="صورة 4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13053"/>
            <a:ext cx="3096344" cy="236839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2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29</a:t>
            </a:r>
            <a:endParaRPr lang="ar-SA" sz="1800" b="1" dirty="0"/>
          </a:p>
        </p:txBody>
      </p:sp>
      <p:pic>
        <p:nvPicPr>
          <p:cNvPr id="43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79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يلي يسهم في تحلل الأوزون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ثاني أكسيد الكربون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الرادون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err="1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الفلورو</a:t>
              </a:r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 </a:t>
              </a:r>
              <a:r>
                <a:rPr lang="ar-SA" sz="2400" b="1" dirty="0" err="1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كلورو</a:t>
              </a:r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 كربون</a:t>
              </a:r>
              <a:endParaRPr lang="en-US" sz="24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30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أول أكسيد الكربون</a:t>
              </a:r>
              <a:endParaRPr lang="ar-SA" sz="2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30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289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المادة الدخيلة على البيئة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المطر الحمضي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التلوث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المادة الملوثة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705307"/>
            <a:chOff x="275931" y="4084638"/>
            <a:chExt cx="3314922" cy="705307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الأوزون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31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684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ماذا يحدث لو لم تكن هناك ظاهرة الاحتباس الحراري 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615477"/>
              <a:ext cx="225921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16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سيكون سطح الأرض أكثر سخونة</a:t>
              </a:r>
              <a:endParaRPr lang="ar-SA" sz="16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93991"/>
              <a:ext cx="201622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1600" b="1" dirty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سيكون سطح الأرض أكثر </a:t>
              </a:r>
              <a:r>
                <a:rPr lang="ar-SA" sz="16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برودة</a:t>
              </a:r>
              <a:endParaRPr lang="ar-SA" sz="16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139952" y="5416137"/>
            <a:ext cx="3528392" cy="647700"/>
            <a:chOff x="3588300" y="4005064"/>
            <a:chExt cx="352839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588300" y="4250175"/>
              <a:ext cx="267799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16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تكون درجة حرارة الأرض متساوية</a:t>
              </a:r>
              <a:endParaRPr lang="en-US" sz="16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755576" y="5495711"/>
            <a:ext cx="3386929" cy="669593"/>
            <a:chOff x="203924" y="4084638"/>
            <a:chExt cx="3386929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03924" y="4199653"/>
              <a:ext cx="254127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16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قد ينصهر الغطاء الجليدي في القطبين</a:t>
              </a:r>
              <a:endParaRPr lang="en-US" sz="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32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469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 مصدر الطاقة الحرارية في محرك آلة الاحتراق 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البخار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الماء الحار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حرق الوقود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705307"/>
            <a:chOff x="275931" y="4084638"/>
            <a:chExt cx="3314922" cy="705307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التبريد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33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135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ماذا يحدث لمعظم المواد عندما يتم تسخينها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تتقلص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تتبخر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تطفو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705307"/>
            <a:chOff x="275931" y="4084638"/>
            <a:chExt cx="3314922" cy="705307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تتمدد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34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365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العمليات التالية تحدث عندما يتلامس جسمان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 مختلفان في درجة الحرارة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حمل حراري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تكاثف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إشعاع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705307"/>
            <a:chOff x="275931" y="4084638"/>
            <a:chExt cx="3314922" cy="705307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توصيل حراري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35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544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انتقال الطاقة الحرارية من الشمس إلى الأرض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مثال على إحدى الطرائق التالية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الحمل الحراري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الإشعاع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التمدد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705307"/>
            <a:chOff x="275931" y="4084638"/>
            <a:chExt cx="3314922" cy="705307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التوصيل حراري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36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726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معظم المواد العازلة تحوي فراغات مملوءة بالهواء ؛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وذلك لأن الهواء يتصف بأنه : 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موصل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مشع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خفيف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705307"/>
            <a:chOff x="275931" y="4084638"/>
            <a:chExt cx="3314922" cy="705307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عازل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37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036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في وصفة لتحضير الكعك ، يوصى أن يتم خبزه على درجة حرارة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350 ف . ما قيمة هذه الدرجة بحسب المقياس </a:t>
              </a:r>
              <a:r>
                <a:rPr lang="ar-SA" sz="2800" b="1" dirty="0" err="1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السيلزي</a:t>
              </a:r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162 ْس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194 ْس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177 ْس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705307"/>
            <a:chOff x="275931" y="4084638"/>
            <a:chExt cx="3314922" cy="705307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212 ْس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1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38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645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048672" cy="1008112"/>
            <a:chOff x="720" y="1392"/>
            <a:chExt cx="4058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ar-SA" sz="36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توجد المفاصل غير المتحركة في الإنسان في :</a:t>
              </a:r>
              <a:endParaRPr lang="en-US" sz="36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730" y="1392"/>
              <a:ext cx="4043" cy="480"/>
              <a:chOff x="744" y="1392"/>
              <a:chExt cx="3988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744" y="175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744" y="1392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55638"/>
            <a:chOff x="3849368" y="2391801"/>
            <a:chExt cx="3267324" cy="655638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4164364" y="2463239"/>
              <a:ext cx="164644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المرفق</a:t>
              </a:r>
              <a:endParaRPr lang="en-US" sz="32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851996" y="2420888"/>
              <a:ext cx="105978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الرسغ</a:t>
              </a:r>
              <a:endParaRPr lang="en-US" sz="32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401020" y="5416137"/>
            <a:ext cx="3267324" cy="656213"/>
            <a:chOff x="3849368" y="4005064"/>
            <a:chExt cx="3267324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4164364" y="4076502"/>
              <a:ext cx="105978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ditional Arabic" pitchFamily="18" charset="-78"/>
                  <a:cs typeface="Traditional Arabic" pitchFamily="18" charset="-78"/>
                </a:rPr>
                <a:t>العنق </a:t>
              </a:r>
              <a:endParaRPr lang="en-US" sz="2000" b="1" dirty="0">
                <a:solidFill>
                  <a:srgbClr val="000000"/>
                </a:solidFill>
                <a:latin typeface="Traditional Arabic" pitchFamily="18" charset="-78"/>
                <a:cs typeface="Traditional Arabic" pitchFamily="18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944636" y="5495711"/>
            <a:ext cx="3197869" cy="669593"/>
            <a:chOff x="392984" y="4084638"/>
            <a:chExt cx="3197869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707980" y="4097448"/>
              <a:ext cx="151216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3200" b="1" dirty="0" smtClean="0">
                  <a:solidFill>
                    <a:srgbClr val="000000"/>
                  </a:solidFill>
                  <a:latin typeface="Traditional Arabic" pitchFamily="18" charset="-78"/>
                  <a:cs typeface="Traditional Arabic" pitchFamily="18" charset="-78"/>
                </a:rPr>
                <a:t>الجمجمة</a:t>
              </a:r>
              <a:endParaRPr lang="en-US" sz="2000" b="1" dirty="0">
                <a:solidFill>
                  <a:srgbClr val="000000"/>
                </a:solidFill>
                <a:latin typeface="Traditional Arabic" pitchFamily="18" charset="-78"/>
                <a:cs typeface="Traditional Arabic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272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يأتي يطلق على الطاقة التي تنتقل من الجسم الأسخن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إلى الجسم الأبرد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الطاقة الحركية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الحرارة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الحرارة النوعية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درجة الحرارة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39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285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إذا كانت المسافة بين القمة و القاع لموجة هي 0.6متر ، فما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سعة الموجة ؟  </a:t>
              </a: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0.3 م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0.6 م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1.2 م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2.4 م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40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681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الوحدة التي تستخدم لقياس التردد هي :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err="1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ديسيبل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متر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هرتز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متر / ثانية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41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67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يلي ينتقل فيه الصوت أسرع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الفراغ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الفولاذ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الماء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الهواء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42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059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تعتمد زيادة حدة الصوت على زيادة إحدى الخواص التالية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الشدة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الطول الموجي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التردد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علو الصوت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43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063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تستخدم أحيانا مواد لينة في قاعات الاحتفالات لمنع حدوث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واحد من الظواهر التالية ، وهي :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الانكسار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التضاغط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الحيود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الصدى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44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947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يأتي ليس موجات مستعرضة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موجات الراديو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موجات الصوت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الموجات تحت الحمراء</a:t>
              </a:r>
              <a:endParaRPr lang="en-US" sz="24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الضوء المرئي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45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72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خواص الموجات التالية تحدد مقدار الطاقة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التي تحملها الموجة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السعة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الطول الموجي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التردد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سرعة الموجة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46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7624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الفقرات التالية تعطي أفضل وصف لسبب انكسار الموجات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عند </a:t>
              </a:r>
              <a:r>
                <a:rPr lang="ar-SA" sz="2800" b="1" dirty="0" err="1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نفاذها</a:t>
              </a:r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 من مادة إلى أخرى ؟</a:t>
              </a: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زيادة الطول الموجي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683568" y="3882448"/>
            <a:ext cx="3458937" cy="669593"/>
            <a:chOff x="131916" y="2471375"/>
            <a:chExt cx="3458937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131916" y="2502819"/>
              <a:ext cx="244827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زيادة في سعة الموجة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تغير في سرعة الموجة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نقصان التردد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47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07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 الذي يولد الموجات ؟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الصوت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نقل الطاقة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الحرارة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الاهتزازات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48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602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الفيتامينات التالية تُصنع في الجلد 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أ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ب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ج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د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179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مما يأتي له أطوال موجية أكبر من الأطوال الموجية </a:t>
              </a:r>
            </a:p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للضوء المرئي ؟ 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الأشعة السينية </a:t>
              </a:r>
              <a:endParaRPr lang="ar-SA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أمواج الراديو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47700"/>
            <a:chOff x="3665050" y="4005064"/>
            <a:chExt cx="3451642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أشعة جاما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4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الأمواج فوق البنفسجية</a:t>
              </a:r>
              <a:endParaRPr lang="ar-SA" sz="2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49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813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260271" y="1988840"/>
            <a:ext cx="6020422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كيف ينتقل السيال العصبي عبر الشق التشابكي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139952" y="3802874"/>
            <a:ext cx="3528392" cy="647700"/>
            <a:chOff x="3588300" y="2391801"/>
            <a:chExt cx="3528392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588300" y="2584699"/>
              <a:ext cx="240506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b="1" dirty="0" smtClean="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اعتمادا على الخاصية </a:t>
              </a:r>
              <a:r>
                <a:rPr lang="ar-SA" b="1" dirty="0" err="1" smtClean="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الأسموزية</a:t>
              </a:r>
              <a:endParaRPr lang="en-US" b="1" dirty="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683568" y="3882448"/>
            <a:ext cx="3458937" cy="669593"/>
            <a:chOff x="131916" y="2471375"/>
            <a:chExt cx="3458937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131916" y="2553921"/>
              <a:ext cx="244827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20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عبر الخلايا العصبية الموصلة </a:t>
              </a:r>
              <a:endParaRPr lang="en-US" sz="20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401020" y="5416137"/>
            <a:ext cx="3267324" cy="647700"/>
            <a:chOff x="3849368" y="4005064"/>
            <a:chExt cx="3267324" cy="647700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948340" y="4076502"/>
              <a:ext cx="21786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000" b="1" dirty="0" smtClean="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عبر جسم الخلية العصبية </a:t>
              </a:r>
              <a:endParaRPr lang="en-US" sz="1400" b="1" dirty="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210105"/>
              <a:ext cx="254127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000" b="1" dirty="0" smtClean="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عبر الشق التشابكي </a:t>
              </a:r>
              <a:endParaRPr lang="en-US" sz="1400" b="1" dirty="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5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701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331640" y="1844824"/>
            <a:ext cx="6221682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28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ماذا تُسمى الخلايا العصبية التي تستقبل المنبه الجلد و العيون</a:t>
              </a:r>
              <a:endParaRPr 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216702" y="3802874"/>
            <a:ext cx="3451642" cy="647700"/>
            <a:chOff x="3665050" y="2391801"/>
            <a:chExt cx="3451642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665050" y="2463239"/>
              <a:ext cx="214575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2800" b="1" dirty="0" smtClean="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الخلايا الموصلة </a:t>
              </a:r>
              <a:endParaRPr lang="en-US" sz="2800" b="1" dirty="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82448"/>
            <a:ext cx="3197869" cy="669593"/>
            <a:chOff x="392984" y="2471375"/>
            <a:chExt cx="3197869" cy="669593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502819"/>
              <a:ext cx="172819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rtl="0"/>
              <a:r>
                <a:rPr lang="ar-SA" sz="28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العصب الحركي</a:t>
              </a:r>
              <a:endParaRPr lang="en-US" sz="2800" b="1" dirty="0">
                <a:solidFill>
                  <a:srgbClr val="000000"/>
                </a:solidFill>
                <a:latin typeface="Trajan Pro" pitchFamily="18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401020" y="5416137"/>
            <a:ext cx="3267324" cy="656213"/>
            <a:chOff x="3849368" y="4005064"/>
            <a:chExt cx="3267324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948340" y="4076502"/>
              <a:ext cx="217868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الشق التشابكي</a:t>
              </a:r>
              <a:endParaRPr lang="en-US" sz="2000" b="1" dirty="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669593"/>
            <a:chOff x="275931" y="4084638"/>
            <a:chExt cx="3314922" cy="669593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الخلايا الحسية</a:t>
              </a:r>
              <a:endParaRPr lang="en-US" sz="2400" b="1" dirty="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6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192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5616" y="1988840"/>
            <a:ext cx="6293051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3200" b="1" dirty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</a:t>
              </a:r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ي جزء من العين يتجمع عليه الضوء ؟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47700"/>
            <a:chOff x="3849368" y="2391801"/>
            <a:chExt cx="3267324" cy="647700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3849368" y="2463239"/>
              <a:ext cx="22592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العدسات </a:t>
              </a:r>
              <a:endParaRPr lang="en-US" sz="28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201622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البؤبؤ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الشبكية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القرنية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7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254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260271" y="1988840"/>
            <a:ext cx="6020422" cy="1008112"/>
            <a:chOff x="619" y="1392"/>
            <a:chExt cx="4241" cy="480"/>
          </a:xfrm>
        </p:grpSpPr>
        <p:sp>
          <p:nvSpPr>
            <p:cNvPr id="3" name="AutoShape 13"/>
            <p:cNvSpPr>
              <a:spLocks noChangeArrowheads="1"/>
            </p:cNvSpPr>
            <p:nvPr/>
          </p:nvSpPr>
          <p:spPr bwMode="blackGray">
            <a:xfrm>
              <a:off x="619" y="1392"/>
              <a:ext cx="4241" cy="480"/>
            </a:xfrm>
            <a:prstGeom prst="roundRect">
              <a:avLst>
                <a:gd name="adj" fmla="val 17509"/>
              </a:avLst>
            </a:prstGeom>
            <a:solidFill>
              <a:srgbClr val="EFC8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ar-SA" sz="3200" b="1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أي الأجزاء التالية من الأذن الداخلية ؟ </a:t>
              </a:r>
              <a:endParaRPr lang="en-US" sz="3200" b="1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19" y="1392"/>
              <a:ext cx="4241" cy="480"/>
              <a:chOff x="635" y="1392"/>
              <a:chExt cx="4184" cy="480"/>
            </a:xfrm>
          </p:grpSpPr>
          <p:sp>
            <p:nvSpPr>
              <p:cNvPr id="5" name="AutoShape 15"/>
              <p:cNvSpPr>
                <a:spLocks noChangeArrowheads="1"/>
              </p:cNvSpPr>
              <p:nvPr/>
            </p:nvSpPr>
            <p:spPr bwMode="blackGray">
              <a:xfrm>
                <a:off x="635" y="1757"/>
                <a:ext cx="41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alpha val="0"/>
                    </a:srgbClr>
                  </a:gs>
                  <a:gs pos="100000">
                    <a:srgbClr val="EFC821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6" name="AutoShape 16"/>
              <p:cNvSpPr>
                <a:spLocks noChangeArrowheads="1"/>
              </p:cNvSpPr>
              <p:nvPr/>
            </p:nvSpPr>
            <p:spPr bwMode="blackGray">
              <a:xfrm>
                <a:off x="635" y="1392"/>
                <a:ext cx="41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FC821">
                      <a:gamma/>
                      <a:tint val="38039"/>
                      <a:invGamma/>
                    </a:srgbClr>
                  </a:gs>
                  <a:gs pos="100000">
                    <a:srgbClr val="EFC82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مجموعة 7"/>
          <p:cNvGrpSpPr/>
          <p:nvPr/>
        </p:nvGrpSpPr>
        <p:grpSpPr>
          <a:xfrm>
            <a:off x="4401020" y="3802874"/>
            <a:ext cx="3267324" cy="655638"/>
            <a:chOff x="3849368" y="2391801"/>
            <a:chExt cx="3267324" cy="655638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flipH="1">
              <a:off x="3849368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 flipH="1">
              <a:off x="4164364" y="2463239"/>
              <a:ext cx="164644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السندان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11" name="Group 84"/>
            <p:cNvGrpSpPr>
              <a:grpSpLocks/>
            </p:cNvGrpSpPr>
            <p:nvPr/>
          </p:nvGrpSpPr>
          <p:grpSpPr bwMode="auto">
            <a:xfrm flipH="1">
              <a:off x="5851454" y="2391801"/>
              <a:ext cx="1265238" cy="647700"/>
              <a:chOff x="1296" y="1200"/>
              <a:chExt cx="528" cy="432"/>
            </a:xfrm>
          </p:grpSpPr>
          <p:sp>
            <p:nvSpPr>
              <p:cNvPr id="13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15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 flipH="1">
              <a:off x="6343044" y="247137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1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944636" y="3831961"/>
            <a:ext cx="3197869" cy="720080"/>
            <a:chOff x="392984" y="2420888"/>
            <a:chExt cx="3197869" cy="720080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gray">
            <a:xfrm flipH="1">
              <a:off x="392984" y="2471375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 flipH="1">
              <a:off x="491956" y="2420888"/>
              <a:ext cx="17281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rajan Pro" pitchFamily="18" charset="0"/>
                  <a:cs typeface="Traditional Arabic" pitchFamily="2" charset="-78"/>
                </a:rPr>
                <a:t>طبلة الأذن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19" name="Group 84"/>
            <p:cNvGrpSpPr>
              <a:grpSpLocks/>
            </p:cNvGrpSpPr>
            <p:nvPr/>
          </p:nvGrpSpPr>
          <p:grpSpPr bwMode="auto">
            <a:xfrm flipH="1">
              <a:off x="2325615" y="2493268"/>
              <a:ext cx="1265238" cy="647700"/>
              <a:chOff x="1296" y="1200"/>
              <a:chExt cx="528" cy="432"/>
            </a:xfrm>
          </p:grpSpPr>
          <p:sp>
            <p:nvSpPr>
              <p:cNvPr id="21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22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23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gray">
            <a:xfrm flipH="1">
              <a:off x="2817205" y="2572842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4216702" y="5416137"/>
            <a:ext cx="3451642" cy="656213"/>
            <a:chOff x="3665050" y="4005064"/>
            <a:chExt cx="3451642" cy="656213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 flipH="1">
              <a:off x="3849368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 flipH="1">
              <a:off x="3665050" y="4076502"/>
              <a:ext cx="267799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المطرقة </a:t>
              </a:r>
              <a:endParaRPr lang="en-US" sz="3200" b="1" dirty="0">
                <a:solidFill>
                  <a:srgbClr val="000000"/>
                </a:solidFill>
                <a:latin typeface="Tekton Pro Ext" pitchFamily="34" charset="0"/>
                <a:cs typeface="Traditional Arabic" pitchFamily="2" charset="-78"/>
              </a:endParaRPr>
            </a:p>
          </p:txBody>
        </p:sp>
        <p:grpSp>
          <p:nvGrpSpPr>
            <p:cNvPr id="27" name="Group 84"/>
            <p:cNvGrpSpPr>
              <a:grpSpLocks/>
            </p:cNvGrpSpPr>
            <p:nvPr/>
          </p:nvGrpSpPr>
          <p:grpSpPr bwMode="auto">
            <a:xfrm flipH="1">
              <a:off x="5851454" y="4005064"/>
              <a:ext cx="1265238" cy="647700"/>
              <a:chOff x="1296" y="1200"/>
              <a:chExt cx="528" cy="432"/>
            </a:xfrm>
          </p:grpSpPr>
          <p:sp>
            <p:nvSpPr>
              <p:cNvPr id="29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0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1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" name="Text Box 11"/>
            <p:cNvSpPr txBox="1">
              <a:spLocks noChangeArrowheads="1"/>
            </p:cNvSpPr>
            <p:nvPr/>
          </p:nvSpPr>
          <p:spPr bwMode="gray">
            <a:xfrm flipH="1">
              <a:off x="6343044" y="4084638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مجموعة 31"/>
          <p:cNvGrpSpPr/>
          <p:nvPr/>
        </p:nvGrpSpPr>
        <p:grpSpPr>
          <a:xfrm>
            <a:off x="827583" y="5495711"/>
            <a:ext cx="3314922" cy="813029"/>
            <a:chOff x="275931" y="4084638"/>
            <a:chExt cx="3314922" cy="813029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 flipH="1">
              <a:off x="392984" y="4084638"/>
              <a:ext cx="2664296" cy="51752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 algn="ctr" rtl="0"/>
              <a:endParaRPr lang="ar-SA" sz="1800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 flipH="1">
              <a:off x="275931" y="4097448"/>
              <a:ext cx="2541273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3200" b="1" dirty="0" smtClean="0">
                  <a:solidFill>
                    <a:srgbClr val="000000"/>
                  </a:solidFill>
                  <a:latin typeface="Tekton Pro Ext" pitchFamily="34" charset="0"/>
                  <a:cs typeface="Traditional Arabic" panose="02020603050405020304" pitchFamily="18" charset="-78"/>
                </a:rPr>
                <a:t>القوقعة</a:t>
              </a:r>
              <a:endParaRPr lang="ar-SA" sz="32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  <a:p>
              <a:pPr algn="ctr" rtl="0"/>
              <a:endParaRPr lang="en-US" sz="1400" b="1" dirty="0">
                <a:solidFill>
                  <a:srgbClr val="000000"/>
                </a:solidFill>
                <a:latin typeface="Tekton Pro Ext" pitchFamily="34" charset="0"/>
                <a:cs typeface="Traditional Arabic" panose="02020603050405020304" pitchFamily="18" charset="-78"/>
              </a:endParaRPr>
            </a:p>
          </p:txBody>
        </p:sp>
        <p:grpSp>
          <p:nvGrpSpPr>
            <p:cNvPr id="35" name="Group 84"/>
            <p:cNvGrpSpPr>
              <a:grpSpLocks/>
            </p:cNvGrpSpPr>
            <p:nvPr/>
          </p:nvGrpSpPr>
          <p:grpSpPr bwMode="auto">
            <a:xfrm flipH="1">
              <a:off x="2325615" y="4106531"/>
              <a:ext cx="1265238" cy="647700"/>
              <a:chOff x="1296" y="1200"/>
              <a:chExt cx="528" cy="432"/>
            </a:xfrm>
          </p:grpSpPr>
          <p:sp>
            <p:nvSpPr>
              <p:cNvPr id="37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sp>
            <p:nvSpPr>
              <p:cNvPr id="38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ln/>
              <a:extLst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rtl="0"/>
                <a:endParaRPr lang="ar-SA" sz="1800"/>
              </a:p>
            </p:txBody>
          </p:sp>
          <p:pic>
            <p:nvPicPr>
              <p:cNvPr id="39" name="Picture 79" descr="Picture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 flipH="1">
              <a:off x="2817205" y="4186105"/>
              <a:ext cx="3866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rtl="0"/>
              <a:r>
                <a:rPr lang="ar-SA" sz="2800" b="1" dirty="0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0" name="Oval 7"/>
          <p:cNvSpPr>
            <a:spLocks noChangeArrowheads="1"/>
          </p:cNvSpPr>
          <p:nvPr/>
        </p:nvSpPr>
        <p:spPr bwMode="gray">
          <a:xfrm rot="19841948" flipH="1">
            <a:off x="8087575" y="975403"/>
            <a:ext cx="850328" cy="625210"/>
          </a:xfrm>
          <a:prstGeom prst="ellipse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/>
            <a:r>
              <a:rPr lang="ar-SA" sz="2800" b="1" dirty="0" smtClean="0"/>
              <a:t>8</a:t>
            </a:r>
            <a:endParaRPr lang="ar-SA" sz="1800" b="1" dirty="0"/>
          </a:p>
        </p:txBody>
      </p:sp>
      <p:pic>
        <p:nvPicPr>
          <p:cNvPr id="41" name="Picture 79" descr="Pict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97488" y="969740"/>
            <a:ext cx="694934" cy="54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332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1019</Words>
  <Application>Microsoft Office PowerPoint</Application>
  <PresentationFormat>عرض على الشاشة (3:4)‏</PresentationFormat>
  <Paragraphs>523</Paragraphs>
  <Slides>50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50</vt:i4>
      </vt:variant>
    </vt:vector>
  </HeadingPairs>
  <TitlesOfParts>
    <vt:vector size="51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 P</dc:creator>
  <cp:lastModifiedBy>عبدالله</cp:lastModifiedBy>
  <cp:revision>52</cp:revision>
  <dcterms:created xsi:type="dcterms:W3CDTF">2013-11-16T16:18:06Z</dcterms:created>
  <dcterms:modified xsi:type="dcterms:W3CDTF">2014-04-15T22:18:09Z</dcterms:modified>
</cp:coreProperties>
</file>