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4166" r:id="rId1"/>
  </p:sldMasterIdLst>
  <p:notesMasterIdLst>
    <p:notesMasterId r:id="rId24"/>
  </p:notesMasterIdLst>
  <p:sldIdLst>
    <p:sldId id="363" r:id="rId2"/>
    <p:sldId id="365" r:id="rId3"/>
    <p:sldId id="381" r:id="rId4"/>
    <p:sldId id="352" r:id="rId5"/>
    <p:sldId id="382" r:id="rId6"/>
    <p:sldId id="399" r:id="rId7"/>
    <p:sldId id="354" r:id="rId8"/>
    <p:sldId id="366" r:id="rId9"/>
    <p:sldId id="401" r:id="rId10"/>
    <p:sldId id="410" r:id="rId11"/>
    <p:sldId id="400" r:id="rId12"/>
    <p:sldId id="383" r:id="rId13"/>
    <p:sldId id="411" r:id="rId14"/>
    <p:sldId id="402" r:id="rId15"/>
    <p:sldId id="406" r:id="rId16"/>
    <p:sldId id="392" r:id="rId17"/>
    <p:sldId id="407" r:id="rId18"/>
    <p:sldId id="390" r:id="rId19"/>
    <p:sldId id="408" r:id="rId20"/>
    <p:sldId id="409" r:id="rId21"/>
    <p:sldId id="379" r:id="rId22"/>
    <p:sldId id="377" r:id="rId23"/>
  </p:sldIdLst>
  <p:sldSz cx="12192000" cy="6858000"/>
  <p:notesSz cx="6858000" cy="9144000"/>
  <p:custDataLst>
    <p:tags r:id="rId2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EEEEEE"/>
    <a:srgbClr val="F8EA82"/>
    <a:srgbClr val="C2C2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نمط متوسط 2 - تميي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46F890A9-2807-4EBB-B81D-B2AA78EC7F39}" styleName="نمط داكن 2 - تمييز 5/تميي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نمط داكن 2 - تمييز 1/تميي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A111915-BE36-4E01-A7E5-04B1672EAD32}" styleName="نمط فاتح 2 - تمييز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2985" autoAdjust="0"/>
    <p:restoredTop sz="94301" autoAdjust="0"/>
  </p:normalViewPr>
  <p:slideViewPr>
    <p:cSldViewPr snapToGrid="0">
      <p:cViewPr varScale="1">
        <p:scale>
          <a:sx n="69" d="100"/>
          <a:sy n="69" d="100"/>
        </p:scale>
        <p:origin x="61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7A2B79E-2BCA-4199-A264-D47C9B6938CE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EA145F4C-F7EC-4C13-A904-C1C39343026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70690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5303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3186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2307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0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864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9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15431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8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4711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7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70989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6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31642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5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6258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4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9056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3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490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84573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9840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11536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67477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16513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22776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863095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5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656902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4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543284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3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684857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2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37598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69251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  <a:prstGeom prst="rect">
            <a:avLst/>
          </a:prstGeom>
        </p:spPr>
        <p:txBody>
          <a:bodyPr anchor="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  <a:prstGeom prst="rect">
            <a:avLst/>
          </a:prstGeom>
        </p:spPr>
        <p:txBody>
          <a:bodyPr anchor="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3120739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تخطيط مخص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7659291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  <a:prstGeom prst="rect">
            <a:avLst/>
          </a:prstGeom>
        </p:spPr>
        <p:txBody>
          <a:bodyPr anchor="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  <a:prstGeom prst="rect">
            <a:avLst/>
          </a:prstGeom>
        </p:spPr>
        <p:txBody>
          <a:bodyPr anchor="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13716527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5" name="عنوان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35753100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3682592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9198623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149159774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3 أعمد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310655260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3 أعمدة صو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2226855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2205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5722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5266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4018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4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4069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3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7734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0">
            <a:alphaModFix amt="40000"/>
            <a:lum/>
          </a:blip>
          <a:srcRect/>
          <a:stretch>
            <a:fillRect t="-83000" b="-8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6534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7" r:id="rId1"/>
    <p:sldLayoutId id="2147484168" r:id="rId2"/>
    <p:sldLayoutId id="2147484169" r:id="rId3"/>
    <p:sldLayoutId id="2147484170" r:id="rId4"/>
    <p:sldLayoutId id="2147484171" r:id="rId5"/>
    <p:sldLayoutId id="2147484172" r:id="rId6"/>
    <p:sldLayoutId id="2147484173" r:id="rId7"/>
    <p:sldLayoutId id="2147484195" r:id="rId8"/>
    <p:sldLayoutId id="2147484194" r:id="rId9"/>
    <p:sldLayoutId id="2147484193" r:id="rId10"/>
    <p:sldLayoutId id="2147484192" r:id="rId11"/>
    <p:sldLayoutId id="2147484189" r:id="rId12"/>
    <p:sldLayoutId id="2147484188" r:id="rId13"/>
    <p:sldLayoutId id="2147484187" r:id="rId14"/>
    <p:sldLayoutId id="2147484186" r:id="rId15"/>
    <p:sldLayoutId id="2147484185" r:id="rId16"/>
    <p:sldLayoutId id="2147484182" r:id="rId17"/>
    <p:sldLayoutId id="2147484181" r:id="rId18"/>
    <p:sldLayoutId id="2147484180" r:id="rId19"/>
    <p:sldLayoutId id="2147484179" r:id="rId20"/>
    <p:sldLayoutId id="2147484174" r:id="rId21"/>
    <p:sldLayoutId id="2147484175" r:id="rId22"/>
    <p:sldLayoutId id="2147484176" r:id="rId23"/>
    <p:sldLayoutId id="2147484177" r:id="rId24"/>
    <p:sldLayoutId id="2147484178" r:id="rId25"/>
    <p:sldLayoutId id="2147484191" r:id="rId26"/>
    <p:sldLayoutId id="2147484190" r:id="rId27"/>
    <p:sldLayoutId id="2147484184" r:id="rId28"/>
    <p:sldLayoutId id="2147484183" r:id="rId29"/>
    <p:sldLayoutId id="2147483939" r:id="rId30"/>
    <p:sldLayoutId id="2147483953" r:id="rId31"/>
    <p:sldLayoutId id="2147483940" r:id="rId32"/>
    <p:sldLayoutId id="2147483942" r:id="rId33"/>
    <p:sldLayoutId id="2147483946" r:id="rId34"/>
    <p:sldLayoutId id="2147483947" r:id="rId35"/>
    <p:sldLayoutId id="2147483948" r:id="rId36"/>
    <p:sldLayoutId id="2147483949" r:id="rId37"/>
    <p:sldLayoutId id="2147483950" r:id="rId38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ar.wikipedia.org/wiki/%D9%85%D9%84%D9%81:MOELogo.svg" TargetMode="External"/><Relationship Id="rId3" Type="http://schemas.openxmlformats.org/officeDocument/2006/relationships/hyperlink" Target="https://pixabay.com/th/%E0%B8%9E%E0%B8%B7%E0%B9%89%E0%B8%99%E0%B8%AB%E0%B8%A5%E0%B8%B1%E0%B8%87-%E0%B8%AB%E0%B8%8D%E0%B9%89%E0%B8%B2-%E0%B8%98%E0%B8%A3%E0%B8%A3%E0%B8%A1%E0%B8%8A%E0%B8%B2%E0%B8%95%E0%B8%B4-313701/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2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audio" Target="../media/audio5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5.xml"/><Relationship Id="rId1" Type="http://schemas.openxmlformats.org/officeDocument/2006/relationships/tags" Target="../tags/tag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5.xml"/><Relationship Id="rId1" Type="http://schemas.openxmlformats.org/officeDocument/2006/relationships/tags" Target="../tags/tag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صورة 14">
            <a:extLst>
              <a:ext uri="{FF2B5EF4-FFF2-40B4-BE49-F238E27FC236}">
                <a16:creationId xmlns:a16="http://schemas.microsoft.com/office/drawing/2014/main" id="{BA6F4916-887A-4039-8508-279D830141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52011"/>
          <a:stretch/>
        </p:blipFill>
        <p:spPr>
          <a:xfrm>
            <a:off x="0" y="5394818"/>
            <a:ext cx="12192000" cy="1463182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889D6B9A-7622-452C-8568-E3FA1C7077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126" y="-113258"/>
            <a:ext cx="2614647" cy="2441788"/>
          </a:xfrm>
          <a:prstGeom prst="rect">
            <a:avLst/>
          </a:prstGeom>
        </p:spPr>
      </p:pic>
      <p:sp>
        <p:nvSpPr>
          <p:cNvPr id="16" name="مربع نص 15">
            <a:extLst>
              <a:ext uri="{FF2B5EF4-FFF2-40B4-BE49-F238E27FC236}">
                <a16:creationId xmlns:a16="http://schemas.microsoft.com/office/drawing/2014/main" id="{99AFE253-23F1-4730-B96F-57F3CEBCCCD6}"/>
              </a:ext>
            </a:extLst>
          </p:cNvPr>
          <p:cNvSpPr txBox="1"/>
          <p:nvPr/>
        </p:nvSpPr>
        <p:spPr>
          <a:xfrm>
            <a:off x="7917023" y="538550"/>
            <a:ext cx="2474852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2800" b="1" dirty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khbar MT" pitchFamily="2" charset="-78"/>
              </a:rPr>
              <a:t>مساء جميل</a:t>
            </a:r>
          </a:p>
          <a:p>
            <a:pPr algn="ctr" rtl="1"/>
            <a:r>
              <a:rPr lang="ar-SA" sz="2800" b="1" dirty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khbar MT" pitchFamily="2" charset="-78"/>
              </a:rPr>
              <a:t>كجمالك طالبتي</a:t>
            </a:r>
          </a:p>
        </p:txBody>
      </p:sp>
      <p:pic>
        <p:nvPicPr>
          <p:cNvPr id="24" name="صورة 23">
            <a:extLst>
              <a:ext uri="{FF2B5EF4-FFF2-40B4-BE49-F238E27FC236}">
                <a16:creationId xmlns:a16="http://schemas.microsoft.com/office/drawing/2014/main" id="{E524B5BD-D70F-4203-8F30-0841E59931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227" y="-50228"/>
            <a:ext cx="2614647" cy="2441788"/>
          </a:xfrm>
          <a:prstGeom prst="rect">
            <a:avLst/>
          </a:prstGeom>
        </p:spPr>
      </p:pic>
      <p:sp>
        <p:nvSpPr>
          <p:cNvPr id="18" name="مربع نص 17">
            <a:extLst>
              <a:ext uri="{FF2B5EF4-FFF2-40B4-BE49-F238E27FC236}">
                <a16:creationId xmlns:a16="http://schemas.microsoft.com/office/drawing/2014/main" id="{BBE36809-2C6D-4846-B9E9-B7ACB0240880}"/>
              </a:ext>
            </a:extLst>
          </p:cNvPr>
          <p:cNvSpPr txBox="1"/>
          <p:nvPr/>
        </p:nvSpPr>
        <p:spPr>
          <a:xfrm>
            <a:off x="1647416" y="528931"/>
            <a:ext cx="2780268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24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cs typeface="A Amine" panose="00000400000000000000" pitchFamily="2" charset="-78"/>
              </a:rPr>
              <a:t>مادة </a:t>
            </a:r>
          </a:p>
          <a:p>
            <a:pPr algn="ctr" rtl="1"/>
            <a:r>
              <a:rPr lang="ar-SA" sz="24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cs typeface="A Amine" panose="00000400000000000000" pitchFamily="2" charset="-78"/>
              </a:rPr>
              <a:t>المهارات الحياتية </a:t>
            </a:r>
          </a:p>
          <a:p>
            <a:pPr algn="ctr" rtl="1"/>
            <a:r>
              <a:rPr lang="ar-SA" sz="24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cs typeface="A Amine" panose="00000400000000000000" pitchFamily="2" charset="-78"/>
              </a:rPr>
              <a:t>و الأسرية</a:t>
            </a: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59DCB516-AD80-47BD-8529-754C9B660C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37222" y="2382334"/>
            <a:ext cx="5879188" cy="3161905"/>
          </a:xfrm>
          <a:prstGeom prst="rect">
            <a:avLst/>
          </a:prstGeom>
        </p:spPr>
      </p:pic>
      <p:sp>
        <p:nvSpPr>
          <p:cNvPr id="19" name="مربع نص 18">
            <a:extLst>
              <a:ext uri="{FF2B5EF4-FFF2-40B4-BE49-F238E27FC236}">
                <a16:creationId xmlns:a16="http://schemas.microsoft.com/office/drawing/2014/main" id="{5429199A-C062-43DB-BE0D-C761D260EA9B}"/>
              </a:ext>
            </a:extLst>
          </p:cNvPr>
          <p:cNvSpPr txBox="1"/>
          <p:nvPr/>
        </p:nvSpPr>
        <p:spPr>
          <a:xfrm>
            <a:off x="7679313" y="2815495"/>
            <a:ext cx="2259251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3200" b="1" dirty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 Amine" panose="00000400000000000000" pitchFamily="2" charset="-78"/>
              </a:rPr>
              <a:t>التاريخ:</a:t>
            </a: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40E8D33D-DF68-446B-8CD4-6F9684074753}"/>
              </a:ext>
            </a:extLst>
          </p:cNvPr>
          <p:cNvSpPr txBox="1"/>
          <p:nvPr/>
        </p:nvSpPr>
        <p:spPr>
          <a:xfrm>
            <a:off x="7686802" y="4499365"/>
            <a:ext cx="225925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2800" b="1" dirty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 Amine" panose="00000400000000000000" pitchFamily="2" charset="-78"/>
              </a:rPr>
              <a:t>الحصة:</a:t>
            </a: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8F0DB9D8-E5D4-49D4-AC8A-38AF6705C862}"/>
              </a:ext>
            </a:extLst>
          </p:cNvPr>
          <p:cNvSpPr txBox="1"/>
          <p:nvPr/>
        </p:nvSpPr>
        <p:spPr>
          <a:xfrm>
            <a:off x="6277442" y="2942713"/>
            <a:ext cx="140936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b="1" dirty="0"/>
              <a:t>   /      /1443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E679E4C0-0286-427E-B926-38EF9B6FA575}"/>
              </a:ext>
            </a:extLst>
          </p:cNvPr>
          <p:cNvSpPr txBox="1"/>
          <p:nvPr/>
        </p:nvSpPr>
        <p:spPr>
          <a:xfrm>
            <a:off x="7414321" y="4592365"/>
            <a:ext cx="1005403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السادسة</a:t>
            </a:r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281C775D-A32F-4A9B-BBC6-8E24197B4CAE}"/>
              </a:ext>
            </a:extLst>
          </p:cNvPr>
          <p:cNvSpPr txBox="1"/>
          <p:nvPr/>
        </p:nvSpPr>
        <p:spPr>
          <a:xfrm>
            <a:off x="7686802" y="3651933"/>
            <a:ext cx="2259251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3200" b="1" dirty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 Amine" panose="00000400000000000000" pitchFamily="2" charset="-78"/>
              </a:rPr>
              <a:t>اليوم: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C20E468-FB34-48DC-BA63-679D72A36F7A}"/>
              </a:ext>
            </a:extLst>
          </p:cNvPr>
          <p:cNvSpPr txBox="1"/>
          <p:nvPr/>
        </p:nvSpPr>
        <p:spPr>
          <a:xfrm>
            <a:off x="7249823" y="3729816"/>
            <a:ext cx="873957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400" b="1" dirty="0">
                <a:solidFill>
                  <a:schemeClr val="bg1"/>
                </a:solidFill>
              </a:rPr>
              <a:t>الثلاثاء</a:t>
            </a: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D82446D9-7E1D-4E12-BFE0-2AB089BDB0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186" y="2868273"/>
            <a:ext cx="3539788" cy="3119814"/>
          </a:xfrm>
          <a:prstGeom prst="rect">
            <a:avLst/>
          </a:prstGeom>
        </p:spPr>
      </p:pic>
      <p:sp>
        <p:nvSpPr>
          <p:cNvPr id="17" name="مربع نص 16">
            <a:extLst>
              <a:ext uri="{FF2B5EF4-FFF2-40B4-BE49-F238E27FC236}">
                <a16:creationId xmlns:a16="http://schemas.microsoft.com/office/drawing/2014/main" id="{C035D63A-0A49-4FCD-8939-C9665CC0A4F0}"/>
              </a:ext>
            </a:extLst>
          </p:cNvPr>
          <p:cNvSpPr txBox="1"/>
          <p:nvPr/>
        </p:nvSpPr>
        <p:spPr>
          <a:xfrm>
            <a:off x="1722964" y="3888188"/>
            <a:ext cx="3694671" cy="156966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ar-SA" sz="4800" b="1" dirty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 Amine" panose="00000400000000000000" pitchFamily="2" charset="-78"/>
              </a:rPr>
              <a:t>الصف</a:t>
            </a:r>
          </a:p>
          <a:p>
            <a:pPr algn="ctr" rtl="1"/>
            <a:r>
              <a:rPr lang="ar-SA" sz="4800" b="1" dirty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 Amine" panose="00000400000000000000" pitchFamily="2" charset="-78"/>
              </a:rPr>
              <a:t> السادس</a:t>
            </a: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C74BBDED-97B0-4B95-8153-8F899DA89E4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5101008" y="388903"/>
            <a:ext cx="2352867" cy="120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01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B2882F5-362E-4434-B10C-36879C0C3F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0363" y="1136073"/>
            <a:ext cx="8451273" cy="5527964"/>
          </a:xfrm>
          <a:prstGeom prst="rect">
            <a:avLst/>
          </a:prstGeom>
        </p:spPr>
      </p:pic>
      <p:graphicFrame>
        <p:nvGraphicFramePr>
          <p:cNvPr id="4" name="جدول 25">
            <a:extLst>
              <a:ext uri="{FF2B5EF4-FFF2-40B4-BE49-F238E27FC236}">
                <a16:creationId xmlns:a16="http://schemas.microsoft.com/office/drawing/2014/main" id="{340C3C72-EADA-4F57-8070-504ED86073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4232122"/>
              </p:ext>
            </p:extLst>
          </p:nvPr>
        </p:nvGraphicFramePr>
        <p:xfrm>
          <a:off x="0" y="0"/>
          <a:ext cx="4230254" cy="74168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2138218">
                  <a:extLst>
                    <a:ext uri="{9D8B030D-6E8A-4147-A177-3AD203B41FA5}">
                      <a16:colId xmlns:a16="http://schemas.microsoft.com/office/drawing/2014/main" val="3167737288"/>
                    </a:ext>
                  </a:extLst>
                </a:gridCol>
                <a:gridCol w="2092036">
                  <a:extLst>
                    <a:ext uri="{9D8B030D-6E8A-4147-A177-3AD203B41FA5}">
                      <a16:colId xmlns:a16="http://schemas.microsoft.com/office/drawing/2014/main" val="3432046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الكتاب صفحة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17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774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الاستراتيجية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الخبرة المعرفية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783440"/>
                  </a:ext>
                </a:extLst>
              </a:tr>
            </a:tbl>
          </a:graphicData>
        </a:graphic>
      </p:graphicFrame>
      <p:sp>
        <p:nvSpPr>
          <p:cNvPr id="5" name="TextBox 1">
            <a:extLst>
              <a:ext uri="{FF2B5EF4-FFF2-40B4-BE49-F238E27FC236}">
                <a16:creationId xmlns:a16="http://schemas.microsoft.com/office/drawing/2014/main" id="{6409268A-0A2E-4A29-B63F-FC1F33D519BB}"/>
              </a:ext>
            </a:extLst>
          </p:cNvPr>
          <p:cNvSpPr txBox="1"/>
          <p:nvPr/>
        </p:nvSpPr>
        <p:spPr>
          <a:xfrm>
            <a:off x="4589318" y="4027907"/>
            <a:ext cx="4038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3200" b="1" dirty="0">
                <a:solidFill>
                  <a:srgbClr val="7030A0"/>
                </a:solidFill>
              </a:rPr>
              <a:t>يجب تناول الأغذية الغنية بالفيتامينات والأملاح المعدنية والألياف كالخضروات والفاكهة. </a:t>
            </a:r>
            <a:endParaRPr lang="en-US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0293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يجب تناو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جدول 25">
            <a:extLst>
              <a:ext uri="{FF2B5EF4-FFF2-40B4-BE49-F238E27FC236}">
                <a16:creationId xmlns:a16="http://schemas.microsoft.com/office/drawing/2014/main" id="{2C265257-589F-4F40-9CDD-52BF1D6296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6019124"/>
              </p:ext>
            </p:extLst>
          </p:nvPr>
        </p:nvGraphicFramePr>
        <p:xfrm>
          <a:off x="0" y="0"/>
          <a:ext cx="4230254" cy="74168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2138218">
                  <a:extLst>
                    <a:ext uri="{9D8B030D-6E8A-4147-A177-3AD203B41FA5}">
                      <a16:colId xmlns:a16="http://schemas.microsoft.com/office/drawing/2014/main" val="3167737288"/>
                    </a:ext>
                  </a:extLst>
                </a:gridCol>
                <a:gridCol w="2092036">
                  <a:extLst>
                    <a:ext uri="{9D8B030D-6E8A-4147-A177-3AD203B41FA5}">
                      <a16:colId xmlns:a16="http://schemas.microsoft.com/office/drawing/2014/main" val="3432046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الكتاب صفحة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17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774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الاستراتيجية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قراءة الصورة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783440"/>
                  </a:ext>
                </a:extLst>
              </a:tr>
            </a:tbl>
          </a:graphicData>
        </a:graphic>
      </p:graphicFrame>
      <p:sp>
        <p:nvSpPr>
          <p:cNvPr id="27" name="مربع نص 26">
            <a:extLst>
              <a:ext uri="{FF2B5EF4-FFF2-40B4-BE49-F238E27FC236}">
                <a16:creationId xmlns:a16="http://schemas.microsoft.com/office/drawing/2014/main" id="{40575B00-4DE9-461E-BD06-950BCD86D81C}"/>
              </a:ext>
            </a:extLst>
          </p:cNvPr>
          <p:cNvSpPr txBox="1"/>
          <p:nvPr/>
        </p:nvSpPr>
        <p:spPr>
          <a:xfrm>
            <a:off x="5457371" y="480070"/>
            <a:ext cx="4534394" cy="523220"/>
          </a:xfrm>
          <a:prstGeom prst="rect">
            <a:avLst/>
          </a:prstGeom>
          <a:solidFill>
            <a:srgbClr val="F8EA82"/>
          </a:solidFill>
        </p:spPr>
        <p:txBody>
          <a:bodyPr wrap="square" rtlCol="1">
            <a:spAutoFit/>
          </a:bodyPr>
          <a:lstStyle/>
          <a:p>
            <a:pPr algn="ctr" rtl="1"/>
            <a:r>
              <a:rPr lang="ar-S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العناصر الغذائية اللازمة لنمو الشعر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C12DEC2-831B-44DC-9538-118A8F9908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74733" y="1629530"/>
            <a:ext cx="2017032" cy="2017032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3A462747-BE59-4637-8476-4BDC3B2298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57424" y="1629529"/>
            <a:ext cx="2017032" cy="2017033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CEE47FC8-8BD5-414F-8827-DD776F780E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67100" y="4495045"/>
            <a:ext cx="5257800" cy="1466850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4C8C282C-433A-4557-9353-4CA68F8EC9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74733" y="3564916"/>
            <a:ext cx="198697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4000" b="1" dirty="0">
                <a:solidFill>
                  <a:srgbClr val="C00000"/>
                </a:solidFill>
                <a:latin typeface="Calibri" pitchFamily="34" charset="0"/>
              </a:rPr>
              <a:t>البروتينات</a:t>
            </a:r>
            <a:endParaRPr lang="en-US" sz="40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0" name="مربع نص 10">
            <a:extLst>
              <a:ext uri="{FF2B5EF4-FFF2-40B4-BE49-F238E27FC236}">
                <a16:creationId xmlns:a16="http://schemas.microsoft.com/office/drawing/2014/main" id="{FB4779AB-1E6A-48BE-9A21-596942AA39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2514" y="3646562"/>
            <a:ext cx="198697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4000" b="1" dirty="0">
                <a:solidFill>
                  <a:srgbClr val="C00000"/>
                </a:solidFill>
                <a:latin typeface="Calibri" pitchFamily="34" charset="0"/>
              </a:rPr>
              <a:t>الفيتامينات</a:t>
            </a:r>
            <a:endParaRPr lang="en-US" sz="40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AA8C2399-643E-45A0-A24A-C4728B6384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9882" y="6102492"/>
            <a:ext cx="297468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4000" b="1" dirty="0">
                <a:solidFill>
                  <a:srgbClr val="C00000"/>
                </a:solidFill>
                <a:latin typeface="Calibri" pitchFamily="34" charset="0"/>
              </a:rPr>
              <a:t>الأملاحُ المَعْدِنية</a:t>
            </a:r>
            <a:endParaRPr lang="en-US" sz="4000" b="1" dirty="0">
              <a:solidFill>
                <a:srgbClr val="C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8868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بروتين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فيتامين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أملاح المعدنية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جدول 25">
            <a:extLst>
              <a:ext uri="{FF2B5EF4-FFF2-40B4-BE49-F238E27FC236}">
                <a16:creationId xmlns:a16="http://schemas.microsoft.com/office/drawing/2014/main" id="{2C265257-589F-4F40-9CDD-52BF1D6296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8672455"/>
              </p:ext>
            </p:extLst>
          </p:nvPr>
        </p:nvGraphicFramePr>
        <p:xfrm>
          <a:off x="0" y="0"/>
          <a:ext cx="4230254" cy="74168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2138218">
                  <a:extLst>
                    <a:ext uri="{9D8B030D-6E8A-4147-A177-3AD203B41FA5}">
                      <a16:colId xmlns:a16="http://schemas.microsoft.com/office/drawing/2014/main" val="3167737288"/>
                    </a:ext>
                  </a:extLst>
                </a:gridCol>
                <a:gridCol w="2092036">
                  <a:extLst>
                    <a:ext uri="{9D8B030D-6E8A-4147-A177-3AD203B41FA5}">
                      <a16:colId xmlns:a16="http://schemas.microsoft.com/office/drawing/2014/main" val="3432046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الكتاب صفحة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19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774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الاستراتيجية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قراءة الصورة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783440"/>
                  </a:ext>
                </a:extLst>
              </a:tr>
            </a:tbl>
          </a:graphicData>
        </a:graphic>
      </p:graphicFrame>
      <p:sp>
        <p:nvSpPr>
          <p:cNvPr id="27" name="مربع نص 26">
            <a:extLst>
              <a:ext uri="{FF2B5EF4-FFF2-40B4-BE49-F238E27FC236}">
                <a16:creationId xmlns:a16="http://schemas.microsoft.com/office/drawing/2014/main" id="{40575B00-4DE9-461E-BD06-950BCD86D81C}"/>
              </a:ext>
            </a:extLst>
          </p:cNvPr>
          <p:cNvSpPr txBox="1"/>
          <p:nvPr/>
        </p:nvSpPr>
        <p:spPr>
          <a:xfrm>
            <a:off x="7193018" y="364238"/>
            <a:ext cx="2996010" cy="584775"/>
          </a:xfrm>
          <a:prstGeom prst="rect">
            <a:avLst/>
          </a:prstGeom>
          <a:solidFill>
            <a:srgbClr val="F8EA82"/>
          </a:solidFill>
        </p:spPr>
        <p:txBody>
          <a:bodyPr wrap="square" rtlCol="1">
            <a:spAutoFit/>
          </a:bodyPr>
          <a:lstStyle/>
          <a:p>
            <a:pPr algn="ctr" rtl="1"/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انواع الشعر</a:t>
            </a:r>
          </a:p>
        </p:txBody>
      </p:sp>
      <p:sp>
        <p:nvSpPr>
          <p:cNvPr id="14" name="Down Arrow 10">
            <a:extLst>
              <a:ext uri="{FF2B5EF4-FFF2-40B4-BE49-F238E27FC236}">
                <a16:creationId xmlns:a16="http://schemas.microsoft.com/office/drawing/2014/main" id="{5218DF53-437D-4E03-B0F3-98AAD7A94911}"/>
              </a:ext>
            </a:extLst>
          </p:cNvPr>
          <p:cNvSpPr/>
          <p:nvPr/>
        </p:nvSpPr>
        <p:spPr>
          <a:xfrm rot="1960844">
            <a:off x="4329125" y="1578363"/>
            <a:ext cx="81107" cy="1753619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own Arrow 9">
            <a:extLst>
              <a:ext uri="{FF2B5EF4-FFF2-40B4-BE49-F238E27FC236}">
                <a16:creationId xmlns:a16="http://schemas.microsoft.com/office/drawing/2014/main" id="{31670602-D971-4EE5-AD98-3EDFE5DA8E7B}"/>
              </a:ext>
            </a:extLst>
          </p:cNvPr>
          <p:cNvSpPr/>
          <p:nvPr/>
        </p:nvSpPr>
        <p:spPr>
          <a:xfrm>
            <a:off x="6021137" y="2030793"/>
            <a:ext cx="70962" cy="2024228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own Arrow 7">
            <a:extLst>
              <a:ext uri="{FF2B5EF4-FFF2-40B4-BE49-F238E27FC236}">
                <a16:creationId xmlns:a16="http://schemas.microsoft.com/office/drawing/2014/main" id="{C212871E-AC6B-4603-A22B-19DCA63691FB}"/>
              </a:ext>
            </a:extLst>
          </p:cNvPr>
          <p:cNvSpPr/>
          <p:nvPr/>
        </p:nvSpPr>
        <p:spPr>
          <a:xfrm rot="18900165" flipH="1">
            <a:off x="7769541" y="1300612"/>
            <a:ext cx="55212" cy="1753619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E9212A2E-F244-4524-AC2B-7B5AB9FF2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1867" y="2943513"/>
            <a:ext cx="2606630" cy="769441"/>
          </a:xfrm>
          <a:prstGeom prst="rect">
            <a:avLst/>
          </a:prstGeom>
          <a:ln>
            <a:solidFill>
              <a:srgbClr val="D20000"/>
            </a:solidFill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0"/>
            <a:r>
              <a:rPr lang="ar-EG" sz="4400" b="1" dirty="0">
                <a:solidFill>
                  <a:srgbClr val="002060"/>
                </a:solidFill>
                <a:latin typeface="Calibri" pitchFamily="34" charset="0"/>
              </a:rPr>
              <a:t>الشعرُ الجاف</a:t>
            </a:r>
            <a:endParaRPr lang="en-US" sz="44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8" name="Oval 6">
            <a:extLst>
              <a:ext uri="{FF2B5EF4-FFF2-40B4-BE49-F238E27FC236}">
                <a16:creationId xmlns:a16="http://schemas.microsoft.com/office/drawing/2014/main" id="{F684EB4A-20B3-434F-A22A-796F63CC96C6}"/>
              </a:ext>
            </a:extLst>
          </p:cNvPr>
          <p:cNvSpPr/>
          <p:nvPr/>
        </p:nvSpPr>
        <p:spPr>
          <a:xfrm>
            <a:off x="4429697" y="887793"/>
            <a:ext cx="3200400" cy="13001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B6440060-823F-4982-8F24-1FBFF8CBDF43}"/>
              </a:ext>
            </a:extLst>
          </p:cNvPr>
          <p:cNvSpPr txBox="1"/>
          <p:nvPr/>
        </p:nvSpPr>
        <p:spPr>
          <a:xfrm>
            <a:off x="4582392" y="1153153"/>
            <a:ext cx="282643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latin typeface="+mn-lt"/>
                <a:cs typeface="+mn-cs"/>
              </a:rPr>
              <a:t>أنواعُ الشعر</a:t>
            </a:r>
            <a:endParaRPr lang="en-US" sz="4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latin typeface="+mn-lt"/>
              <a:cs typeface="+mn-cs"/>
            </a:endParaRPr>
          </a:p>
        </p:txBody>
      </p:sp>
      <p:sp>
        <p:nvSpPr>
          <p:cNvPr id="21" name="مربع نص 5">
            <a:extLst>
              <a:ext uri="{FF2B5EF4-FFF2-40B4-BE49-F238E27FC236}">
                <a16:creationId xmlns:a16="http://schemas.microsoft.com/office/drawing/2014/main" id="{6E9D2378-0252-499A-9FAD-22ADBB5AF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9897" y="3308976"/>
            <a:ext cx="2590800" cy="769441"/>
          </a:xfrm>
          <a:prstGeom prst="rect">
            <a:avLst/>
          </a:prstGeom>
          <a:ln>
            <a:solidFill>
              <a:srgbClr val="D20000"/>
            </a:solidFill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0"/>
            <a:r>
              <a:rPr lang="ar-EG" sz="4400" b="1" dirty="0">
                <a:solidFill>
                  <a:srgbClr val="002060"/>
                </a:solidFill>
                <a:latin typeface="Calibri" pitchFamily="34" charset="0"/>
              </a:rPr>
              <a:t>الشعرُالدهني</a:t>
            </a:r>
            <a:endParaRPr lang="en-US" sz="44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22" name="مربع نص 5">
            <a:extLst>
              <a:ext uri="{FF2B5EF4-FFF2-40B4-BE49-F238E27FC236}">
                <a16:creationId xmlns:a16="http://schemas.microsoft.com/office/drawing/2014/main" id="{F00E9376-1A23-4746-A72D-81D60B3EC5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6047" y="4156952"/>
            <a:ext cx="3062650" cy="769441"/>
          </a:xfrm>
          <a:prstGeom prst="rect">
            <a:avLst/>
          </a:prstGeom>
          <a:ln>
            <a:solidFill>
              <a:srgbClr val="D20000"/>
            </a:solidFill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0"/>
            <a:r>
              <a:rPr lang="ar-EG" sz="4400" b="1" dirty="0">
                <a:solidFill>
                  <a:srgbClr val="002060"/>
                </a:solidFill>
                <a:latin typeface="Calibri" pitchFamily="34" charset="0"/>
              </a:rPr>
              <a:t>الشعرُالطبيعي</a:t>
            </a:r>
            <a:endParaRPr lang="en-US" sz="44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D5AC2C6E-0879-4186-8EB2-206E4DE019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1328"/>
          <a:stretch/>
        </p:blipFill>
        <p:spPr>
          <a:xfrm>
            <a:off x="2419255" y="4183637"/>
            <a:ext cx="2158144" cy="2674363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9E9BE4D8-185E-4765-B82C-4CAA885469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0172" y="3839498"/>
            <a:ext cx="1838325" cy="3018502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292E156C-8165-4BD0-AB38-E5AE697106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8874" y="5013169"/>
            <a:ext cx="2665729" cy="1844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219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0" grpId="0"/>
      <p:bldP spid="21" grpId="0" animBg="1"/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E953429D-6251-4923-8523-5DB2F275FF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681037"/>
            <a:ext cx="7841673" cy="54959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699874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جدول 25">
            <a:extLst>
              <a:ext uri="{FF2B5EF4-FFF2-40B4-BE49-F238E27FC236}">
                <a16:creationId xmlns:a16="http://schemas.microsoft.com/office/drawing/2014/main" id="{2C265257-589F-4F40-9CDD-52BF1D6296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2656310"/>
              </p:ext>
            </p:extLst>
          </p:nvPr>
        </p:nvGraphicFramePr>
        <p:xfrm>
          <a:off x="0" y="0"/>
          <a:ext cx="4230254" cy="74168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2138218">
                  <a:extLst>
                    <a:ext uri="{9D8B030D-6E8A-4147-A177-3AD203B41FA5}">
                      <a16:colId xmlns:a16="http://schemas.microsoft.com/office/drawing/2014/main" val="3167737288"/>
                    </a:ext>
                  </a:extLst>
                </a:gridCol>
                <a:gridCol w="2092036">
                  <a:extLst>
                    <a:ext uri="{9D8B030D-6E8A-4147-A177-3AD203B41FA5}">
                      <a16:colId xmlns:a16="http://schemas.microsoft.com/office/drawing/2014/main" val="3432046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الكتاب صفحة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19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774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الاستراتيجية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قراءة الصورة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783440"/>
                  </a:ext>
                </a:extLst>
              </a:tr>
            </a:tbl>
          </a:graphicData>
        </a:graphic>
      </p:graphicFrame>
      <p:sp>
        <p:nvSpPr>
          <p:cNvPr id="27" name="مربع نص 26">
            <a:extLst>
              <a:ext uri="{FF2B5EF4-FFF2-40B4-BE49-F238E27FC236}">
                <a16:creationId xmlns:a16="http://schemas.microsoft.com/office/drawing/2014/main" id="{40575B00-4DE9-461E-BD06-950BCD86D81C}"/>
              </a:ext>
            </a:extLst>
          </p:cNvPr>
          <p:cNvSpPr txBox="1"/>
          <p:nvPr/>
        </p:nvSpPr>
        <p:spPr>
          <a:xfrm rot="16200000">
            <a:off x="9529802" y="3252131"/>
            <a:ext cx="3776085" cy="830997"/>
          </a:xfrm>
          <a:prstGeom prst="rect">
            <a:avLst/>
          </a:prstGeom>
          <a:solidFill>
            <a:srgbClr val="F8EA82"/>
          </a:solidFill>
          <a:ln w="76200">
            <a:solidFill>
              <a:schemeClr val="accent3"/>
            </a:solidFill>
          </a:ln>
        </p:spPr>
        <p:txBody>
          <a:bodyPr wrap="square" rtlCol="1">
            <a:spAutoFit/>
          </a:bodyPr>
          <a:lstStyle/>
          <a:p>
            <a:pPr algn="ctr" rtl="1"/>
            <a:r>
              <a:rPr lang="ar-SA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مشاكل الشعر </a:t>
            </a:r>
          </a:p>
        </p:txBody>
      </p:sp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95E97427-4865-4762-879E-2EF5821D644F}"/>
              </a:ext>
            </a:extLst>
          </p:cNvPr>
          <p:cNvGrpSpPr/>
          <p:nvPr/>
        </p:nvGrpSpPr>
        <p:grpSpPr>
          <a:xfrm>
            <a:off x="2058107" y="2916179"/>
            <a:ext cx="3657600" cy="798195"/>
            <a:chOff x="2058107" y="2916179"/>
            <a:chExt cx="3657600" cy="798195"/>
          </a:xfrm>
        </p:grpSpPr>
        <p:sp>
          <p:nvSpPr>
            <p:cNvPr id="7" name="Rectangular Callout 9">
              <a:extLst>
                <a:ext uri="{FF2B5EF4-FFF2-40B4-BE49-F238E27FC236}">
                  <a16:creationId xmlns:a16="http://schemas.microsoft.com/office/drawing/2014/main" id="{04B19EB4-1C6E-456A-AFBC-C8FC1B6CD750}"/>
                </a:ext>
              </a:extLst>
            </p:cNvPr>
            <p:cNvSpPr/>
            <p:nvPr/>
          </p:nvSpPr>
          <p:spPr>
            <a:xfrm flipH="1">
              <a:off x="2058107" y="2916179"/>
              <a:ext cx="3657600" cy="798195"/>
            </a:xfrm>
            <a:prstGeom prst="wedgeRectCallout">
              <a:avLst>
                <a:gd name="adj1" fmla="val 5209"/>
                <a:gd name="adj2" fmla="val -84193"/>
              </a:avLst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مربع نص 8">
              <a:extLst>
                <a:ext uri="{FF2B5EF4-FFF2-40B4-BE49-F238E27FC236}">
                  <a16:creationId xmlns:a16="http://schemas.microsoft.com/office/drawing/2014/main" id="{72EF1B2E-BD65-4D43-908D-6FC902AD0C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88241" y="2999240"/>
              <a:ext cx="2547582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rtl="0"/>
              <a:r>
                <a:rPr lang="ar-EG" sz="3600" b="1" dirty="0">
                  <a:latin typeface="Calibri" pitchFamily="34" charset="0"/>
                </a:rPr>
                <a:t>تساقطُ الشعر</a:t>
              </a:r>
              <a:endParaRPr lang="en-US" sz="3600" b="1" dirty="0">
                <a:latin typeface="Calibri" pitchFamily="34" charset="0"/>
              </a:endParaRPr>
            </a:p>
          </p:txBody>
        </p:sp>
      </p:grpSp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078DE489-0245-4C98-9CD4-A59B58B49C3E}"/>
              </a:ext>
            </a:extLst>
          </p:cNvPr>
          <p:cNvGrpSpPr/>
          <p:nvPr/>
        </p:nvGrpSpPr>
        <p:grpSpPr>
          <a:xfrm>
            <a:off x="6685242" y="6031230"/>
            <a:ext cx="3657600" cy="826770"/>
            <a:chOff x="6685242" y="6031230"/>
            <a:chExt cx="3657600" cy="826770"/>
          </a:xfrm>
        </p:grpSpPr>
        <p:sp>
          <p:nvSpPr>
            <p:cNvPr id="8" name="Rectangular Callout 8">
              <a:extLst>
                <a:ext uri="{FF2B5EF4-FFF2-40B4-BE49-F238E27FC236}">
                  <a16:creationId xmlns:a16="http://schemas.microsoft.com/office/drawing/2014/main" id="{2295E894-5624-4138-962C-D88B7F9C8D7C}"/>
                </a:ext>
              </a:extLst>
            </p:cNvPr>
            <p:cNvSpPr/>
            <p:nvPr/>
          </p:nvSpPr>
          <p:spPr>
            <a:xfrm flipH="1">
              <a:off x="6685242" y="6031230"/>
              <a:ext cx="3657600" cy="826770"/>
            </a:xfrm>
            <a:prstGeom prst="wedgeRectCallout">
              <a:avLst>
                <a:gd name="adj1" fmla="val -6296"/>
                <a:gd name="adj2" fmla="val -78319"/>
              </a:avLst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مربع نص 5">
              <a:extLst>
                <a:ext uri="{FF2B5EF4-FFF2-40B4-BE49-F238E27FC236}">
                  <a16:creationId xmlns:a16="http://schemas.microsoft.com/office/drawing/2014/main" id="{05472C38-EA96-4BDB-BA62-AFDB807057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08490" y="6211669"/>
              <a:ext cx="2547582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rtl="0"/>
              <a:r>
                <a:rPr lang="ar-EG" sz="3600" b="1" dirty="0">
                  <a:latin typeface="Calibri" pitchFamily="34" charset="0"/>
                </a:rPr>
                <a:t>قشرة ُ الشعر</a:t>
              </a:r>
              <a:endParaRPr lang="en-US" sz="3600" b="1" dirty="0">
                <a:latin typeface="Calibri" pitchFamily="34" charset="0"/>
              </a:endParaRPr>
            </a:p>
          </p:txBody>
        </p:sp>
      </p:grpSp>
      <p:grpSp>
        <p:nvGrpSpPr>
          <p:cNvPr id="15" name="مجموعة 14">
            <a:extLst>
              <a:ext uri="{FF2B5EF4-FFF2-40B4-BE49-F238E27FC236}">
                <a16:creationId xmlns:a16="http://schemas.microsoft.com/office/drawing/2014/main" id="{63A22F49-E6A7-478E-940A-1B4F81D78012}"/>
              </a:ext>
            </a:extLst>
          </p:cNvPr>
          <p:cNvGrpSpPr/>
          <p:nvPr/>
        </p:nvGrpSpPr>
        <p:grpSpPr>
          <a:xfrm>
            <a:off x="2033232" y="6018431"/>
            <a:ext cx="3657600" cy="838200"/>
            <a:chOff x="2033232" y="6018431"/>
            <a:chExt cx="3657600" cy="838200"/>
          </a:xfrm>
        </p:grpSpPr>
        <p:sp>
          <p:nvSpPr>
            <p:cNvPr id="5" name="Rectangular Callout 11">
              <a:extLst>
                <a:ext uri="{FF2B5EF4-FFF2-40B4-BE49-F238E27FC236}">
                  <a16:creationId xmlns:a16="http://schemas.microsoft.com/office/drawing/2014/main" id="{682E0F87-DBB1-43B0-AF52-5AD5496B824E}"/>
                </a:ext>
              </a:extLst>
            </p:cNvPr>
            <p:cNvSpPr/>
            <p:nvPr/>
          </p:nvSpPr>
          <p:spPr>
            <a:xfrm flipH="1">
              <a:off x="2033232" y="6018431"/>
              <a:ext cx="3657600" cy="838200"/>
            </a:xfrm>
            <a:prstGeom prst="wedgeRectCallout">
              <a:avLst>
                <a:gd name="adj1" fmla="val 2627"/>
                <a:gd name="adj2" fmla="val -78815"/>
              </a:avLst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مربع نص 5">
              <a:extLst>
                <a:ext uri="{FF2B5EF4-FFF2-40B4-BE49-F238E27FC236}">
                  <a16:creationId xmlns:a16="http://schemas.microsoft.com/office/drawing/2014/main" id="{2B78A60F-D23B-42C9-8ED6-B20F212F13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13116" y="6144726"/>
              <a:ext cx="2547582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rtl="0"/>
              <a:r>
                <a:rPr lang="ar-EG" sz="3600" b="1" dirty="0">
                  <a:latin typeface="Calibri" pitchFamily="34" charset="0"/>
                </a:rPr>
                <a:t>قملُ الشعر</a:t>
              </a:r>
              <a:endParaRPr lang="en-US" sz="3600" b="1" dirty="0">
                <a:latin typeface="Calibri" pitchFamily="34" charset="0"/>
              </a:endParaRPr>
            </a:p>
          </p:txBody>
        </p:sp>
      </p:grp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8ED93A25-F1EC-448E-AA66-B8A906C0EC24}"/>
              </a:ext>
            </a:extLst>
          </p:cNvPr>
          <p:cNvGrpSpPr/>
          <p:nvPr/>
        </p:nvGrpSpPr>
        <p:grpSpPr>
          <a:xfrm>
            <a:off x="6653481" y="2896176"/>
            <a:ext cx="3657600" cy="818198"/>
            <a:chOff x="6653481" y="2896176"/>
            <a:chExt cx="3657600" cy="818198"/>
          </a:xfrm>
        </p:grpSpPr>
        <p:sp>
          <p:nvSpPr>
            <p:cNvPr id="6" name="Rectangular Callout 10">
              <a:extLst>
                <a:ext uri="{FF2B5EF4-FFF2-40B4-BE49-F238E27FC236}">
                  <a16:creationId xmlns:a16="http://schemas.microsoft.com/office/drawing/2014/main" id="{10D02C6E-F432-44F5-8D68-C0E1DE2BA096}"/>
                </a:ext>
              </a:extLst>
            </p:cNvPr>
            <p:cNvSpPr/>
            <p:nvPr/>
          </p:nvSpPr>
          <p:spPr>
            <a:xfrm flipH="1">
              <a:off x="6653481" y="2896176"/>
              <a:ext cx="3657600" cy="818198"/>
            </a:xfrm>
            <a:prstGeom prst="wedgeRectCallout">
              <a:avLst>
                <a:gd name="adj1" fmla="val -8240"/>
                <a:gd name="adj2" fmla="val -82666"/>
              </a:avLst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مربع نص 5">
              <a:extLst>
                <a:ext uri="{FF2B5EF4-FFF2-40B4-BE49-F238E27FC236}">
                  <a16:creationId xmlns:a16="http://schemas.microsoft.com/office/drawing/2014/main" id="{AB62501C-EBB1-4F8D-B5F0-4E076BC1A6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08490" y="2999240"/>
              <a:ext cx="2547582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rtl="0"/>
              <a:r>
                <a:rPr lang="ar-EG" sz="3600" b="1" dirty="0">
                  <a:latin typeface="Calibri" pitchFamily="34" charset="0"/>
                </a:rPr>
                <a:t>تقصفُ الشعر</a:t>
              </a:r>
              <a:endParaRPr lang="en-US" sz="3600" b="1" dirty="0">
                <a:latin typeface="Calibri" pitchFamily="34" charset="0"/>
              </a:endParaRPr>
            </a:p>
          </p:txBody>
        </p:sp>
      </p:grpSp>
      <p:pic>
        <p:nvPicPr>
          <p:cNvPr id="4" name="صورة 3">
            <a:extLst>
              <a:ext uri="{FF2B5EF4-FFF2-40B4-BE49-F238E27FC236}">
                <a16:creationId xmlns:a16="http://schemas.microsoft.com/office/drawing/2014/main" id="{D40A3ACB-A9A6-45B0-97EE-E86DF78B9D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8107" y="3899610"/>
            <a:ext cx="3657600" cy="1847850"/>
          </a:xfrm>
          <a:prstGeom prst="rect">
            <a:avLst/>
          </a:prstGeom>
        </p:spPr>
      </p:pic>
      <p:pic>
        <p:nvPicPr>
          <p:cNvPr id="1026" name="Picture 2" descr="أسباب تقصف الشعر وعلاجه بسيروم الإشراق - عالم أرجان لمستحضرات تجميل زيت  الارجان">
            <a:extLst>
              <a:ext uri="{FF2B5EF4-FFF2-40B4-BE49-F238E27FC236}">
                <a16:creationId xmlns:a16="http://schemas.microsoft.com/office/drawing/2014/main" id="{3D6B5685-2897-4F46-883C-9C0557D4C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025" y="816315"/>
            <a:ext cx="3608807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E2989FB9-89E8-48AB-9637-E84A4EE2ED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1917" y="942633"/>
            <a:ext cx="3657600" cy="1673907"/>
          </a:xfrm>
          <a:prstGeom prst="rect">
            <a:avLst/>
          </a:prstGeom>
        </p:spPr>
      </p:pic>
      <p:pic>
        <p:nvPicPr>
          <p:cNvPr id="1028" name="Picture 4" descr="أسباب وحقائق مفاجئة عن ظهور قشرة الشعر وعلاجها | موقع سيدي">
            <a:extLst>
              <a:ext uri="{FF2B5EF4-FFF2-40B4-BE49-F238E27FC236}">
                <a16:creationId xmlns:a16="http://schemas.microsoft.com/office/drawing/2014/main" id="{54119685-24B7-41EF-8AA1-6B1323089D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3482" y="3894814"/>
            <a:ext cx="3657600" cy="1854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93397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جدول 25">
            <a:extLst>
              <a:ext uri="{FF2B5EF4-FFF2-40B4-BE49-F238E27FC236}">
                <a16:creationId xmlns:a16="http://schemas.microsoft.com/office/drawing/2014/main" id="{2C265257-589F-4F40-9CDD-52BF1D6296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7607656"/>
              </p:ext>
            </p:extLst>
          </p:nvPr>
        </p:nvGraphicFramePr>
        <p:xfrm>
          <a:off x="0" y="0"/>
          <a:ext cx="4230254" cy="74168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2138218">
                  <a:extLst>
                    <a:ext uri="{9D8B030D-6E8A-4147-A177-3AD203B41FA5}">
                      <a16:colId xmlns:a16="http://schemas.microsoft.com/office/drawing/2014/main" val="3167737288"/>
                    </a:ext>
                  </a:extLst>
                </a:gridCol>
                <a:gridCol w="2092036">
                  <a:extLst>
                    <a:ext uri="{9D8B030D-6E8A-4147-A177-3AD203B41FA5}">
                      <a16:colId xmlns:a16="http://schemas.microsoft.com/office/drawing/2014/main" val="3432046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الكتاب صفحة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19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774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الاستراتيجية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الخبرة المعرفية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783440"/>
                  </a:ext>
                </a:extLst>
              </a:tr>
            </a:tbl>
          </a:graphicData>
        </a:graphic>
      </p:graphicFrame>
      <p:sp>
        <p:nvSpPr>
          <p:cNvPr id="4" name="مربع نص 3">
            <a:extLst>
              <a:ext uri="{FF2B5EF4-FFF2-40B4-BE49-F238E27FC236}">
                <a16:creationId xmlns:a16="http://schemas.microsoft.com/office/drawing/2014/main" id="{BAF5DCF4-2DDB-4D99-BFEA-10696E7C41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2683" y="2267474"/>
            <a:ext cx="7066243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/>
            <a:r>
              <a:rPr lang="ar-EG" sz="2800" b="1" dirty="0">
                <a:latin typeface="Calibri" pitchFamily="34" charset="0"/>
              </a:rPr>
              <a:t>دَلِّكِي فروةَ الرأسِ بشكلٍ جيدٍ غسلِه لتنشيطِ الدورةِ وتغذيةِ بُصَيلاتِ الشعر.</a:t>
            </a:r>
            <a:endParaRPr lang="en-US" sz="2800" b="1" dirty="0">
              <a:latin typeface="Calibri" pitchFamily="34" charset="0"/>
            </a:endParaRPr>
          </a:p>
        </p:txBody>
      </p:sp>
      <p:sp>
        <p:nvSpPr>
          <p:cNvPr id="5" name="مربع نص 5">
            <a:extLst>
              <a:ext uri="{FF2B5EF4-FFF2-40B4-BE49-F238E27FC236}">
                <a16:creationId xmlns:a16="http://schemas.microsoft.com/office/drawing/2014/main" id="{F054D7E9-8621-435A-BA4B-B5D23F7539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2685" y="3598739"/>
            <a:ext cx="7066242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0"/>
            <a:r>
              <a:rPr lang="ar-EG" sz="2800" b="1" dirty="0">
                <a:latin typeface="Calibri" pitchFamily="34" charset="0"/>
              </a:rPr>
              <a:t>خصصي مُشْطاً من النوعِ الجيدِ لاستعمالِك الشَّخصِيَّ.</a:t>
            </a:r>
            <a:endParaRPr lang="en-US" sz="2800" b="1" dirty="0">
              <a:latin typeface="Calibri" pitchFamily="34" charset="0"/>
            </a:endParaRP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618ED62C-46E3-4751-A55A-2182FD2CB9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2683" y="4499117"/>
            <a:ext cx="7066244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/>
            <a:r>
              <a:rPr lang="ar-EG" sz="2800" b="1" dirty="0">
                <a:latin typeface="Calibri" pitchFamily="34" charset="0"/>
              </a:rPr>
              <a:t>أحذري من استعمالِ الصبغاتِ الصناعيةِ في تلوينِ شعرِك </a:t>
            </a:r>
          </a:p>
          <a:p>
            <a:pPr algn="r" rtl="1"/>
            <a:r>
              <a:rPr lang="ar-EG" sz="2800" b="1" dirty="0">
                <a:latin typeface="Calibri" pitchFamily="34" charset="0"/>
              </a:rPr>
              <a:t>لأنها مُضِرَّة ومن الأفضلِ استعمالُ الصبغات كالحِناّء.</a:t>
            </a:r>
            <a:endParaRPr lang="en-US" sz="2800" b="1" dirty="0">
              <a:latin typeface="Calibri" pitchFamily="34" charset="0"/>
            </a:endParaRPr>
          </a:p>
        </p:txBody>
      </p:sp>
      <p:sp>
        <p:nvSpPr>
          <p:cNvPr id="7" name="مربع نص 5">
            <a:extLst>
              <a:ext uri="{FF2B5EF4-FFF2-40B4-BE49-F238E27FC236}">
                <a16:creationId xmlns:a16="http://schemas.microsoft.com/office/drawing/2014/main" id="{8DC706C0-3F3F-4690-95F6-B4DF33FD51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2683" y="5764149"/>
            <a:ext cx="7040882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/>
            <a:r>
              <a:rPr lang="ar-EG" sz="2800" b="1" dirty="0">
                <a:latin typeface="Calibri" pitchFamily="34" charset="0"/>
              </a:rPr>
              <a:t>اختاري حمِّام الزيت المناسبَ لشعرِكِ لتغذيتِه والمحافظِة على لمعانهِ وحيويتهِه.</a:t>
            </a:r>
            <a:endParaRPr lang="en-US" sz="2800" b="1" dirty="0">
              <a:latin typeface="Calibri" pitchFamily="34" charset="0"/>
            </a:endParaRPr>
          </a:p>
        </p:txBody>
      </p:sp>
      <p:sp>
        <p:nvSpPr>
          <p:cNvPr id="9" name="Diamond 1">
            <a:extLst>
              <a:ext uri="{FF2B5EF4-FFF2-40B4-BE49-F238E27FC236}">
                <a16:creationId xmlns:a16="http://schemas.microsoft.com/office/drawing/2014/main" id="{D4A8910B-6542-4AB3-8B64-21737794A01B}"/>
              </a:ext>
            </a:extLst>
          </p:cNvPr>
          <p:cNvSpPr/>
          <p:nvPr/>
        </p:nvSpPr>
        <p:spPr>
          <a:xfrm>
            <a:off x="9730987" y="2521524"/>
            <a:ext cx="558762" cy="533400"/>
          </a:xfrm>
          <a:prstGeom prst="diamond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2400" b="1" dirty="0"/>
              <a:t>1</a:t>
            </a:r>
            <a:endParaRPr lang="en-US" sz="2400" b="1" dirty="0"/>
          </a:p>
        </p:txBody>
      </p:sp>
      <p:sp>
        <p:nvSpPr>
          <p:cNvPr id="10" name="Diamond 15">
            <a:extLst>
              <a:ext uri="{FF2B5EF4-FFF2-40B4-BE49-F238E27FC236}">
                <a16:creationId xmlns:a16="http://schemas.microsoft.com/office/drawing/2014/main" id="{0AC378E0-2A80-4382-B224-07133A9E899F}"/>
              </a:ext>
            </a:extLst>
          </p:cNvPr>
          <p:cNvSpPr/>
          <p:nvPr/>
        </p:nvSpPr>
        <p:spPr>
          <a:xfrm>
            <a:off x="9730987" y="3649084"/>
            <a:ext cx="558762" cy="533400"/>
          </a:xfrm>
          <a:prstGeom prst="diamond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2400" b="1" dirty="0"/>
              <a:t>2</a:t>
            </a:r>
            <a:endParaRPr lang="en-US" sz="2400" b="1" dirty="0"/>
          </a:p>
        </p:txBody>
      </p:sp>
      <p:sp>
        <p:nvSpPr>
          <p:cNvPr id="11" name="Diamond 16">
            <a:extLst>
              <a:ext uri="{FF2B5EF4-FFF2-40B4-BE49-F238E27FC236}">
                <a16:creationId xmlns:a16="http://schemas.microsoft.com/office/drawing/2014/main" id="{B86ABAB3-B81B-41E3-80F3-C6B48FB820A2}"/>
              </a:ext>
            </a:extLst>
          </p:cNvPr>
          <p:cNvSpPr/>
          <p:nvPr/>
        </p:nvSpPr>
        <p:spPr>
          <a:xfrm>
            <a:off x="9775785" y="4709470"/>
            <a:ext cx="558762" cy="533400"/>
          </a:xfrm>
          <a:prstGeom prst="diamond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2400" b="1" dirty="0"/>
              <a:t>3</a:t>
            </a:r>
            <a:endParaRPr lang="en-US" sz="2400" b="1" dirty="0"/>
          </a:p>
        </p:txBody>
      </p:sp>
      <p:sp>
        <p:nvSpPr>
          <p:cNvPr id="12" name="Diamond 17">
            <a:extLst>
              <a:ext uri="{FF2B5EF4-FFF2-40B4-BE49-F238E27FC236}">
                <a16:creationId xmlns:a16="http://schemas.microsoft.com/office/drawing/2014/main" id="{FFFEB084-7254-4907-AAC8-368FAC1469E1}"/>
              </a:ext>
            </a:extLst>
          </p:cNvPr>
          <p:cNvSpPr/>
          <p:nvPr/>
        </p:nvSpPr>
        <p:spPr>
          <a:xfrm>
            <a:off x="9775785" y="5974502"/>
            <a:ext cx="558762" cy="533400"/>
          </a:xfrm>
          <a:prstGeom prst="diamond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2400" b="1" dirty="0"/>
              <a:t>4</a:t>
            </a:r>
            <a:endParaRPr lang="en-US" sz="2400" b="1" dirty="0"/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BCBD39B5-E998-411F-9BC7-289B34256A16}"/>
              </a:ext>
            </a:extLst>
          </p:cNvPr>
          <p:cNvSpPr txBox="1"/>
          <p:nvPr/>
        </p:nvSpPr>
        <p:spPr>
          <a:xfrm>
            <a:off x="2607925" y="1067836"/>
            <a:ext cx="7025640" cy="92333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5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للعنايةِ بالشعرِ اتبعي مايأتي:</a:t>
            </a:r>
            <a:endParaRPr lang="en-US" sz="54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4075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جدول 25">
            <a:extLst>
              <a:ext uri="{FF2B5EF4-FFF2-40B4-BE49-F238E27FC236}">
                <a16:creationId xmlns:a16="http://schemas.microsoft.com/office/drawing/2014/main" id="{84F8620D-A97C-423D-9793-2B54E1FE48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0037519"/>
              </p:ext>
            </p:extLst>
          </p:nvPr>
        </p:nvGraphicFramePr>
        <p:xfrm>
          <a:off x="0" y="0"/>
          <a:ext cx="4230254" cy="74168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2138218">
                  <a:extLst>
                    <a:ext uri="{9D8B030D-6E8A-4147-A177-3AD203B41FA5}">
                      <a16:colId xmlns:a16="http://schemas.microsoft.com/office/drawing/2014/main" val="3167737288"/>
                    </a:ext>
                  </a:extLst>
                </a:gridCol>
                <a:gridCol w="2092036">
                  <a:extLst>
                    <a:ext uri="{9D8B030D-6E8A-4147-A177-3AD203B41FA5}">
                      <a16:colId xmlns:a16="http://schemas.microsoft.com/office/drawing/2014/main" val="3432046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الكتاب صفحة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774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الاستراتيجية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سحابة الكلمات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783440"/>
                  </a:ext>
                </a:extLst>
              </a:tr>
            </a:tbl>
          </a:graphicData>
        </a:graphic>
      </p:graphicFrame>
      <p:sp>
        <p:nvSpPr>
          <p:cNvPr id="11" name="مربع نص 10">
            <a:extLst>
              <a:ext uri="{FF2B5EF4-FFF2-40B4-BE49-F238E27FC236}">
                <a16:creationId xmlns:a16="http://schemas.microsoft.com/office/drawing/2014/main" id="{D8457A94-6256-4CE3-A605-3E0100784CB1}"/>
              </a:ext>
            </a:extLst>
          </p:cNvPr>
          <p:cNvSpPr txBox="1"/>
          <p:nvPr/>
        </p:nvSpPr>
        <p:spPr>
          <a:xfrm>
            <a:off x="7467600" y="210936"/>
            <a:ext cx="2766060" cy="777061"/>
          </a:xfrm>
          <a:prstGeom prst="bevel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solidFill>
                  <a:schemeClr val="bg1"/>
                </a:solidFill>
              </a:rPr>
              <a:t>العنايةُ بالأظفار :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0336A416-DD8D-4DE5-8853-81559769EC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0327" y="1578653"/>
            <a:ext cx="5862339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/>
            <a:r>
              <a:rPr lang="ar-EG" sz="2800" b="1" dirty="0">
                <a:latin typeface="Calibri" pitchFamily="34" charset="0"/>
              </a:rPr>
              <a:t>لمظهرِ صحيِّ وجميلٍ لأظفارك</a:t>
            </a:r>
            <a:r>
              <a:rPr lang="ar-SA" sz="2800" b="1" dirty="0">
                <a:latin typeface="Calibri" pitchFamily="34" charset="0"/>
              </a:rPr>
              <a:t> يجب ان اهتم بي</a:t>
            </a:r>
            <a:r>
              <a:rPr lang="ar-EG" sz="2800" b="1" dirty="0">
                <a:latin typeface="Calibri" pitchFamily="34" charset="0"/>
              </a:rPr>
              <a:t>:</a:t>
            </a:r>
            <a:endParaRPr lang="en-US" sz="2800" b="1" dirty="0">
              <a:latin typeface="Calibri" pitchFamily="34" charset="0"/>
            </a:endParaRPr>
          </a:p>
        </p:txBody>
      </p:sp>
      <p:sp>
        <p:nvSpPr>
          <p:cNvPr id="13" name="Diamond 15">
            <a:extLst>
              <a:ext uri="{FF2B5EF4-FFF2-40B4-BE49-F238E27FC236}">
                <a16:creationId xmlns:a16="http://schemas.microsoft.com/office/drawing/2014/main" id="{273B4E79-C394-424F-8E42-23EB996868E7}"/>
              </a:ext>
            </a:extLst>
          </p:cNvPr>
          <p:cNvSpPr/>
          <p:nvPr/>
        </p:nvSpPr>
        <p:spPr>
          <a:xfrm>
            <a:off x="9674898" y="2821580"/>
            <a:ext cx="558762" cy="533400"/>
          </a:xfrm>
          <a:prstGeom prst="diamond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14" name="Diamond 16">
            <a:extLst>
              <a:ext uri="{FF2B5EF4-FFF2-40B4-BE49-F238E27FC236}">
                <a16:creationId xmlns:a16="http://schemas.microsoft.com/office/drawing/2014/main" id="{394735EE-DE0D-4697-8814-530AC9FFA744}"/>
              </a:ext>
            </a:extLst>
          </p:cNvPr>
          <p:cNvSpPr/>
          <p:nvPr/>
        </p:nvSpPr>
        <p:spPr>
          <a:xfrm flipV="1">
            <a:off x="9653904" y="3613797"/>
            <a:ext cx="558762" cy="502325"/>
          </a:xfrm>
          <a:prstGeom prst="diamond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15" name="Diamond 17">
            <a:extLst>
              <a:ext uri="{FF2B5EF4-FFF2-40B4-BE49-F238E27FC236}">
                <a16:creationId xmlns:a16="http://schemas.microsoft.com/office/drawing/2014/main" id="{6E47F773-522F-478C-8AE5-7E048019821C}"/>
              </a:ext>
            </a:extLst>
          </p:cNvPr>
          <p:cNvSpPr/>
          <p:nvPr/>
        </p:nvSpPr>
        <p:spPr>
          <a:xfrm>
            <a:off x="9653904" y="4383976"/>
            <a:ext cx="558762" cy="533400"/>
          </a:xfrm>
          <a:prstGeom prst="diamond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16" name="مربع نص 3">
            <a:extLst>
              <a:ext uri="{FF2B5EF4-FFF2-40B4-BE49-F238E27FC236}">
                <a16:creationId xmlns:a16="http://schemas.microsoft.com/office/drawing/2014/main" id="{712A307E-B1B5-4CDE-ABB4-E5DD3A4417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1940" y="2754085"/>
            <a:ext cx="455121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rtl="1"/>
            <a:r>
              <a:rPr lang="ar-EG" sz="2400" b="1" dirty="0">
                <a:solidFill>
                  <a:srgbClr val="002060"/>
                </a:solidFill>
                <a:latin typeface="Calibri" pitchFamily="34" charset="0"/>
              </a:rPr>
              <a:t>اهتمي بغذائِك الصحي.</a:t>
            </a:r>
            <a:endParaRPr lang="en-US" sz="24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7" name="مربع نص 3">
            <a:extLst>
              <a:ext uri="{FF2B5EF4-FFF2-40B4-BE49-F238E27FC236}">
                <a16:creationId xmlns:a16="http://schemas.microsoft.com/office/drawing/2014/main" id="{7819BF48-0C04-4FF5-8C7F-9AC9470399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600" y="3368827"/>
            <a:ext cx="358955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rtl="1"/>
            <a:r>
              <a:rPr lang="ar-EG" sz="2400" b="1" dirty="0">
                <a:solidFill>
                  <a:srgbClr val="002060"/>
                </a:solidFill>
                <a:latin typeface="Calibri" pitchFamily="34" charset="0"/>
              </a:rPr>
              <a:t>نظفي أظفارَكِ باستمرارٍ للتخلصِ من الجَراثيم.</a:t>
            </a:r>
            <a:endParaRPr lang="en-US" sz="24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8" name="مربع نص 3">
            <a:extLst>
              <a:ext uri="{FF2B5EF4-FFF2-40B4-BE49-F238E27FC236}">
                <a16:creationId xmlns:a16="http://schemas.microsoft.com/office/drawing/2014/main" id="{60C54ADB-8D98-4617-BBBB-6412817D09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8685" y="5379631"/>
            <a:ext cx="379960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0"/>
            <a:r>
              <a:rPr lang="ar-EG" sz="2400" b="1" dirty="0">
                <a:solidFill>
                  <a:srgbClr val="002060"/>
                </a:solidFill>
                <a:latin typeface="Calibri" pitchFamily="34" charset="0"/>
              </a:rPr>
              <a:t>استخدمي كريماتٍ لترطيبِ أظفارِك للمحافظِة على نعومتِها.</a:t>
            </a:r>
            <a:endParaRPr lang="en-US" sz="24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9" name="مربع نص 3">
            <a:extLst>
              <a:ext uri="{FF2B5EF4-FFF2-40B4-BE49-F238E27FC236}">
                <a16:creationId xmlns:a16="http://schemas.microsoft.com/office/drawing/2014/main" id="{F12249F0-2778-4AE0-A149-32D0F40631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600" y="4383976"/>
            <a:ext cx="373129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rtl="1"/>
            <a:r>
              <a:rPr lang="ar-EG" sz="2400" b="1" dirty="0">
                <a:solidFill>
                  <a:srgbClr val="002060"/>
                </a:solidFill>
                <a:latin typeface="Calibri" pitchFamily="34" charset="0"/>
              </a:rPr>
              <a:t>احِمِي أظفارَك بارتداءِ القفازاتِ أثناءَ القيامِ بالأعمالِ المنزلية.</a:t>
            </a:r>
            <a:endParaRPr lang="en-US" sz="24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20" name="Diamond 20">
            <a:extLst>
              <a:ext uri="{FF2B5EF4-FFF2-40B4-BE49-F238E27FC236}">
                <a16:creationId xmlns:a16="http://schemas.microsoft.com/office/drawing/2014/main" id="{3574F5D2-FB4F-4381-AF2B-6087BF4B8DA4}"/>
              </a:ext>
            </a:extLst>
          </p:cNvPr>
          <p:cNvSpPr/>
          <p:nvPr/>
        </p:nvSpPr>
        <p:spPr>
          <a:xfrm>
            <a:off x="9653904" y="5251299"/>
            <a:ext cx="558762" cy="513904"/>
          </a:xfrm>
          <a:prstGeom prst="diamond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pic>
        <p:nvPicPr>
          <p:cNvPr id="21" name="Picture 2">
            <a:extLst>
              <a:ext uri="{FF2B5EF4-FFF2-40B4-BE49-F238E27FC236}">
                <a16:creationId xmlns:a16="http://schemas.microsoft.com/office/drawing/2014/main" id="{A5B5BAE1-AE0C-4AC6-BBD3-D4950691BA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249" y="231795"/>
            <a:ext cx="1567412" cy="1045907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3">
            <a:extLst>
              <a:ext uri="{FF2B5EF4-FFF2-40B4-BE49-F238E27FC236}">
                <a16:creationId xmlns:a16="http://schemas.microsoft.com/office/drawing/2014/main" id="{5D121621-674C-433E-BBBE-5BB7C6FFE3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6039" y="745827"/>
            <a:ext cx="1359582" cy="1359582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صورة 24">
            <a:extLst>
              <a:ext uri="{FF2B5EF4-FFF2-40B4-BE49-F238E27FC236}">
                <a16:creationId xmlns:a16="http://schemas.microsoft.com/office/drawing/2014/main" id="{CCDA6273-0908-4A62-8F6B-34A88FE2F1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0982" y="2200245"/>
            <a:ext cx="4365412" cy="4425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34174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C59526B9-F7ED-4EF5-948A-88A932D6C8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3118" y="471056"/>
            <a:ext cx="2605391" cy="2783463"/>
          </a:xfrm>
          <a:prstGeom prst="rect">
            <a:avLst/>
          </a:prstGeom>
          <a:ln w="88900" cap="sq" cmpd="thickThin">
            <a:solidFill>
              <a:schemeClr val="accent3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119DF038-C06C-493E-B3D4-4FA82AD384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982" y="-73985"/>
            <a:ext cx="4124901" cy="2391109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B6EB9FEF-A4F8-4C11-999E-056004B5D6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2303" y="1510578"/>
            <a:ext cx="3380942" cy="2533650"/>
          </a:xfrm>
          <a:prstGeom prst="rect">
            <a:avLst/>
          </a:prstGeom>
          <a:ln w="88900" cap="sq" cmpd="thickThin">
            <a:solidFill>
              <a:schemeClr val="accent6">
                <a:lumMod val="60000"/>
                <a:lumOff val="4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E8963A59-9520-4EEC-B48E-62FA20E16D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33118" y="3603481"/>
            <a:ext cx="2605391" cy="2783463"/>
          </a:xfrm>
          <a:prstGeom prst="rect">
            <a:avLst/>
          </a:prstGeom>
          <a:ln w="88900" cap="sq" cmpd="thickThin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CD12F6C4-C84A-45E7-A808-0D3223F5FD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8182" y="4433236"/>
            <a:ext cx="5185063" cy="1953707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156130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جدول 25">
            <a:extLst>
              <a:ext uri="{FF2B5EF4-FFF2-40B4-BE49-F238E27FC236}">
                <a16:creationId xmlns:a16="http://schemas.microsoft.com/office/drawing/2014/main" id="{37F5BC08-8B17-4DC1-93AB-6A09822A1E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8815427"/>
              </p:ext>
            </p:extLst>
          </p:nvPr>
        </p:nvGraphicFramePr>
        <p:xfrm>
          <a:off x="0" y="0"/>
          <a:ext cx="4230254" cy="74168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2138218">
                  <a:extLst>
                    <a:ext uri="{9D8B030D-6E8A-4147-A177-3AD203B41FA5}">
                      <a16:colId xmlns:a16="http://schemas.microsoft.com/office/drawing/2014/main" val="3167737288"/>
                    </a:ext>
                  </a:extLst>
                </a:gridCol>
                <a:gridCol w="2092036">
                  <a:extLst>
                    <a:ext uri="{9D8B030D-6E8A-4147-A177-3AD203B41FA5}">
                      <a16:colId xmlns:a16="http://schemas.microsoft.com/office/drawing/2014/main" val="3432046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الكتاب صفحة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33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774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الاستراتيجية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المحاكاة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783440"/>
                  </a:ext>
                </a:extLst>
              </a:tr>
            </a:tbl>
          </a:graphicData>
        </a:graphic>
      </p:graphicFrame>
      <p:pic>
        <p:nvPicPr>
          <p:cNvPr id="4" name="صورة 3">
            <a:extLst>
              <a:ext uri="{FF2B5EF4-FFF2-40B4-BE49-F238E27FC236}">
                <a16:creationId xmlns:a16="http://schemas.microsoft.com/office/drawing/2014/main" id="{55EF93FB-8545-43A7-AA5D-F2D5388ED4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7564" y="866775"/>
            <a:ext cx="7600950" cy="5991225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6CB2CDEF-4604-4140-B818-1D771DB2DF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5809" y="0"/>
            <a:ext cx="7600950" cy="1216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7539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42E5AF40-8012-451B-87BC-CE2138419C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6150" y="254576"/>
            <a:ext cx="8165937" cy="6451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279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extLst>
              <a:ext uri="{FF2B5EF4-FFF2-40B4-BE49-F238E27FC236}">
                <a16:creationId xmlns:a16="http://schemas.microsoft.com/office/drawing/2014/main" id="{C1C0C071-06AE-4429-B6D1-50215D6C75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5493" y="4659395"/>
            <a:ext cx="2821015" cy="1965340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E142D54A-238C-4A25-95A6-30BC5CD7AE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8690" y="1965014"/>
            <a:ext cx="2813230" cy="1965340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7D73D72C-ED5E-4B6E-B0BB-01B75BC03C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0905" y="4602015"/>
            <a:ext cx="2821015" cy="1999675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3C1FA775-8639-46C3-8CE1-EAE6AD27A0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5493" y="1986075"/>
            <a:ext cx="2821015" cy="2005553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E0E4A47F-D6B6-475C-B35F-B868C67360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34961" y="1930679"/>
            <a:ext cx="2878735" cy="1999675"/>
          </a:xfrm>
          <a:prstGeom prst="rect">
            <a:avLst/>
          </a:prstGeom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959D7758-B7D8-433C-8A02-7D4633984D0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961" y="4619182"/>
            <a:ext cx="2926135" cy="2005553"/>
          </a:xfrm>
          <a:prstGeom prst="rect">
            <a:avLst/>
          </a:prstGeom>
        </p:spPr>
      </p:pic>
      <p:pic>
        <p:nvPicPr>
          <p:cNvPr id="24" name="صورة 23">
            <a:extLst>
              <a:ext uri="{FF2B5EF4-FFF2-40B4-BE49-F238E27FC236}">
                <a16:creationId xmlns:a16="http://schemas.microsoft.com/office/drawing/2014/main" id="{759F0A49-20C8-4250-B164-9CAD572C5C7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48024" y="422381"/>
            <a:ext cx="7639050" cy="9975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2485374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: زوايا مستديرة 2">
            <a:extLst>
              <a:ext uri="{FF2B5EF4-FFF2-40B4-BE49-F238E27FC236}">
                <a16:creationId xmlns:a16="http://schemas.microsoft.com/office/drawing/2014/main" id="{CF690172-9BED-430F-8EB3-13F7FAA8F807}"/>
              </a:ext>
            </a:extLst>
          </p:cNvPr>
          <p:cNvSpPr/>
          <p:nvPr/>
        </p:nvSpPr>
        <p:spPr>
          <a:xfrm>
            <a:off x="7753821" y="1767092"/>
            <a:ext cx="2509580" cy="438347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101CED84-F1E0-4727-B293-43768FD2572E}"/>
              </a:ext>
            </a:extLst>
          </p:cNvPr>
          <p:cNvSpPr/>
          <p:nvPr/>
        </p:nvSpPr>
        <p:spPr>
          <a:xfrm>
            <a:off x="4516344" y="1767093"/>
            <a:ext cx="3089187" cy="438347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483723E9-7436-410D-8837-0D38FD8D7DB1}"/>
              </a:ext>
            </a:extLst>
          </p:cNvPr>
          <p:cNvSpPr/>
          <p:nvPr/>
        </p:nvSpPr>
        <p:spPr>
          <a:xfrm>
            <a:off x="1851268" y="1767092"/>
            <a:ext cx="2509580" cy="438347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15DBEDEF-2A00-4D3F-98F1-5BC1BEB53353}"/>
              </a:ext>
            </a:extLst>
          </p:cNvPr>
          <p:cNvSpPr/>
          <p:nvPr/>
        </p:nvSpPr>
        <p:spPr>
          <a:xfrm>
            <a:off x="2560928" y="207417"/>
            <a:ext cx="6926288" cy="954107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  <a:effectLst>
            <a:softEdge rad="1270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ar-SA" sz="2800" b="1" u="sng" dirty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طالبتي المجتهدة هيا بنا نطبق (استراتيجية –جدول التعلم)</a:t>
            </a:r>
          </a:p>
          <a:p>
            <a:pPr algn="ctr"/>
            <a:r>
              <a:rPr lang="ar-SA" sz="2800" b="1" u="sng" dirty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لمعرفة ماذا سنتعلم</a:t>
            </a:r>
            <a:endParaRPr lang="ar-EG" sz="2800" b="1" u="sng" dirty="0">
              <a:ln w="9525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3B22156E-F57B-483F-8754-83E1496F9546}"/>
              </a:ext>
            </a:extLst>
          </p:cNvPr>
          <p:cNvSpPr/>
          <p:nvPr/>
        </p:nvSpPr>
        <p:spPr>
          <a:xfrm>
            <a:off x="8440574" y="1559274"/>
            <a:ext cx="1136073" cy="41563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latin typeface="Arial" panose="020B0604020202020204" pitchFamily="34" charset="0"/>
                <a:cs typeface="Arial" panose="020B0604020202020204" pitchFamily="34" charset="0"/>
              </a:rPr>
              <a:t>معلوماتي</a:t>
            </a:r>
          </a:p>
        </p:txBody>
      </p:sp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70143BAB-5F58-49E8-820B-57560D4AE0E0}"/>
              </a:ext>
            </a:extLst>
          </p:cNvPr>
          <p:cNvSpPr/>
          <p:nvPr/>
        </p:nvSpPr>
        <p:spPr>
          <a:xfrm>
            <a:off x="5298432" y="1559274"/>
            <a:ext cx="1759528" cy="41563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latin typeface="Arial" panose="020B0604020202020204" pitchFamily="34" charset="0"/>
                <a:cs typeface="Arial" panose="020B0604020202020204" pitchFamily="34" charset="0"/>
              </a:rPr>
              <a:t>ماذا أريد أن اتعلم</a:t>
            </a:r>
          </a:p>
        </p:txBody>
      </p:sp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F35BA824-76CF-4895-8BF1-55C6AC0FF6C1}"/>
              </a:ext>
            </a:extLst>
          </p:cNvPr>
          <p:cNvSpPr/>
          <p:nvPr/>
        </p:nvSpPr>
        <p:spPr>
          <a:xfrm>
            <a:off x="2615770" y="1559274"/>
            <a:ext cx="1136073" cy="41563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latin typeface="Arial" panose="020B0604020202020204" pitchFamily="34" charset="0"/>
                <a:cs typeface="Arial" panose="020B0604020202020204" pitchFamily="34" charset="0"/>
              </a:rPr>
              <a:t>ماذا تعلمت</a:t>
            </a:r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898BFAAA-8984-4565-9626-D2BBEA5123AC}"/>
              </a:ext>
            </a:extLst>
          </p:cNvPr>
          <p:cNvSpPr txBox="1"/>
          <p:nvPr/>
        </p:nvSpPr>
        <p:spPr>
          <a:xfrm>
            <a:off x="2019054" y="3596165"/>
            <a:ext cx="2149359" cy="584775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ar-SA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؟؟؟؟؟؟</a:t>
            </a: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FFF65F40-1EF3-4C84-96F8-27D9861E5ED8}"/>
              </a:ext>
            </a:extLst>
          </p:cNvPr>
          <p:cNvSpPr txBox="1"/>
          <p:nvPr/>
        </p:nvSpPr>
        <p:spPr>
          <a:xfrm>
            <a:off x="8023877" y="3519221"/>
            <a:ext cx="2251257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185738" indent="-185738" algn="r" rtl="1">
              <a:buFont typeface="Arial" panose="020B0604020202020204" pitchFamily="34" charset="0"/>
              <a:buChar char="•"/>
            </a:pPr>
            <a:r>
              <a:rPr lang="ar-SA" b="1" dirty="0">
                <a:solidFill>
                  <a:srgbClr val="0070C0"/>
                </a:solidFill>
                <a:latin typeface="Arial" panose="020B0604020202020204" pitchFamily="34" charset="0"/>
              </a:rPr>
              <a:t> ضرورة الاهتمام بالشعر </a:t>
            </a:r>
            <a:endParaRPr lang="ar-SA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7733654D-0E27-45B5-911C-1D835816B646}"/>
              </a:ext>
            </a:extLst>
          </p:cNvPr>
          <p:cNvSpPr txBox="1"/>
          <p:nvPr/>
        </p:nvSpPr>
        <p:spPr>
          <a:xfrm>
            <a:off x="8065555" y="4412825"/>
            <a:ext cx="2209579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185738" indent="-185738" algn="r" rtl="1">
              <a:buFont typeface="Arial" panose="020B0604020202020204" pitchFamily="34" charset="0"/>
              <a:buChar char="•"/>
            </a:pPr>
            <a:r>
              <a:rPr lang="ar-SA" b="1" dirty="0">
                <a:solidFill>
                  <a:srgbClr val="0070C0"/>
                </a:solidFill>
                <a:latin typeface="Arial" panose="020B0604020202020204" pitchFamily="34" charset="0"/>
              </a:rPr>
              <a:t> اخطار عدم تقليم الاظافر</a:t>
            </a:r>
            <a:endParaRPr lang="ar-SA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AD21F786-8007-48E0-8251-15A7E32E21C5}"/>
              </a:ext>
            </a:extLst>
          </p:cNvPr>
          <p:cNvSpPr txBox="1"/>
          <p:nvPr/>
        </p:nvSpPr>
        <p:spPr>
          <a:xfrm>
            <a:off x="7876933" y="5248198"/>
            <a:ext cx="2456442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185738" indent="-185738" algn="r" rtl="1">
              <a:buFont typeface="Arial" panose="020B0604020202020204" pitchFamily="34" charset="0"/>
              <a:buChar char="•"/>
            </a:pPr>
            <a:r>
              <a:rPr lang="ar-SA" b="1" dirty="0">
                <a:solidFill>
                  <a:srgbClr val="0070C0"/>
                </a:solidFill>
                <a:latin typeface="Arial" panose="020B0604020202020204" pitchFamily="34" charset="0"/>
              </a:rPr>
              <a:t> اهميه الغذاء الصحي للجسم</a:t>
            </a:r>
            <a:endParaRPr lang="ar-SA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FC978C36-E93F-4392-870C-A7F728489B03}"/>
              </a:ext>
            </a:extLst>
          </p:cNvPr>
          <p:cNvSpPr txBox="1"/>
          <p:nvPr/>
        </p:nvSpPr>
        <p:spPr>
          <a:xfrm>
            <a:off x="4501060" y="2295427"/>
            <a:ext cx="3034806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 rtl="1">
              <a:buFont typeface="Arial" panose="020B0604020202020204" pitchFamily="34" charset="0"/>
              <a:buChar char="•"/>
            </a:pPr>
            <a:r>
              <a:rPr lang="ar-SA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SA" sz="2000" b="1" dirty="0"/>
              <a:t>مفهوم :الشعر – كيراتين -العناية</a:t>
            </a:r>
            <a:endParaRPr lang="ar-S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241F3A8A-D171-4556-8450-C0C991107C4A}"/>
              </a:ext>
            </a:extLst>
          </p:cNvPr>
          <p:cNvSpPr txBox="1"/>
          <p:nvPr/>
        </p:nvSpPr>
        <p:spPr>
          <a:xfrm>
            <a:off x="5841395" y="2807707"/>
            <a:ext cx="1688604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185738" indent="-185738" algn="r" rtl="1">
              <a:buFont typeface="Arial" panose="020B0604020202020204" pitchFamily="34" charset="0"/>
              <a:buChar char="•"/>
            </a:pPr>
            <a:r>
              <a:rPr lang="ar-SA" sz="2000" b="1" dirty="0"/>
              <a:t>مكونات  الشعرة</a:t>
            </a:r>
            <a:endParaRPr lang="ar-S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مربع نص 27">
            <a:extLst>
              <a:ext uri="{FF2B5EF4-FFF2-40B4-BE49-F238E27FC236}">
                <a16:creationId xmlns:a16="http://schemas.microsoft.com/office/drawing/2014/main" id="{A40984BA-4F75-4E72-986B-089FC55213E4}"/>
              </a:ext>
            </a:extLst>
          </p:cNvPr>
          <p:cNvSpPr txBox="1"/>
          <p:nvPr/>
        </p:nvSpPr>
        <p:spPr>
          <a:xfrm>
            <a:off x="5203721" y="4652323"/>
            <a:ext cx="2326278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SA" sz="2000" b="1" dirty="0"/>
              <a:t>مشاكل الشعر وعلاجها</a:t>
            </a:r>
            <a:endParaRPr lang="ar-S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7AD774AE-D3C9-45EC-8CDD-683740B078C0}"/>
              </a:ext>
            </a:extLst>
          </p:cNvPr>
          <p:cNvSpPr txBox="1"/>
          <p:nvPr/>
        </p:nvSpPr>
        <p:spPr>
          <a:xfrm>
            <a:off x="4673600" y="5164605"/>
            <a:ext cx="2774431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185738" indent="-185738" algn="r" rtl="1">
              <a:buFont typeface="Arial" panose="020B0604020202020204" pitchFamily="34" charset="0"/>
              <a:buChar char="•"/>
            </a:pPr>
            <a:r>
              <a:rPr lang="ar-SA" sz="2000" b="1" dirty="0"/>
              <a:t>الطريقة الصيحة للعناية بالشعر و الاظافر</a:t>
            </a:r>
            <a:endParaRPr lang="ar-S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10608026-F0E1-4E4C-91F3-DA3E381D7212}"/>
              </a:ext>
            </a:extLst>
          </p:cNvPr>
          <p:cNvSpPr txBox="1"/>
          <p:nvPr/>
        </p:nvSpPr>
        <p:spPr>
          <a:xfrm>
            <a:off x="8859319" y="2664710"/>
            <a:ext cx="1255793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185738" indent="-185738" algn="r" rtl="1">
              <a:buFont typeface="Arial" panose="020B0604020202020204" pitchFamily="34" charset="0"/>
              <a:buChar char="•"/>
            </a:pPr>
            <a:r>
              <a:rPr lang="ar-SA" b="1" dirty="0">
                <a:solidFill>
                  <a:srgbClr val="0070C0"/>
                </a:solidFill>
                <a:latin typeface="Arial" panose="020B0604020202020204" pitchFamily="34" charset="0"/>
              </a:rPr>
              <a:t>أنواع الشعر</a:t>
            </a:r>
            <a:endParaRPr lang="ar-SA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7E9F9554-DC80-4DF3-8B18-6201972574D3}"/>
              </a:ext>
            </a:extLst>
          </p:cNvPr>
          <p:cNvSpPr txBox="1"/>
          <p:nvPr/>
        </p:nvSpPr>
        <p:spPr>
          <a:xfrm>
            <a:off x="5192180" y="3319987"/>
            <a:ext cx="2337819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185738" indent="-185738" algn="r" rtl="1">
              <a:buFont typeface="Arial" panose="020B0604020202020204" pitchFamily="34" charset="0"/>
              <a:buChar char="•"/>
            </a:pPr>
            <a:r>
              <a:rPr lang="ar-SA" sz="2000" b="1" dirty="0"/>
              <a:t>العناصر الغذائية اللازمة</a:t>
            </a:r>
          </a:p>
          <a:p>
            <a:pPr algn="r" rtl="1"/>
            <a:r>
              <a:rPr lang="ar-SA" sz="2000" b="1" dirty="0"/>
              <a:t> لنمو الشعر</a:t>
            </a:r>
            <a:endParaRPr lang="ar-S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مربع نص 23">
            <a:extLst>
              <a:ext uri="{FF2B5EF4-FFF2-40B4-BE49-F238E27FC236}">
                <a16:creationId xmlns:a16="http://schemas.microsoft.com/office/drawing/2014/main" id="{7C4F2F4E-1974-46FC-B920-04017E89F40A}"/>
              </a:ext>
            </a:extLst>
          </p:cNvPr>
          <p:cNvSpPr txBox="1"/>
          <p:nvPr/>
        </p:nvSpPr>
        <p:spPr>
          <a:xfrm>
            <a:off x="6132047" y="4140043"/>
            <a:ext cx="1355179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185738" indent="-185738" algn="r" rtl="1">
              <a:buFont typeface="Arial" panose="020B0604020202020204" pitchFamily="34" charset="0"/>
              <a:buChar char="•"/>
            </a:pPr>
            <a:r>
              <a:rPr lang="ar-SA" sz="2000" b="1" dirty="0"/>
              <a:t>أنواع الشعر</a:t>
            </a:r>
            <a:endParaRPr lang="ar-S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292537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5BEF82A-1919-4D5C-B535-1BFCD58839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4572" y="1219200"/>
            <a:ext cx="8366234" cy="53755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6C856D0F-C487-464C-BEE8-7CEF87787411}"/>
              </a:ext>
            </a:extLst>
          </p:cNvPr>
          <p:cNvSpPr/>
          <p:nvPr/>
        </p:nvSpPr>
        <p:spPr>
          <a:xfrm>
            <a:off x="4225636" y="360218"/>
            <a:ext cx="3657600" cy="5680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تقويم ختامي للدرس</a:t>
            </a:r>
          </a:p>
        </p:txBody>
      </p:sp>
    </p:spTree>
    <p:extLst>
      <p:ext uri="{BB962C8B-B14F-4D97-AF65-F5344CB8AC3E}">
        <p14:creationId xmlns:p14="http://schemas.microsoft.com/office/powerpoint/2010/main" val="23293161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A928D31B-6C54-44A6-9FC0-C802ECAA5EBB}"/>
              </a:ext>
            </a:extLst>
          </p:cNvPr>
          <p:cNvSpPr/>
          <p:nvPr/>
        </p:nvSpPr>
        <p:spPr>
          <a:xfrm>
            <a:off x="4433454" y="512618"/>
            <a:ext cx="3325091" cy="73256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 Amine" panose="00000400000000000000" pitchFamily="2" charset="-78"/>
              </a:rPr>
              <a:t>المهمة الادائية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ABF1D71F-2EDD-4C7D-A2C4-8BA670880A03}"/>
              </a:ext>
            </a:extLst>
          </p:cNvPr>
          <p:cNvSpPr/>
          <p:nvPr/>
        </p:nvSpPr>
        <p:spPr>
          <a:xfrm>
            <a:off x="2241836" y="1510145"/>
            <a:ext cx="7303946" cy="516774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صممي بطاقة تخصك واكتبي بها </a:t>
            </a:r>
          </a:p>
          <a:p>
            <a:pPr marL="742950" indent="-742950" algn="ctr" rtl="1">
              <a:buFont typeface="+mj-lt"/>
              <a:buAutoNum type="arabicPeriod"/>
            </a:pPr>
            <a:r>
              <a:rPr lang="ar-S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اسمك</a:t>
            </a:r>
          </a:p>
          <a:p>
            <a:pPr marL="742950" indent="-742950" algn="ctr" rtl="1">
              <a:buFont typeface="+mj-lt"/>
              <a:buAutoNum type="arabicPeriod"/>
            </a:pPr>
            <a:r>
              <a:rPr lang="ar-S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نوع شعرك</a:t>
            </a:r>
          </a:p>
          <a:p>
            <a:pPr marL="742950" indent="-742950" algn="ctr" rtl="1">
              <a:buFont typeface="+mj-lt"/>
              <a:buAutoNum type="arabicPeriod"/>
            </a:pPr>
            <a:r>
              <a:rPr lang="ar-S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طريقة عنايتك به</a:t>
            </a:r>
          </a:p>
          <a:p>
            <a:pPr marL="742950" indent="-742950" algn="ctr" rtl="1">
              <a:buFont typeface="+mj-lt"/>
              <a:buAutoNum type="arabicPeriod"/>
            </a:pPr>
            <a:r>
              <a:rPr lang="ar-S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ما المشكلة التي تواجهيها بشعرك</a:t>
            </a:r>
          </a:p>
          <a:p>
            <a:pPr marL="742950" indent="-742950" algn="ctr" rtl="1">
              <a:buFont typeface="+mj-lt"/>
              <a:buAutoNum type="arabicPeriod"/>
            </a:pPr>
            <a:r>
              <a:rPr lang="ar-S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حل المشكلة </a:t>
            </a:r>
          </a:p>
          <a:p>
            <a:pPr algn="ctr" rtl="1"/>
            <a:endParaRPr lang="ar-S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ar-S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ثم ارسليها على التيمز </a:t>
            </a:r>
          </a:p>
          <a:p>
            <a:pPr algn="ctr" rtl="1"/>
            <a:endParaRPr lang="ar-S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09233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86CA7AAD-1277-4025-9CC0-7658983BC66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0"/>
            <a:ext cx="8563429" cy="1291771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80E2548A-2A55-4D22-ADCE-C2F57E6F0F50}"/>
              </a:ext>
            </a:extLst>
          </p:cNvPr>
          <p:cNvSpPr txBox="1"/>
          <p:nvPr/>
        </p:nvSpPr>
        <p:spPr>
          <a:xfrm>
            <a:off x="3264224" y="3047555"/>
            <a:ext cx="5692579" cy="76288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softEdge rad="127000"/>
          </a:effectLst>
        </p:spPr>
        <p:txBody>
          <a:bodyPr wrap="square" rtlCol="1">
            <a:spAutoFit/>
          </a:bodyPr>
          <a:lstStyle/>
          <a:p>
            <a:pPr marL="185738" indent="-185738" algn="r" rtl="1">
              <a:buFont typeface="Arial" panose="020B0604020202020204" pitchFamily="34" charset="0"/>
              <a:buChar char="•"/>
            </a:pPr>
            <a:r>
              <a:rPr lang="ar-SA" sz="4400" b="1" dirty="0"/>
              <a:t>عددي أنواع البشرة؟</a:t>
            </a:r>
            <a:endParaRPr lang="ar-SA" sz="4400" b="1" dirty="0"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8D989090-BFC5-4F92-B39D-9220E537824B}"/>
              </a:ext>
            </a:extLst>
          </p:cNvPr>
          <p:cNvSpPr txBox="1"/>
          <p:nvPr/>
        </p:nvSpPr>
        <p:spPr>
          <a:xfrm>
            <a:off x="2286603" y="4509623"/>
            <a:ext cx="7618793" cy="76944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effectLst>
            <a:softEdge rad="127000"/>
          </a:effectLst>
        </p:spPr>
        <p:txBody>
          <a:bodyPr wrap="square" rtlCol="1">
            <a:spAutoFit/>
          </a:bodyPr>
          <a:lstStyle/>
          <a:p>
            <a:pPr marL="185738" indent="-185738" algn="r" rtl="1">
              <a:buFont typeface="Arial" panose="020B0604020202020204" pitchFamily="34" charset="0"/>
              <a:buChar char="•"/>
            </a:pPr>
            <a:r>
              <a:rPr lang="ar-SA" sz="4400" b="1" dirty="0">
                <a:latin typeface="Arial" panose="020B0604020202020204" pitchFamily="34" charset="0"/>
                <a:cs typeface="Arial" panose="020B0604020202020204" pitchFamily="34" charset="0"/>
              </a:rPr>
              <a:t> ما </a:t>
            </a:r>
            <a:r>
              <a:rPr lang="ar-SA" sz="4400" b="1" dirty="0"/>
              <a:t>الطريقة الصحيحة للعناية بالبشرة؟ </a:t>
            </a:r>
            <a:endParaRPr lang="ar-SA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1270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ED63E063-C237-4F7A-A8DB-71E3990E6E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3070" y="369527"/>
            <a:ext cx="4697073" cy="61189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D11F8A02-3A18-4098-AF9A-18A32B88C7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464" y="1031256"/>
            <a:ext cx="5615606" cy="5457217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12537A8E-8A64-4E07-BDF3-3E81688137AB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104882" y="857805"/>
            <a:ext cx="2164049" cy="2022806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65E09D94-613A-4B3A-B91E-AEE3FE82BA04}"/>
              </a:ext>
            </a:extLst>
          </p:cNvPr>
          <p:cNvSpPr txBox="1"/>
          <p:nvPr/>
        </p:nvSpPr>
        <p:spPr>
          <a:xfrm>
            <a:off x="8577209" y="1655949"/>
            <a:ext cx="3182281" cy="1107996"/>
          </a:xfrm>
          <a:prstGeom prst="rect">
            <a:avLst/>
          </a:prstGeom>
          <a:solidFill>
            <a:schemeClr val="accent2"/>
          </a:solidFill>
          <a:effectLst>
            <a:softEdge rad="317500"/>
          </a:effectLst>
        </p:spPr>
        <p:txBody>
          <a:bodyPr wrap="none" rtlCol="1">
            <a:spAutoFit/>
          </a:bodyPr>
          <a:lstStyle/>
          <a:p>
            <a:r>
              <a:rPr lang="ar-SA" sz="6600" b="1" u="sng" dirty="0">
                <a:cs typeface="Akhbar MT" pitchFamily="2" charset="-78"/>
              </a:rPr>
              <a:t>الدرس الثاني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02518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ربع نص 7">
            <a:extLst>
              <a:ext uri="{FF2B5EF4-FFF2-40B4-BE49-F238E27FC236}">
                <a16:creationId xmlns:a16="http://schemas.microsoft.com/office/drawing/2014/main" id="{120FB88A-CFBF-4B53-BC54-F9B0F62EC492}"/>
              </a:ext>
            </a:extLst>
          </p:cNvPr>
          <p:cNvSpPr txBox="1"/>
          <p:nvPr/>
        </p:nvSpPr>
        <p:spPr>
          <a:xfrm>
            <a:off x="5699301" y="327783"/>
            <a:ext cx="4772460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3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التاريخ:  23 / 1  / 1443 هـ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2603B61-D9CB-4B49-83E8-2B11F35CA18C}"/>
              </a:ext>
            </a:extLst>
          </p:cNvPr>
          <p:cNvSpPr txBox="1"/>
          <p:nvPr/>
        </p:nvSpPr>
        <p:spPr>
          <a:xfrm>
            <a:off x="8332273" y="1315905"/>
            <a:ext cx="2298199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3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الحصة: 6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9B2D160D-CB08-4EF8-B706-65213517E6C2}"/>
              </a:ext>
            </a:extLst>
          </p:cNvPr>
          <p:cNvSpPr txBox="1"/>
          <p:nvPr/>
        </p:nvSpPr>
        <p:spPr>
          <a:xfrm>
            <a:off x="7568402" y="2382983"/>
            <a:ext cx="2903359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3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موضوع درسنا اليوم</a:t>
            </a: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0667DAD7-4CC9-4AA1-88AE-4E495360325F}"/>
              </a:ext>
            </a:extLst>
          </p:cNvPr>
          <p:cNvSpPr txBox="1"/>
          <p:nvPr/>
        </p:nvSpPr>
        <p:spPr>
          <a:xfrm>
            <a:off x="2703288" y="3123318"/>
            <a:ext cx="4693913" cy="76944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A Amine" panose="00000400000000000000" pitchFamily="2" charset="-78"/>
              </a:rPr>
              <a:t>العناية بشعري واظافري</a:t>
            </a:r>
            <a:endParaRPr lang="ar-SA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cs typeface="A Amine" panose="00000400000000000000" pitchFamily="2" charset="-78"/>
            </a:endParaRPr>
          </a:p>
        </p:txBody>
      </p:sp>
      <p:pic>
        <p:nvPicPr>
          <p:cNvPr id="17" name="صورة 16">
            <a:extLst>
              <a:ext uri="{FF2B5EF4-FFF2-40B4-BE49-F238E27FC236}">
                <a16:creationId xmlns:a16="http://schemas.microsoft.com/office/drawing/2014/main" id="{2F5751C9-A436-4D46-BE93-FEF9B3903D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103" y="4960241"/>
            <a:ext cx="985507" cy="1748481"/>
          </a:xfrm>
          <a:prstGeom prst="rect">
            <a:avLst/>
          </a:prstGeom>
        </p:spPr>
      </p:pic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3A6D83A5-8C57-4ADC-864C-F407D28690A7}"/>
              </a:ext>
            </a:extLst>
          </p:cNvPr>
          <p:cNvSpPr/>
          <p:nvPr/>
        </p:nvSpPr>
        <p:spPr>
          <a:xfrm>
            <a:off x="2189756" y="25854"/>
            <a:ext cx="2454088" cy="4380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افتحي الكتاب ص 10</a:t>
            </a:r>
          </a:p>
        </p:txBody>
      </p:sp>
      <p:sp>
        <p:nvSpPr>
          <p:cNvPr id="2" name="مخطط انسيابي: متعدد المستندات 1">
            <a:extLst>
              <a:ext uri="{FF2B5EF4-FFF2-40B4-BE49-F238E27FC236}">
                <a16:creationId xmlns:a16="http://schemas.microsoft.com/office/drawing/2014/main" id="{31BBDDE0-301D-4325-9DAE-41BE97441DB4}"/>
              </a:ext>
            </a:extLst>
          </p:cNvPr>
          <p:cNvSpPr/>
          <p:nvPr/>
        </p:nvSpPr>
        <p:spPr>
          <a:xfrm>
            <a:off x="7240886" y="4370613"/>
            <a:ext cx="2801257" cy="733676"/>
          </a:xfrm>
          <a:prstGeom prst="flowChartMultidocumen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الكفاية من الدرس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E625F59C-4CF6-46F0-9011-38C15D25FFAB}"/>
              </a:ext>
            </a:extLst>
          </p:cNvPr>
          <p:cNvSpPr txBox="1"/>
          <p:nvPr/>
        </p:nvSpPr>
        <p:spPr>
          <a:xfrm>
            <a:off x="2585263" y="5249707"/>
            <a:ext cx="7021474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1">
            <a:spAutoFit/>
          </a:bodyPr>
          <a:lstStyle/>
          <a:p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ان تكتسب الطالبة طرق معالجة أنواع مشاكل الشعر </a:t>
            </a:r>
          </a:p>
        </p:txBody>
      </p:sp>
    </p:spTree>
    <p:extLst>
      <p:ext uri="{BB962C8B-B14F-4D97-AF65-F5344CB8AC3E}">
        <p14:creationId xmlns:p14="http://schemas.microsoft.com/office/powerpoint/2010/main" val="3466158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A8E20A9A-453C-440C-9DDE-2E9E619A82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8798" y="0"/>
            <a:ext cx="3170195" cy="1219200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850A914D-3B95-46B9-A3CA-41EEC5496D34}"/>
              </a:ext>
            </a:extLst>
          </p:cNvPr>
          <p:cNvSpPr/>
          <p:nvPr/>
        </p:nvSpPr>
        <p:spPr>
          <a:xfrm>
            <a:off x="6415315" y="4771148"/>
            <a:ext cx="3812974" cy="203132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rtl="1"/>
            <a:r>
              <a:rPr lang="ar-EG" b="1" dirty="0"/>
              <a:t>الشعًرُ من أهمِّ مظاهرِ الجمالِ للفتاةِ ،وينبغي أن تَحْرِصَ عليهِ ، وتعتنيَ بهِ، وهو جزءٌ لا  يتجزأ من  جسم  الإنسانِ، ويرتبطُ الشعرُ بخَلايا الجلدِ ويتغذى منه، كما ترتبطُ صحةُ الشعرِ بالتغذيةِ الجيدةِ ، والشعرُ النظيفُ السليمُ هو تاجٌ على رأسِ كلِّ فتاةٍ ، فمن منا تستغني عن تاجِها الذي تَزَيَّنُ وتَجَمَّلُ به؟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5DC6EEB5-7689-44A8-AEE5-945821E1F1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5805" y="1850067"/>
            <a:ext cx="3170195" cy="2702726"/>
          </a:xfrm>
          <a:prstGeom prst="rect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452797CE-752E-4E69-BA27-08F14E68C2E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8899" t="7311" r="7894" b="11569"/>
          <a:stretch/>
        </p:blipFill>
        <p:spPr>
          <a:xfrm>
            <a:off x="1856827" y="0"/>
            <a:ext cx="2035011" cy="1686378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F17DDFD4-FA62-4187-9E5A-DE4D4D10F822}"/>
              </a:ext>
            </a:extLst>
          </p:cNvPr>
          <p:cNvSpPr txBox="1"/>
          <p:nvPr/>
        </p:nvSpPr>
        <p:spPr>
          <a:xfrm>
            <a:off x="4602848" y="1071189"/>
            <a:ext cx="4164923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علقي على الصورة التي امامك.....</a:t>
            </a: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61772F67-057C-468F-A32E-08186FECEE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62042" y="1831415"/>
            <a:ext cx="3170195" cy="2702726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0C79CBE6-CA6B-4049-8BE5-F660F785CAB4}"/>
              </a:ext>
            </a:extLst>
          </p:cNvPr>
          <p:cNvSpPr/>
          <p:nvPr/>
        </p:nvSpPr>
        <p:spPr>
          <a:xfrm>
            <a:off x="2662042" y="4771147"/>
            <a:ext cx="3170195" cy="1477328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rtl="1"/>
            <a:r>
              <a:rPr lang="ar-SA" b="1" dirty="0"/>
              <a:t>الاظافر ايضاً</a:t>
            </a:r>
            <a:r>
              <a:rPr lang="ar-EG" b="1" dirty="0"/>
              <a:t> من أهمِّ مظاهرِ الجمالِ للفتاةِ ،وينبغي أن تَحْرِصَ عليهِ ، وتعتنيَ بهِ، وهو جزءٌ لا  يتجزأ من  جسم  الإنسانِ،، </a:t>
            </a:r>
            <a:r>
              <a:rPr lang="ar-SA" b="1" dirty="0"/>
              <a:t>والاظافر</a:t>
            </a:r>
            <a:r>
              <a:rPr lang="ar-EG" b="1" dirty="0"/>
              <a:t> النظيفُ</a:t>
            </a:r>
            <a:r>
              <a:rPr lang="ar-SA" b="1" dirty="0"/>
              <a:t>ة</a:t>
            </a:r>
            <a:r>
              <a:rPr lang="ar-EG" b="1" dirty="0"/>
              <a:t> السليمُ</a:t>
            </a:r>
            <a:r>
              <a:rPr lang="ar-SA" b="1" dirty="0"/>
              <a:t>ة</a:t>
            </a:r>
            <a:r>
              <a:rPr lang="ar-EG" b="1" dirty="0"/>
              <a:t> ه</a:t>
            </a:r>
            <a:r>
              <a:rPr lang="ar-SA" b="1" dirty="0"/>
              <a:t>ي</a:t>
            </a:r>
            <a:r>
              <a:rPr lang="ar-EG" b="1" dirty="0"/>
              <a:t> </a:t>
            </a:r>
            <a:r>
              <a:rPr lang="ar-SA" b="1" dirty="0"/>
              <a:t>دلالة على نظافة الفتاة الجسمية</a:t>
            </a:r>
            <a:endParaRPr lang="ar-EG" b="1" dirty="0"/>
          </a:p>
        </p:txBody>
      </p:sp>
    </p:spTree>
    <p:extLst>
      <p:ext uri="{BB962C8B-B14F-4D97-AF65-F5344CB8AC3E}">
        <p14:creationId xmlns:p14="http://schemas.microsoft.com/office/powerpoint/2010/main" val="810683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شعر من أهم مظاهر الجمال للفتاة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شعر من أهم مظاهر الجمال للفتاة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: زوايا مستديرة 2">
            <a:extLst>
              <a:ext uri="{FF2B5EF4-FFF2-40B4-BE49-F238E27FC236}">
                <a16:creationId xmlns:a16="http://schemas.microsoft.com/office/drawing/2014/main" id="{CF690172-9BED-430F-8EB3-13F7FAA8F807}"/>
              </a:ext>
            </a:extLst>
          </p:cNvPr>
          <p:cNvSpPr/>
          <p:nvPr/>
        </p:nvSpPr>
        <p:spPr>
          <a:xfrm>
            <a:off x="7753821" y="1767092"/>
            <a:ext cx="2509580" cy="438347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101CED84-F1E0-4727-B293-43768FD2572E}"/>
              </a:ext>
            </a:extLst>
          </p:cNvPr>
          <p:cNvSpPr/>
          <p:nvPr/>
        </p:nvSpPr>
        <p:spPr>
          <a:xfrm>
            <a:off x="4516344" y="1767093"/>
            <a:ext cx="3089187" cy="438347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483723E9-7436-410D-8837-0D38FD8D7DB1}"/>
              </a:ext>
            </a:extLst>
          </p:cNvPr>
          <p:cNvSpPr/>
          <p:nvPr/>
        </p:nvSpPr>
        <p:spPr>
          <a:xfrm>
            <a:off x="1851268" y="1767092"/>
            <a:ext cx="2509580" cy="438347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15DBEDEF-2A00-4D3F-98F1-5BC1BEB53353}"/>
              </a:ext>
            </a:extLst>
          </p:cNvPr>
          <p:cNvSpPr/>
          <p:nvPr/>
        </p:nvSpPr>
        <p:spPr>
          <a:xfrm>
            <a:off x="2560928" y="207417"/>
            <a:ext cx="6926288" cy="954107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  <a:effectLst>
            <a:softEdge rad="1270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ar-SA" sz="2800" b="1" u="sng" dirty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طالبتي المجتهدة هيا بنا نطبق (استراتيجية –جدول التعلم)</a:t>
            </a:r>
          </a:p>
          <a:p>
            <a:pPr algn="ctr"/>
            <a:r>
              <a:rPr lang="ar-SA" sz="2800" b="1" u="sng" dirty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لمعرفة ماذا سنتعلم</a:t>
            </a:r>
            <a:endParaRPr lang="ar-EG" sz="2800" b="1" u="sng" dirty="0">
              <a:ln w="9525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3B22156E-F57B-483F-8754-83E1496F9546}"/>
              </a:ext>
            </a:extLst>
          </p:cNvPr>
          <p:cNvSpPr/>
          <p:nvPr/>
        </p:nvSpPr>
        <p:spPr>
          <a:xfrm>
            <a:off x="8440574" y="1559274"/>
            <a:ext cx="1136073" cy="41563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latin typeface="Arial" panose="020B0604020202020204" pitchFamily="34" charset="0"/>
                <a:cs typeface="Arial" panose="020B0604020202020204" pitchFamily="34" charset="0"/>
              </a:rPr>
              <a:t>معلوماتي</a:t>
            </a:r>
          </a:p>
        </p:txBody>
      </p:sp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70143BAB-5F58-49E8-820B-57560D4AE0E0}"/>
              </a:ext>
            </a:extLst>
          </p:cNvPr>
          <p:cNvSpPr/>
          <p:nvPr/>
        </p:nvSpPr>
        <p:spPr>
          <a:xfrm>
            <a:off x="5298432" y="1559274"/>
            <a:ext cx="1759528" cy="41563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latin typeface="Arial" panose="020B0604020202020204" pitchFamily="34" charset="0"/>
                <a:cs typeface="Arial" panose="020B0604020202020204" pitchFamily="34" charset="0"/>
              </a:rPr>
              <a:t>ماذا أريد أن اتعلم</a:t>
            </a:r>
          </a:p>
        </p:txBody>
      </p:sp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F35BA824-76CF-4895-8BF1-55C6AC0FF6C1}"/>
              </a:ext>
            </a:extLst>
          </p:cNvPr>
          <p:cNvSpPr/>
          <p:nvPr/>
        </p:nvSpPr>
        <p:spPr>
          <a:xfrm>
            <a:off x="2615770" y="1559274"/>
            <a:ext cx="1136073" cy="41563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latin typeface="Arial" panose="020B0604020202020204" pitchFamily="34" charset="0"/>
                <a:cs typeface="Arial" panose="020B0604020202020204" pitchFamily="34" charset="0"/>
              </a:rPr>
              <a:t>ماذا تعلمت</a:t>
            </a:r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898BFAAA-8984-4565-9626-D2BBEA5123AC}"/>
              </a:ext>
            </a:extLst>
          </p:cNvPr>
          <p:cNvSpPr txBox="1"/>
          <p:nvPr/>
        </p:nvSpPr>
        <p:spPr>
          <a:xfrm>
            <a:off x="2019054" y="3596165"/>
            <a:ext cx="2149359" cy="584775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ar-SA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نهاية الحصة</a:t>
            </a: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FFF65F40-1EF3-4C84-96F8-27D9861E5ED8}"/>
              </a:ext>
            </a:extLst>
          </p:cNvPr>
          <p:cNvSpPr txBox="1"/>
          <p:nvPr/>
        </p:nvSpPr>
        <p:spPr>
          <a:xfrm>
            <a:off x="8023877" y="3519221"/>
            <a:ext cx="2251257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185738" indent="-185738" algn="r" rtl="1">
              <a:buFont typeface="Arial" panose="020B0604020202020204" pitchFamily="34" charset="0"/>
              <a:buChar char="•"/>
            </a:pPr>
            <a:r>
              <a:rPr lang="ar-SA" b="1" dirty="0">
                <a:solidFill>
                  <a:srgbClr val="0070C0"/>
                </a:solidFill>
                <a:latin typeface="Arial" panose="020B0604020202020204" pitchFamily="34" charset="0"/>
              </a:rPr>
              <a:t> ضرورة الاهتمام بالشعر </a:t>
            </a:r>
            <a:endParaRPr lang="ar-SA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7733654D-0E27-45B5-911C-1D835816B646}"/>
              </a:ext>
            </a:extLst>
          </p:cNvPr>
          <p:cNvSpPr txBox="1"/>
          <p:nvPr/>
        </p:nvSpPr>
        <p:spPr>
          <a:xfrm>
            <a:off x="8065555" y="4412825"/>
            <a:ext cx="2209579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185738" indent="-185738" algn="r" rtl="1">
              <a:buFont typeface="Arial" panose="020B0604020202020204" pitchFamily="34" charset="0"/>
              <a:buChar char="•"/>
            </a:pPr>
            <a:r>
              <a:rPr lang="ar-SA" b="1" dirty="0">
                <a:solidFill>
                  <a:srgbClr val="0070C0"/>
                </a:solidFill>
                <a:latin typeface="Arial" panose="020B0604020202020204" pitchFamily="34" charset="0"/>
              </a:rPr>
              <a:t> اخطار عدم تقليم الاظافر</a:t>
            </a:r>
            <a:endParaRPr lang="ar-SA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AD21F786-8007-48E0-8251-15A7E32E21C5}"/>
              </a:ext>
            </a:extLst>
          </p:cNvPr>
          <p:cNvSpPr txBox="1"/>
          <p:nvPr/>
        </p:nvSpPr>
        <p:spPr>
          <a:xfrm>
            <a:off x="7876933" y="5248198"/>
            <a:ext cx="2456442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185738" indent="-185738" algn="r" rtl="1">
              <a:buFont typeface="Arial" panose="020B0604020202020204" pitchFamily="34" charset="0"/>
              <a:buChar char="•"/>
            </a:pPr>
            <a:r>
              <a:rPr lang="ar-SA" b="1" dirty="0">
                <a:solidFill>
                  <a:srgbClr val="0070C0"/>
                </a:solidFill>
                <a:latin typeface="Arial" panose="020B0604020202020204" pitchFamily="34" charset="0"/>
              </a:rPr>
              <a:t> اهميه الغذاء الصحي للجسم</a:t>
            </a:r>
            <a:endParaRPr lang="ar-SA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FC978C36-E93F-4392-870C-A7F728489B03}"/>
              </a:ext>
            </a:extLst>
          </p:cNvPr>
          <p:cNvSpPr txBox="1"/>
          <p:nvPr/>
        </p:nvSpPr>
        <p:spPr>
          <a:xfrm>
            <a:off x="4501060" y="2295427"/>
            <a:ext cx="3034806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 rtl="1">
              <a:buFont typeface="Arial" panose="020B0604020202020204" pitchFamily="34" charset="0"/>
              <a:buChar char="•"/>
            </a:pPr>
            <a:r>
              <a:rPr lang="ar-SA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SA" sz="2000" b="1" dirty="0"/>
              <a:t>مفهوم :الشعر – كيراتين -العناية</a:t>
            </a:r>
            <a:endParaRPr lang="ar-S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241F3A8A-D171-4556-8450-C0C991107C4A}"/>
              </a:ext>
            </a:extLst>
          </p:cNvPr>
          <p:cNvSpPr txBox="1"/>
          <p:nvPr/>
        </p:nvSpPr>
        <p:spPr>
          <a:xfrm>
            <a:off x="5841395" y="2807707"/>
            <a:ext cx="1688604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185738" indent="-185738" algn="r" rtl="1">
              <a:buFont typeface="Arial" panose="020B0604020202020204" pitchFamily="34" charset="0"/>
              <a:buChar char="•"/>
            </a:pPr>
            <a:r>
              <a:rPr lang="ar-SA" sz="2000" b="1" dirty="0"/>
              <a:t>مكونات  الشعرة</a:t>
            </a:r>
            <a:endParaRPr lang="ar-S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مربع نص 27">
            <a:extLst>
              <a:ext uri="{FF2B5EF4-FFF2-40B4-BE49-F238E27FC236}">
                <a16:creationId xmlns:a16="http://schemas.microsoft.com/office/drawing/2014/main" id="{A40984BA-4F75-4E72-986B-089FC55213E4}"/>
              </a:ext>
            </a:extLst>
          </p:cNvPr>
          <p:cNvSpPr txBox="1"/>
          <p:nvPr/>
        </p:nvSpPr>
        <p:spPr>
          <a:xfrm>
            <a:off x="5203721" y="4652323"/>
            <a:ext cx="2326278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SA" sz="2000" b="1" dirty="0"/>
              <a:t>مشاكل الشعر وعلاجها</a:t>
            </a:r>
            <a:endParaRPr lang="ar-S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7AD774AE-D3C9-45EC-8CDD-683740B078C0}"/>
              </a:ext>
            </a:extLst>
          </p:cNvPr>
          <p:cNvSpPr txBox="1"/>
          <p:nvPr/>
        </p:nvSpPr>
        <p:spPr>
          <a:xfrm>
            <a:off x="4673600" y="5164605"/>
            <a:ext cx="2774431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185738" indent="-185738" algn="r" rtl="1">
              <a:buFont typeface="Arial" panose="020B0604020202020204" pitchFamily="34" charset="0"/>
              <a:buChar char="•"/>
            </a:pPr>
            <a:r>
              <a:rPr lang="ar-SA" sz="2000" b="1" dirty="0"/>
              <a:t>الطريقة الصيحة للعناية بالشعر و الاظافر</a:t>
            </a:r>
            <a:endParaRPr lang="ar-S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10608026-F0E1-4E4C-91F3-DA3E381D7212}"/>
              </a:ext>
            </a:extLst>
          </p:cNvPr>
          <p:cNvSpPr txBox="1"/>
          <p:nvPr/>
        </p:nvSpPr>
        <p:spPr>
          <a:xfrm>
            <a:off x="8859319" y="2664710"/>
            <a:ext cx="1255793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185738" indent="-185738" algn="r" rtl="1">
              <a:buFont typeface="Arial" panose="020B0604020202020204" pitchFamily="34" charset="0"/>
              <a:buChar char="•"/>
            </a:pPr>
            <a:r>
              <a:rPr lang="ar-SA" b="1" dirty="0">
                <a:solidFill>
                  <a:srgbClr val="0070C0"/>
                </a:solidFill>
                <a:latin typeface="Arial" panose="020B0604020202020204" pitchFamily="34" charset="0"/>
              </a:rPr>
              <a:t>أنواع الشعر</a:t>
            </a:r>
            <a:endParaRPr lang="ar-SA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7E9F9554-DC80-4DF3-8B18-6201972574D3}"/>
              </a:ext>
            </a:extLst>
          </p:cNvPr>
          <p:cNvSpPr txBox="1"/>
          <p:nvPr/>
        </p:nvSpPr>
        <p:spPr>
          <a:xfrm>
            <a:off x="5192180" y="3319987"/>
            <a:ext cx="2337819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185738" indent="-185738" algn="r" rtl="1">
              <a:buFont typeface="Arial" panose="020B0604020202020204" pitchFamily="34" charset="0"/>
              <a:buChar char="•"/>
            </a:pPr>
            <a:r>
              <a:rPr lang="ar-SA" sz="2000" b="1" dirty="0"/>
              <a:t>العناصر الغذائية اللازمة</a:t>
            </a:r>
          </a:p>
          <a:p>
            <a:pPr algn="r" rtl="1"/>
            <a:r>
              <a:rPr lang="ar-SA" sz="2000" b="1" dirty="0"/>
              <a:t> لنمو الشعر</a:t>
            </a:r>
            <a:endParaRPr lang="ar-S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مربع نص 23">
            <a:extLst>
              <a:ext uri="{FF2B5EF4-FFF2-40B4-BE49-F238E27FC236}">
                <a16:creationId xmlns:a16="http://schemas.microsoft.com/office/drawing/2014/main" id="{7C4F2F4E-1974-46FC-B920-04017E89F40A}"/>
              </a:ext>
            </a:extLst>
          </p:cNvPr>
          <p:cNvSpPr txBox="1"/>
          <p:nvPr/>
        </p:nvSpPr>
        <p:spPr>
          <a:xfrm>
            <a:off x="6132047" y="4140043"/>
            <a:ext cx="1355179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185738" indent="-185738" algn="r" rtl="1">
              <a:buFont typeface="Arial" panose="020B0604020202020204" pitchFamily="34" charset="0"/>
              <a:buChar char="•"/>
            </a:pPr>
            <a:r>
              <a:rPr lang="ar-SA" sz="2000" b="1" dirty="0"/>
              <a:t>أنواع الشعر</a:t>
            </a:r>
            <a:endParaRPr lang="ar-S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96350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" grpId="0"/>
      <p:bldP spid="15" grpId="0"/>
      <p:bldP spid="22" grpId="0"/>
      <p:bldP spid="25" grpId="0"/>
      <p:bldP spid="26" grpId="0"/>
      <p:bldP spid="28" grpId="0"/>
      <p:bldP spid="19" grpId="0"/>
      <p:bldP spid="18" grpId="0"/>
      <p:bldP spid="23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جدول 11">
            <a:extLst>
              <a:ext uri="{FF2B5EF4-FFF2-40B4-BE49-F238E27FC236}">
                <a16:creationId xmlns:a16="http://schemas.microsoft.com/office/drawing/2014/main" id="{B01D972E-57C4-40DD-BD3D-F38ECB0C76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4356350"/>
              </p:ext>
            </p:extLst>
          </p:nvPr>
        </p:nvGraphicFramePr>
        <p:xfrm>
          <a:off x="2053219" y="2033841"/>
          <a:ext cx="8221516" cy="4060764"/>
        </p:xfrm>
        <a:graphic>
          <a:graphicData uri="http://schemas.openxmlformats.org/drawingml/2006/table">
            <a:tbl>
              <a:tblPr rtl="1" firstRow="1" bandRow="1">
                <a:tableStyleId>{0660B408-B3CF-4A94-85FC-2B1E0A45F4A2}</a:tableStyleId>
              </a:tblPr>
              <a:tblGrid>
                <a:gridCol w="1782702">
                  <a:extLst>
                    <a:ext uri="{9D8B030D-6E8A-4147-A177-3AD203B41FA5}">
                      <a16:colId xmlns:a16="http://schemas.microsoft.com/office/drawing/2014/main" val="3461408753"/>
                    </a:ext>
                  </a:extLst>
                </a:gridCol>
                <a:gridCol w="6438814">
                  <a:extLst>
                    <a:ext uri="{9D8B030D-6E8A-4147-A177-3AD203B41FA5}">
                      <a16:colId xmlns:a16="http://schemas.microsoft.com/office/drawing/2014/main" val="1986547450"/>
                    </a:ext>
                  </a:extLst>
                </a:gridCol>
              </a:tblGrid>
              <a:tr h="1353588">
                <a:tc>
                  <a:txBody>
                    <a:bodyPr/>
                    <a:lstStyle/>
                    <a:p>
                      <a:pPr rtl="1"/>
                      <a:endParaRPr lang="ar-SA" sz="6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6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0062610"/>
                  </a:ext>
                </a:extLst>
              </a:tr>
              <a:tr h="1353588">
                <a:tc>
                  <a:txBody>
                    <a:bodyPr/>
                    <a:lstStyle/>
                    <a:p>
                      <a:pPr rtl="1"/>
                      <a:endParaRPr lang="ar-SA" sz="6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6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5307433"/>
                  </a:ext>
                </a:extLst>
              </a:tr>
              <a:tr h="1353588">
                <a:tc>
                  <a:txBody>
                    <a:bodyPr/>
                    <a:lstStyle/>
                    <a:p>
                      <a:pPr rtl="1"/>
                      <a:endParaRPr lang="ar-SA" sz="6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6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1260268"/>
                  </a:ext>
                </a:extLst>
              </a:tr>
            </a:tbl>
          </a:graphicData>
        </a:graphic>
      </p:graphicFrame>
      <p:graphicFrame>
        <p:nvGraphicFramePr>
          <p:cNvPr id="16" name="جدول 25">
            <a:extLst>
              <a:ext uri="{FF2B5EF4-FFF2-40B4-BE49-F238E27FC236}">
                <a16:creationId xmlns:a16="http://schemas.microsoft.com/office/drawing/2014/main" id="{3B4569F8-9587-4AB2-91CA-6049833CB2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8629108"/>
              </p:ext>
            </p:extLst>
          </p:nvPr>
        </p:nvGraphicFramePr>
        <p:xfrm>
          <a:off x="133291" y="0"/>
          <a:ext cx="3983511" cy="741680"/>
        </p:xfrm>
        <a:graphic>
          <a:graphicData uri="http://schemas.openxmlformats.org/drawingml/2006/table">
            <a:tbl>
              <a:tblPr rtl="1" firstRow="1" bandRow="1">
                <a:tableStyleId>{5A111915-BE36-4E01-A7E5-04B1672EAD32}</a:tableStyleId>
              </a:tblPr>
              <a:tblGrid>
                <a:gridCol w="2013499">
                  <a:extLst>
                    <a:ext uri="{9D8B030D-6E8A-4147-A177-3AD203B41FA5}">
                      <a16:colId xmlns:a16="http://schemas.microsoft.com/office/drawing/2014/main" val="3167737288"/>
                    </a:ext>
                  </a:extLst>
                </a:gridCol>
                <a:gridCol w="1970012">
                  <a:extLst>
                    <a:ext uri="{9D8B030D-6E8A-4147-A177-3AD203B41FA5}">
                      <a16:colId xmlns:a16="http://schemas.microsoft.com/office/drawing/2014/main" val="3432046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الكتاب صفحة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16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774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الاستراتيجية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البحث بالشبكة العنكبوتية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783440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E8708E2E-1779-4FDA-9549-C4917DCC905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633162"/>
            <a:ext cx="4178735" cy="105282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15" name="مربع نص 14">
            <a:extLst>
              <a:ext uri="{FF2B5EF4-FFF2-40B4-BE49-F238E27FC236}">
                <a16:creationId xmlns:a16="http://schemas.microsoft.com/office/drawing/2014/main" id="{D8C9785B-D65A-490E-9C67-D4AA6F084988}"/>
              </a:ext>
            </a:extLst>
          </p:cNvPr>
          <p:cNvSpPr txBox="1"/>
          <p:nvPr/>
        </p:nvSpPr>
        <p:spPr>
          <a:xfrm>
            <a:off x="8437492" y="2543958"/>
            <a:ext cx="211627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1- </a:t>
            </a:r>
            <a:r>
              <a:rPr lang="ar-SA" sz="2800" b="1" dirty="0"/>
              <a:t>الشعر</a:t>
            </a:r>
            <a:endParaRPr lang="ar-SA" sz="28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2CDAF824-ADEE-406B-8501-DEAB6FBEA8C4}"/>
              </a:ext>
            </a:extLst>
          </p:cNvPr>
          <p:cNvSpPr txBox="1"/>
          <p:nvPr/>
        </p:nvSpPr>
        <p:spPr>
          <a:xfrm>
            <a:off x="8297974" y="5147533"/>
            <a:ext cx="211627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3- </a:t>
            </a:r>
            <a:r>
              <a:rPr lang="ar-SA" sz="2800" b="1" dirty="0"/>
              <a:t>العناية</a:t>
            </a:r>
            <a:endParaRPr lang="ar-SA" sz="28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519A0C39-4440-406D-A1C7-28F252E954FE}"/>
              </a:ext>
            </a:extLst>
          </p:cNvPr>
          <p:cNvSpPr txBox="1"/>
          <p:nvPr/>
        </p:nvSpPr>
        <p:spPr>
          <a:xfrm>
            <a:off x="1824331" y="2355808"/>
            <a:ext cx="69393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40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</a:rPr>
              <a:t> جزء حي من جسم الانسان  </a:t>
            </a:r>
          </a:p>
          <a:p>
            <a:pPr algn="ctr" rtl="1"/>
            <a:r>
              <a:rPr lang="ar-SA" sz="240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</a:rPr>
              <a:t> أي انه ينمو ويتأثر العوامل الخارجية والداخلية للجسم</a:t>
            </a:r>
            <a:endParaRPr lang="ar-SA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BDE92A42-0E54-4743-B8D0-D03A7032BE2A}"/>
              </a:ext>
            </a:extLst>
          </p:cNvPr>
          <p:cNvSpPr txBox="1"/>
          <p:nvPr/>
        </p:nvSpPr>
        <p:spPr>
          <a:xfrm>
            <a:off x="8215090" y="3718785"/>
            <a:ext cx="211627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2- </a:t>
            </a:r>
            <a:r>
              <a:rPr lang="ar-SA" sz="2800" b="1" dirty="0"/>
              <a:t>كيراتين</a:t>
            </a:r>
            <a:endParaRPr lang="ar-SA" sz="28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C1C47BB5-FB81-4BE2-B79A-8BE22B65EBF5}"/>
              </a:ext>
            </a:extLst>
          </p:cNvPr>
          <p:cNvSpPr txBox="1"/>
          <p:nvPr/>
        </p:nvSpPr>
        <p:spPr>
          <a:xfrm>
            <a:off x="2125047" y="3801186"/>
            <a:ext cx="679926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3200" b="1" dirty="0">
                <a:solidFill>
                  <a:schemeClr val="bg1"/>
                </a:solidFill>
              </a:rPr>
              <a:t>مادة في الجزء الطويل من الشعرة</a:t>
            </a:r>
            <a:endParaRPr lang="ar-SA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16BEE242-51B3-4828-81E7-546179B92F55}"/>
              </a:ext>
            </a:extLst>
          </p:cNvPr>
          <p:cNvSpPr txBox="1"/>
          <p:nvPr/>
        </p:nvSpPr>
        <p:spPr>
          <a:xfrm>
            <a:off x="3007525" y="5243933"/>
            <a:ext cx="43361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Font typeface="Arial" panose="020B0604020202020204" pitchFamily="34" charset="0"/>
              <a:buChar char="•"/>
            </a:pPr>
            <a:r>
              <a:rPr lang="ar-SA" sz="3200" b="1" i="0" dirty="0">
                <a:solidFill>
                  <a:schemeClr val="bg1"/>
                </a:solidFill>
                <a:effectLst/>
                <a:latin typeface="amiri"/>
              </a:rPr>
              <a:t>اهتمام، رعاية، حفظ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557547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5A4FF6A2-7429-4DC2-8CF1-628F322B34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029" y="1320800"/>
            <a:ext cx="6633028" cy="5537199"/>
          </a:xfrm>
          <a:prstGeom prst="rect">
            <a:avLst/>
          </a:prstGeom>
        </p:spPr>
      </p:pic>
      <p:graphicFrame>
        <p:nvGraphicFramePr>
          <p:cNvPr id="19" name="جدول 25">
            <a:extLst>
              <a:ext uri="{FF2B5EF4-FFF2-40B4-BE49-F238E27FC236}">
                <a16:creationId xmlns:a16="http://schemas.microsoft.com/office/drawing/2014/main" id="{2C265257-589F-4F40-9CDD-52BF1D6296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0150507"/>
              </p:ext>
            </p:extLst>
          </p:nvPr>
        </p:nvGraphicFramePr>
        <p:xfrm>
          <a:off x="0" y="0"/>
          <a:ext cx="4230254" cy="74168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2138218">
                  <a:extLst>
                    <a:ext uri="{9D8B030D-6E8A-4147-A177-3AD203B41FA5}">
                      <a16:colId xmlns:a16="http://schemas.microsoft.com/office/drawing/2014/main" val="3167737288"/>
                    </a:ext>
                  </a:extLst>
                </a:gridCol>
                <a:gridCol w="2092036">
                  <a:extLst>
                    <a:ext uri="{9D8B030D-6E8A-4147-A177-3AD203B41FA5}">
                      <a16:colId xmlns:a16="http://schemas.microsoft.com/office/drawing/2014/main" val="3432046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الكتاب صفحة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16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774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الاستراتيجية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الاكتشاف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783440"/>
                  </a:ext>
                </a:extLst>
              </a:tr>
            </a:tbl>
          </a:graphicData>
        </a:graphic>
      </p:graphicFrame>
      <p:sp>
        <p:nvSpPr>
          <p:cNvPr id="27" name="مربع نص 26">
            <a:extLst>
              <a:ext uri="{FF2B5EF4-FFF2-40B4-BE49-F238E27FC236}">
                <a16:creationId xmlns:a16="http://schemas.microsoft.com/office/drawing/2014/main" id="{40575B00-4DE9-461E-BD06-950BCD86D81C}"/>
              </a:ext>
            </a:extLst>
          </p:cNvPr>
          <p:cNvSpPr txBox="1"/>
          <p:nvPr/>
        </p:nvSpPr>
        <p:spPr>
          <a:xfrm>
            <a:off x="7076904" y="623455"/>
            <a:ext cx="2996010" cy="584775"/>
          </a:xfrm>
          <a:prstGeom prst="rect">
            <a:avLst/>
          </a:prstGeom>
          <a:solidFill>
            <a:srgbClr val="F8EA82"/>
          </a:solidFill>
        </p:spPr>
        <p:txBody>
          <a:bodyPr wrap="square" rtlCol="1">
            <a:spAutoFit/>
          </a:bodyPr>
          <a:lstStyle/>
          <a:p>
            <a:pPr algn="ctr" rtl="1"/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تتكون الشعرة من </a:t>
            </a:r>
          </a:p>
        </p:txBody>
      </p:sp>
      <p:sp>
        <p:nvSpPr>
          <p:cNvPr id="4" name="فقاعة الكلام: مستطيلة مستديرة الزوايا 3">
            <a:extLst>
              <a:ext uri="{FF2B5EF4-FFF2-40B4-BE49-F238E27FC236}">
                <a16:creationId xmlns:a16="http://schemas.microsoft.com/office/drawing/2014/main" id="{607CF8AB-126E-4CD2-973E-E5BF1A544CB9}"/>
              </a:ext>
            </a:extLst>
          </p:cNvPr>
          <p:cNvSpPr/>
          <p:nvPr/>
        </p:nvSpPr>
        <p:spPr>
          <a:xfrm>
            <a:off x="1723399" y="5590836"/>
            <a:ext cx="1517087" cy="457200"/>
          </a:xfrm>
          <a:prstGeom prst="wedgeRoundRectCallout">
            <a:avLst>
              <a:gd name="adj1" fmla="val 147550"/>
              <a:gd name="adj2" fmla="val -7341"/>
              <a:gd name="adj3" fmla="val 16667"/>
            </a:avLst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بصيلة الشعرة</a:t>
            </a:r>
          </a:p>
        </p:txBody>
      </p:sp>
      <p:sp>
        <p:nvSpPr>
          <p:cNvPr id="8" name="فقاعة الكلام: مستطيلة 7">
            <a:extLst>
              <a:ext uri="{FF2B5EF4-FFF2-40B4-BE49-F238E27FC236}">
                <a16:creationId xmlns:a16="http://schemas.microsoft.com/office/drawing/2014/main" id="{576E6184-30CC-47F2-AF4F-D91A72EF040A}"/>
              </a:ext>
            </a:extLst>
          </p:cNvPr>
          <p:cNvSpPr/>
          <p:nvPr/>
        </p:nvSpPr>
        <p:spPr>
          <a:xfrm>
            <a:off x="1723399" y="4008779"/>
            <a:ext cx="1517087" cy="457200"/>
          </a:xfrm>
          <a:prstGeom prst="wedgeRectCallout">
            <a:avLst>
              <a:gd name="adj1" fmla="val 177208"/>
              <a:gd name="adj2" fmla="val 8532"/>
            </a:avLst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الجزء الطويل</a:t>
            </a:r>
          </a:p>
        </p:txBody>
      </p:sp>
    </p:spTree>
    <p:extLst>
      <p:ext uri="{BB962C8B-B14F-4D97-AF65-F5344CB8AC3E}">
        <p14:creationId xmlns:p14="http://schemas.microsoft.com/office/powerpoint/2010/main" val="2398103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9"/>
  <p:tag name="ARTICULATE_PROJECT_OPEN" val="0"/>
  <p:tag name="INKNOELEADERBOARD" val="52062873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معرض">
  <a:themeElements>
    <a:clrScheme name="معرض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معرض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معرض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معرض</Template>
  <TotalTime>4018</TotalTime>
  <Words>555</Words>
  <Application>Microsoft Office PowerPoint</Application>
  <PresentationFormat>شاشة عريضة</PresentationFormat>
  <Paragraphs>147</Paragraphs>
  <Slides>22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22</vt:i4>
      </vt:variant>
    </vt:vector>
  </HeadingPairs>
  <TitlesOfParts>
    <vt:vector size="28" baseType="lpstr">
      <vt:lpstr>amiri</vt:lpstr>
      <vt:lpstr>Arial</vt:lpstr>
      <vt:lpstr>Calibri</vt:lpstr>
      <vt:lpstr>Gill Sans MT</vt:lpstr>
      <vt:lpstr>Helvetica Neue</vt:lpstr>
      <vt:lpstr>معرض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User</dc:creator>
  <cp:lastModifiedBy>أحلام بنت الحازمي</cp:lastModifiedBy>
  <cp:revision>246</cp:revision>
  <dcterms:created xsi:type="dcterms:W3CDTF">2015-03-15T08:01:51Z</dcterms:created>
  <dcterms:modified xsi:type="dcterms:W3CDTF">2021-09-05T00:32:04Z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EECA788B-2240-4F1C-8DA0-7F8ADEAB4B21</vt:lpwstr>
  </property>
  <property fmtid="{D5CDD505-2E9C-101B-9397-08002B2CF9AE}" pid="3" name="ArticulatePath">
    <vt:lpwstr>عرض تقديمي1</vt:lpwstr>
  </property>
</Properties>
</file>