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166" r:id="rId1"/>
  </p:sldMasterIdLst>
  <p:notesMasterIdLst>
    <p:notesMasterId r:id="rId24"/>
  </p:notesMasterIdLst>
  <p:sldIdLst>
    <p:sldId id="363" r:id="rId2"/>
    <p:sldId id="365" r:id="rId3"/>
    <p:sldId id="381" r:id="rId4"/>
    <p:sldId id="352" r:id="rId5"/>
    <p:sldId id="382" r:id="rId6"/>
    <p:sldId id="399" r:id="rId7"/>
    <p:sldId id="354" r:id="rId8"/>
    <p:sldId id="366" r:id="rId9"/>
    <p:sldId id="401" r:id="rId10"/>
    <p:sldId id="410" r:id="rId11"/>
    <p:sldId id="400" r:id="rId12"/>
    <p:sldId id="383" r:id="rId13"/>
    <p:sldId id="411" r:id="rId14"/>
    <p:sldId id="402" r:id="rId15"/>
    <p:sldId id="406" r:id="rId16"/>
    <p:sldId id="392" r:id="rId17"/>
    <p:sldId id="407" r:id="rId18"/>
    <p:sldId id="390" r:id="rId19"/>
    <p:sldId id="408" r:id="rId20"/>
    <p:sldId id="409" r:id="rId21"/>
    <p:sldId id="379" r:id="rId22"/>
    <p:sldId id="377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EEEEEE"/>
    <a:srgbClr val="F8EA82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نمط داكن 2 - تمييز 5/تميي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301" autoAdjust="0"/>
  </p:normalViewPr>
  <p:slideViewPr>
    <p:cSldViewPr snapToGrid="0">
      <p:cViewPr varScale="1">
        <p:scale>
          <a:sx n="69" d="100"/>
          <a:sy n="69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A2B79E-2BCA-4199-A264-D47C9B6938CE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145F4C-F7EC-4C13-A904-C1C3934302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69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03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8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3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6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43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4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98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6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2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05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9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457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84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153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747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651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77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6309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5690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4328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485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759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925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2073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65929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71652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5310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825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19862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91597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6552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2685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20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72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28/01/43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26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1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6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3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alphaModFix amt="4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53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95" r:id="rId8"/>
    <p:sldLayoutId id="2147484194" r:id="rId9"/>
    <p:sldLayoutId id="2147484193" r:id="rId10"/>
    <p:sldLayoutId id="2147484192" r:id="rId11"/>
    <p:sldLayoutId id="2147484189" r:id="rId12"/>
    <p:sldLayoutId id="2147484188" r:id="rId13"/>
    <p:sldLayoutId id="2147484187" r:id="rId14"/>
    <p:sldLayoutId id="2147484186" r:id="rId15"/>
    <p:sldLayoutId id="2147484185" r:id="rId16"/>
    <p:sldLayoutId id="2147484182" r:id="rId17"/>
    <p:sldLayoutId id="2147484181" r:id="rId18"/>
    <p:sldLayoutId id="2147484180" r:id="rId19"/>
    <p:sldLayoutId id="2147484179" r:id="rId20"/>
    <p:sldLayoutId id="2147484174" r:id="rId21"/>
    <p:sldLayoutId id="2147484175" r:id="rId22"/>
    <p:sldLayoutId id="2147484176" r:id="rId23"/>
    <p:sldLayoutId id="2147484177" r:id="rId24"/>
    <p:sldLayoutId id="2147484178" r:id="rId25"/>
    <p:sldLayoutId id="2147484191" r:id="rId26"/>
    <p:sldLayoutId id="2147484190" r:id="rId27"/>
    <p:sldLayoutId id="2147484184" r:id="rId28"/>
    <p:sldLayoutId id="2147484183" r:id="rId29"/>
    <p:sldLayoutId id="2147483939" r:id="rId30"/>
    <p:sldLayoutId id="2147483953" r:id="rId31"/>
    <p:sldLayoutId id="2147483940" r:id="rId32"/>
    <p:sldLayoutId id="2147483942" r:id="rId33"/>
    <p:sldLayoutId id="2147483946" r:id="rId34"/>
    <p:sldLayoutId id="2147483947" r:id="rId35"/>
    <p:sldLayoutId id="2147483948" r:id="rId36"/>
    <p:sldLayoutId id="2147483949" r:id="rId37"/>
    <p:sldLayoutId id="2147483950" r:id="rId38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9%85%D9%84%D9%81:MOELogo.svg" TargetMode="External"/><Relationship Id="rId3" Type="http://schemas.openxmlformats.org/officeDocument/2006/relationships/hyperlink" Target="https://pixabay.com/th/%E0%B8%9E%E0%B8%B7%E0%B9%89%E0%B8%99%E0%B8%AB%E0%B8%A5%E0%B8%B1%E0%B8%87-%E0%B8%AB%E0%B8%8D%E0%B9%89%E0%B8%B2-%E0%B8%98%E0%B8%A3%E0%B8%A3%E0%B8%A1%E0%B8%8A%E0%B8%B2%E0%B8%95%E0%B8%B4-313701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BA6F4916-887A-4039-8508-279D8301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2011"/>
          <a:stretch/>
        </p:blipFill>
        <p:spPr>
          <a:xfrm>
            <a:off x="0" y="5394818"/>
            <a:ext cx="12192000" cy="14631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89D6B9A-7622-452C-8568-E3FA1C707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26" y="-113258"/>
            <a:ext cx="2614647" cy="244178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9AFE253-23F1-4730-B96F-57F3CEBCCCD6}"/>
              </a:ext>
            </a:extLst>
          </p:cNvPr>
          <p:cNvSpPr txBox="1"/>
          <p:nvPr/>
        </p:nvSpPr>
        <p:spPr>
          <a:xfrm>
            <a:off x="7917023" y="538550"/>
            <a:ext cx="24748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مساء جميل</a:t>
            </a:r>
          </a:p>
          <a:p>
            <a:pPr algn="ctr" rtl="1"/>
            <a:r>
              <a:rPr lang="ar-SA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كجمالك طالبتي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E524B5BD-D70F-4203-8F30-0841E5993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27" y="-50228"/>
            <a:ext cx="2614647" cy="244178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1647416" y="528931"/>
            <a:ext cx="27802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مادة </a:t>
            </a:r>
          </a:p>
          <a:p>
            <a:pPr algn="ctr" rtl="1"/>
            <a:r>
              <a:rPr lang="ar-SA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</a:t>
            </a:r>
          </a:p>
          <a:p>
            <a:pPr algn="ctr" rtl="1"/>
            <a:r>
              <a:rPr lang="ar-SA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و الأسرية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9DCB516-AD80-47BD-8529-754C9B660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7222" y="2382334"/>
            <a:ext cx="5879188" cy="3161905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29199A-C062-43DB-BE0D-C761D260EA9B}"/>
              </a:ext>
            </a:extLst>
          </p:cNvPr>
          <p:cNvSpPr txBox="1"/>
          <p:nvPr/>
        </p:nvSpPr>
        <p:spPr>
          <a:xfrm>
            <a:off x="7679313" y="2815495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التاريخ: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0E8D33D-DF68-446B-8CD4-6F9684074753}"/>
              </a:ext>
            </a:extLst>
          </p:cNvPr>
          <p:cNvSpPr txBox="1"/>
          <p:nvPr/>
        </p:nvSpPr>
        <p:spPr>
          <a:xfrm>
            <a:off x="7686802" y="4499365"/>
            <a:ext cx="22592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الحصة: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F0DB9D8-E5D4-49D4-AC8A-38AF6705C862}"/>
              </a:ext>
            </a:extLst>
          </p:cNvPr>
          <p:cNvSpPr txBox="1"/>
          <p:nvPr/>
        </p:nvSpPr>
        <p:spPr>
          <a:xfrm>
            <a:off x="6277442" y="2942713"/>
            <a:ext cx="140936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/>
              <a:t>   /      /1443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679E4C0-0286-427E-B926-38EF9B6FA575}"/>
              </a:ext>
            </a:extLst>
          </p:cNvPr>
          <p:cNvSpPr txBox="1"/>
          <p:nvPr/>
        </p:nvSpPr>
        <p:spPr>
          <a:xfrm>
            <a:off x="7414321" y="4592365"/>
            <a:ext cx="100540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السادسة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81C775D-A32F-4A9B-BBC6-8E24197B4CAE}"/>
              </a:ext>
            </a:extLst>
          </p:cNvPr>
          <p:cNvSpPr txBox="1"/>
          <p:nvPr/>
        </p:nvSpPr>
        <p:spPr>
          <a:xfrm>
            <a:off x="7686802" y="3651933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اليوم: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C20E468-FB34-48DC-BA63-679D72A36F7A}"/>
              </a:ext>
            </a:extLst>
          </p:cNvPr>
          <p:cNvSpPr txBox="1"/>
          <p:nvPr/>
        </p:nvSpPr>
        <p:spPr>
          <a:xfrm>
            <a:off x="7249823" y="3729816"/>
            <a:ext cx="87395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الثلاثاء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82446D9-7E1D-4E12-BFE0-2AB089BDB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86" y="2868273"/>
            <a:ext cx="3539788" cy="311981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35D63A-0A49-4FCD-8939-C9665CC0A4F0}"/>
              </a:ext>
            </a:extLst>
          </p:cNvPr>
          <p:cNvSpPr txBox="1"/>
          <p:nvPr/>
        </p:nvSpPr>
        <p:spPr>
          <a:xfrm>
            <a:off x="1722964" y="3888188"/>
            <a:ext cx="3694671" cy="15696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الصف</a:t>
            </a:r>
          </a:p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 السادس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C74BBDED-97B0-4B95-8153-8F899DA89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01008" y="388903"/>
            <a:ext cx="2352867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B2882F5-362E-4434-B10C-36879C0C3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63" y="1136073"/>
            <a:ext cx="8451273" cy="5527964"/>
          </a:xfrm>
          <a:prstGeom prst="rect">
            <a:avLst/>
          </a:prstGeom>
        </p:spPr>
      </p:pic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340C3C72-EADA-4F57-8070-504ED8607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32122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الخبرة المعرفية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6409268A-0A2E-4A29-B63F-FC1F33D519BB}"/>
              </a:ext>
            </a:extLst>
          </p:cNvPr>
          <p:cNvSpPr txBox="1"/>
          <p:nvPr/>
        </p:nvSpPr>
        <p:spPr>
          <a:xfrm>
            <a:off x="4589318" y="4027907"/>
            <a:ext cx="403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rgbClr val="7030A0"/>
                </a:solidFill>
              </a:rPr>
              <a:t>يجب تناول الأغذية الغنية بالفيتامينات والأملاح المعدنية والألياف كالخضروات والفاكهة. 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2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يجب تنا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019124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الصورة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0575B00-4DE9-461E-BD06-950BCD86D81C}"/>
              </a:ext>
            </a:extLst>
          </p:cNvPr>
          <p:cNvSpPr txBox="1"/>
          <p:nvPr/>
        </p:nvSpPr>
        <p:spPr>
          <a:xfrm>
            <a:off x="5457371" y="480070"/>
            <a:ext cx="4534394" cy="523220"/>
          </a:xfrm>
          <a:prstGeom prst="rect">
            <a:avLst/>
          </a:prstGeom>
          <a:solidFill>
            <a:srgbClr val="F8EA82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العناصر الغذائية اللازمة لنمو الشعر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C12DEC2-831B-44DC-9538-118A8F990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733" y="1629530"/>
            <a:ext cx="2017032" cy="20170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A462747-BE59-4637-8476-4BDC3B229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424" y="1629529"/>
            <a:ext cx="2017032" cy="20170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EE47FC8-8BD5-414F-8827-DD776F780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100" y="4495045"/>
            <a:ext cx="5257800" cy="146685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C8C282C-433A-4557-9353-4CA68F8EC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733" y="3564916"/>
            <a:ext cx="19869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البروتينات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" name="مربع نص 10">
            <a:extLst>
              <a:ext uri="{FF2B5EF4-FFF2-40B4-BE49-F238E27FC236}">
                <a16:creationId xmlns:a16="http://schemas.microsoft.com/office/drawing/2014/main" id="{FB4779AB-1E6A-48BE-9A21-596942AA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514" y="3646562"/>
            <a:ext cx="19869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الفيتامينات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A8C2399-643E-45A0-A24A-C4728B63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82" y="6102492"/>
            <a:ext cx="29746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الأملاحُ المَعْدِنية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6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بروتي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يتامي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ملاح المعدنية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672455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الصورة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0575B00-4DE9-461E-BD06-950BCD86D81C}"/>
              </a:ext>
            </a:extLst>
          </p:cNvPr>
          <p:cNvSpPr txBox="1"/>
          <p:nvPr/>
        </p:nvSpPr>
        <p:spPr>
          <a:xfrm>
            <a:off x="7193018" y="364238"/>
            <a:ext cx="2996010" cy="584775"/>
          </a:xfrm>
          <a:prstGeom prst="rect">
            <a:avLst/>
          </a:prstGeom>
          <a:solidFill>
            <a:srgbClr val="F8EA82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انواع الشعر</a:t>
            </a:r>
          </a:p>
        </p:txBody>
      </p:sp>
      <p:sp>
        <p:nvSpPr>
          <p:cNvPr id="14" name="Down Arrow 10">
            <a:extLst>
              <a:ext uri="{FF2B5EF4-FFF2-40B4-BE49-F238E27FC236}">
                <a16:creationId xmlns:a16="http://schemas.microsoft.com/office/drawing/2014/main" id="{5218DF53-437D-4E03-B0F3-98AAD7A94911}"/>
              </a:ext>
            </a:extLst>
          </p:cNvPr>
          <p:cNvSpPr/>
          <p:nvPr/>
        </p:nvSpPr>
        <p:spPr>
          <a:xfrm rot="1960844">
            <a:off x="4329125" y="1578363"/>
            <a:ext cx="81107" cy="175361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9">
            <a:extLst>
              <a:ext uri="{FF2B5EF4-FFF2-40B4-BE49-F238E27FC236}">
                <a16:creationId xmlns:a16="http://schemas.microsoft.com/office/drawing/2014/main" id="{31670602-D971-4EE5-AD98-3EDFE5DA8E7B}"/>
              </a:ext>
            </a:extLst>
          </p:cNvPr>
          <p:cNvSpPr/>
          <p:nvPr/>
        </p:nvSpPr>
        <p:spPr>
          <a:xfrm>
            <a:off x="6021137" y="2030793"/>
            <a:ext cx="70962" cy="202422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7">
            <a:extLst>
              <a:ext uri="{FF2B5EF4-FFF2-40B4-BE49-F238E27FC236}">
                <a16:creationId xmlns:a16="http://schemas.microsoft.com/office/drawing/2014/main" id="{C212871E-AC6B-4603-A22B-19DCA63691FB}"/>
              </a:ext>
            </a:extLst>
          </p:cNvPr>
          <p:cNvSpPr/>
          <p:nvPr/>
        </p:nvSpPr>
        <p:spPr>
          <a:xfrm rot="18900165" flipH="1">
            <a:off x="7769541" y="1300612"/>
            <a:ext cx="55212" cy="175361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9212A2E-F244-4524-AC2B-7B5AB9FF2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867" y="2943513"/>
            <a:ext cx="2606630" cy="769441"/>
          </a:xfrm>
          <a:prstGeom prst="rect">
            <a:avLst/>
          </a:prstGeom>
          <a:ln>
            <a:solidFill>
              <a:srgbClr val="D200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الشعرُ الجاف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F684EB4A-20B3-434F-A22A-796F63CC96C6}"/>
              </a:ext>
            </a:extLst>
          </p:cNvPr>
          <p:cNvSpPr/>
          <p:nvPr/>
        </p:nvSpPr>
        <p:spPr>
          <a:xfrm>
            <a:off x="4429697" y="887793"/>
            <a:ext cx="3200400" cy="130016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6440060-823F-4982-8F24-1FBFF8CBDF43}"/>
              </a:ext>
            </a:extLst>
          </p:cNvPr>
          <p:cNvSpPr txBox="1"/>
          <p:nvPr/>
        </p:nvSpPr>
        <p:spPr>
          <a:xfrm>
            <a:off x="4582392" y="1153153"/>
            <a:ext cx="2826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+mn-cs"/>
              </a:rPr>
              <a:t>أنواعُ الشعر</a:t>
            </a:r>
            <a:endParaRPr 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1" name="مربع نص 5">
            <a:extLst>
              <a:ext uri="{FF2B5EF4-FFF2-40B4-BE49-F238E27FC236}">
                <a16:creationId xmlns:a16="http://schemas.microsoft.com/office/drawing/2014/main" id="{6E9D2378-0252-499A-9FAD-22ADBB5AF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897" y="3308976"/>
            <a:ext cx="2590800" cy="769441"/>
          </a:xfrm>
          <a:prstGeom prst="rect">
            <a:avLst/>
          </a:prstGeom>
          <a:ln>
            <a:solidFill>
              <a:srgbClr val="D200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الشعرُالدهني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F00E9376-1A23-4746-A72D-81D60B3EC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047" y="4156952"/>
            <a:ext cx="3062650" cy="769441"/>
          </a:xfrm>
          <a:prstGeom prst="rect">
            <a:avLst/>
          </a:prstGeom>
          <a:ln>
            <a:solidFill>
              <a:srgbClr val="D200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EG" sz="4400" b="1" dirty="0">
                <a:solidFill>
                  <a:srgbClr val="002060"/>
                </a:solidFill>
                <a:latin typeface="Calibri" pitchFamily="34" charset="0"/>
              </a:rPr>
              <a:t>الشعرُالطبيعي</a:t>
            </a:r>
            <a:endParaRPr lang="en-US" sz="4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5AC2C6E-0879-4186-8EB2-206E4DE01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28"/>
          <a:stretch/>
        </p:blipFill>
        <p:spPr>
          <a:xfrm>
            <a:off x="2419255" y="4183637"/>
            <a:ext cx="2158144" cy="26743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E9BE4D8-185E-4765-B82C-4CAA88546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172" y="3839498"/>
            <a:ext cx="1838325" cy="301850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92E156C-8165-4BD0-AB38-E5AE69710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74" y="5013169"/>
            <a:ext cx="2665729" cy="18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53429D-6251-4923-8523-5DB2F275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81037"/>
            <a:ext cx="7841673" cy="549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98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656310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الصورة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0575B00-4DE9-461E-BD06-950BCD86D81C}"/>
              </a:ext>
            </a:extLst>
          </p:cNvPr>
          <p:cNvSpPr txBox="1"/>
          <p:nvPr/>
        </p:nvSpPr>
        <p:spPr>
          <a:xfrm rot="16200000">
            <a:off x="9529802" y="3252131"/>
            <a:ext cx="3776085" cy="830997"/>
          </a:xfrm>
          <a:prstGeom prst="rect">
            <a:avLst/>
          </a:prstGeom>
          <a:solidFill>
            <a:srgbClr val="F8EA82"/>
          </a:solidFill>
          <a:ln w="76200">
            <a:solidFill>
              <a:schemeClr val="accent3"/>
            </a:solidFill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مشاكل الشعر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5E97427-4865-4762-879E-2EF5821D644F}"/>
              </a:ext>
            </a:extLst>
          </p:cNvPr>
          <p:cNvGrpSpPr/>
          <p:nvPr/>
        </p:nvGrpSpPr>
        <p:grpSpPr>
          <a:xfrm>
            <a:off x="2058107" y="2916179"/>
            <a:ext cx="3657600" cy="798195"/>
            <a:chOff x="2058107" y="2916179"/>
            <a:chExt cx="3657600" cy="798195"/>
          </a:xfrm>
        </p:grpSpPr>
        <p:sp>
          <p:nvSpPr>
            <p:cNvPr id="7" name="Rectangular Callout 9">
              <a:extLst>
                <a:ext uri="{FF2B5EF4-FFF2-40B4-BE49-F238E27FC236}">
                  <a16:creationId xmlns:a16="http://schemas.microsoft.com/office/drawing/2014/main" id="{04B19EB4-1C6E-456A-AFBC-C8FC1B6CD750}"/>
                </a:ext>
              </a:extLst>
            </p:cNvPr>
            <p:cNvSpPr/>
            <p:nvPr/>
          </p:nvSpPr>
          <p:spPr>
            <a:xfrm flipH="1">
              <a:off x="2058107" y="2916179"/>
              <a:ext cx="3657600" cy="798195"/>
            </a:xfrm>
            <a:prstGeom prst="wedgeRectCallout">
              <a:avLst>
                <a:gd name="adj1" fmla="val 5209"/>
                <a:gd name="adj2" fmla="val -84193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2EF1B2E-BD65-4D43-908D-6FC902AD0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241" y="2999240"/>
              <a:ext cx="254758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ar-EG" sz="3600" b="1" dirty="0">
                  <a:latin typeface="Calibri" pitchFamily="34" charset="0"/>
                </a:rPr>
                <a:t>تساقطُ الشعر</a:t>
              </a:r>
              <a:endParaRPr lang="en-US" sz="3600" b="1" dirty="0">
                <a:latin typeface="Calibri" pitchFamily="34" charset="0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78DE489-0245-4C98-9CD4-A59B58B49C3E}"/>
              </a:ext>
            </a:extLst>
          </p:cNvPr>
          <p:cNvGrpSpPr/>
          <p:nvPr/>
        </p:nvGrpSpPr>
        <p:grpSpPr>
          <a:xfrm>
            <a:off x="6685242" y="6031230"/>
            <a:ext cx="3657600" cy="826770"/>
            <a:chOff x="6685242" y="6031230"/>
            <a:chExt cx="3657600" cy="826770"/>
          </a:xfrm>
        </p:grpSpPr>
        <p:sp>
          <p:nvSpPr>
            <p:cNvPr id="8" name="Rectangular Callout 8">
              <a:extLst>
                <a:ext uri="{FF2B5EF4-FFF2-40B4-BE49-F238E27FC236}">
                  <a16:creationId xmlns:a16="http://schemas.microsoft.com/office/drawing/2014/main" id="{2295E894-5624-4138-962C-D88B7F9C8D7C}"/>
                </a:ext>
              </a:extLst>
            </p:cNvPr>
            <p:cNvSpPr/>
            <p:nvPr/>
          </p:nvSpPr>
          <p:spPr>
            <a:xfrm flipH="1">
              <a:off x="6685242" y="6031230"/>
              <a:ext cx="3657600" cy="826770"/>
            </a:xfrm>
            <a:prstGeom prst="wedgeRectCallout">
              <a:avLst>
                <a:gd name="adj1" fmla="val -6296"/>
                <a:gd name="adj2" fmla="val -7831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مربع نص 5">
              <a:extLst>
                <a:ext uri="{FF2B5EF4-FFF2-40B4-BE49-F238E27FC236}">
                  <a16:creationId xmlns:a16="http://schemas.microsoft.com/office/drawing/2014/main" id="{05472C38-EA96-4BDB-BA62-AFDB80705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8490" y="6211669"/>
              <a:ext cx="254758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ar-EG" sz="3600" b="1" dirty="0">
                  <a:latin typeface="Calibri" pitchFamily="34" charset="0"/>
                </a:rPr>
                <a:t>قشرة ُ الشعر</a:t>
              </a:r>
              <a:endParaRPr lang="en-US" sz="3600" b="1" dirty="0">
                <a:latin typeface="Calibri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3A22F49-E6A7-478E-940A-1B4F81D78012}"/>
              </a:ext>
            </a:extLst>
          </p:cNvPr>
          <p:cNvGrpSpPr/>
          <p:nvPr/>
        </p:nvGrpSpPr>
        <p:grpSpPr>
          <a:xfrm>
            <a:off x="2033232" y="6018431"/>
            <a:ext cx="3657600" cy="838200"/>
            <a:chOff x="2033232" y="6018431"/>
            <a:chExt cx="3657600" cy="838200"/>
          </a:xfrm>
        </p:grpSpPr>
        <p:sp>
          <p:nvSpPr>
            <p:cNvPr id="5" name="Rectangular Callout 11">
              <a:extLst>
                <a:ext uri="{FF2B5EF4-FFF2-40B4-BE49-F238E27FC236}">
                  <a16:creationId xmlns:a16="http://schemas.microsoft.com/office/drawing/2014/main" id="{682E0F87-DBB1-43B0-AF52-5AD5496B824E}"/>
                </a:ext>
              </a:extLst>
            </p:cNvPr>
            <p:cNvSpPr/>
            <p:nvPr/>
          </p:nvSpPr>
          <p:spPr>
            <a:xfrm flipH="1">
              <a:off x="2033232" y="6018431"/>
              <a:ext cx="3657600" cy="838200"/>
            </a:xfrm>
            <a:prstGeom prst="wedgeRectCallout">
              <a:avLst>
                <a:gd name="adj1" fmla="val 2627"/>
                <a:gd name="adj2" fmla="val -78815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مربع نص 5">
              <a:extLst>
                <a:ext uri="{FF2B5EF4-FFF2-40B4-BE49-F238E27FC236}">
                  <a16:creationId xmlns:a16="http://schemas.microsoft.com/office/drawing/2014/main" id="{2B78A60F-D23B-42C9-8ED6-B20F212F1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3116" y="6144726"/>
              <a:ext cx="254758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ar-EG" sz="3600" b="1" dirty="0">
                  <a:latin typeface="Calibri" pitchFamily="34" charset="0"/>
                </a:rPr>
                <a:t>قملُ الشعر</a:t>
              </a:r>
              <a:endParaRPr lang="en-US" sz="3600" b="1" dirty="0">
                <a:latin typeface="Calibri" pitchFamily="34" charset="0"/>
              </a:endParaRP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ED93A25-F1EC-448E-AA66-B8A906C0EC24}"/>
              </a:ext>
            </a:extLst>
          </p:cNvPr>
          <p:cNvGrpSpPr/>
          <p:nvPr/>
        </p:nvGrpSpPr>
        <p:grpSpPr>
          <a:xfrm>
            <a:off x="6653481" y="2896176"/>
            <a:ext cx="3657600" cy="818198"/>
            <a:chOff x="6653481" y="2896176"/>
            <a:chExt cx="3657600" cy="818198"/>
          </a:xfrm>
        </p:grpSpPr>
        <p:sp>
          <p:nvSpPr>
            <p:cNvPr id="6" name="Rectangular Callout 10">
              <a:extLst>
                <a:ext uri="{FF2B5EF4-FFF2-40B4-BE49-F238E27FC236}">
                  <a16:creationId xmlns:a16="http://schemas.microsoft.com/office/drawing/2014/main" id="{10D02C6E-F432-44F5-8D68-C0E1DE2BA096}"/>
                </a:ext>
              </a:extLst>
            </p:cNvPr>
            <p:cNvSpPr/>
            <p:nvPr/>
          </p:nvSpPr>
          <p:spPr>
            <a:xfrm flipH="1">
              <a:off x="6653481" y="2896176"/>
              <a:ext cx="3657600" cy="818198"/>
            </a:xfrm>
            <a:prstGeom prst="wedgeRectCallout">
              <a:avLst>
                <a:gd name="adj1" fmla="val -8240"/>
                <a:gd name="adj2" fmla="val -82666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مربع نص 5">
              <a:extLst>
                <a:ext uri="{FF2B5EF4-FFF2-40B4-BE49-F238E27FC236}">
                  <a16:creationId xmlns:a16="http://schemas.microsoft.com/office/drawing/2014/main" id="{AB62501C-EBB1-4F8D-B5F0-4E076BC1A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8490" y="2999240"/>
              <a:ext cx="254758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rtl="0"/>
              <a:r>
                <a:rPr lang="ar-EG" sz="3600" b="1" dirty="0">
                  <a:latin typeface="Calibri" pitchFamily="34" charset="0"/>
                </a:rPr>
                <a:t>تقصفُ الشعر</a:t>
              </a:r>
              <a:endParaRPr lang="en-US" sz="3600" b="1" dirty="0">
                <a:latin typeface="Calibri" pitchFamily="34" charset="0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D40A3ACB-A9A6-45B0-97EE-E86DF78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107" y="3899610"/>
            <a:ext cx="3657600" cy="1847850"/>
          </a:xfrm>
          <a:prstGeom prst="rect">
            <a:avLst/>
          </a:prstGeom>
        </p:spPr>
      </p:pic>
      <p:pic>
        <p:nvPicPr>
          <p:cNvPr id="1026" name="Picture 2" descr="أسباب تقصف الشعر وعلاجه بسيروم الإشراق - عالم أرجان لمستحضرات تجميل زيت  الارجان">
            <a:extLst>
              <a:ext uri="{FF2B5EF4-FFF2-40B4-BE49-F238E27FC236}">
                <a16:creationId xmlns:a16="http://schemas.microsoft.com/office/drawing/2014/main" id="{3D6B5685-2897-4F46-883C-9C0557D4C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25" y="816315"/>
            <a:ext cx="3608807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2989FB9-89E8-48AB-9637-E84A4EE2E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917" y="942633"/>
            <a:ext cx="3657600" cy="1673907"/>
          </a:xfrm>
          <a:prstGeom prst="rect">
            <a:avLst/>
          </a:prstGeom>
        </p:spPr>
      </p:pic>
      <p:pic>
        <p:nvPicPr>
          <p:cNvPr id="1028" name="Picture 4" descr="أسباب وحقائق مفاجئة عن ظهور قشرة الشعر وعلاجها | موقع سيدي">
            <a:extLst>
              <a:ext uri="{FF2B5EF4-FFF2-40B4-BE49-F238E27FC236}">
                <a16:creationId xmlns:a16="http://schemas.microsoft.com/office/drawing/2014/main" id="{54119685-24B7-41EF-8AA1-6B132308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82" y="3894814"/>
            <a:ext cx="3657600" cy="185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33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607656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الخبرة المعرفية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BAF5DCF4-2DDB-4D99-BFEA-10696E7C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83" y="2267474"/>
            <a:ext cx="706624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2800" b="1" dirty="0">
                <a:latin typeface="Calibri" pitchFamily="34" charset="0"/>
              </a:rPr>
              <a:t>دَلِّكِي فروةَ الرأسِ بشكلٍ جيدٍ غسلِه لتنشيطِ الدورةِ وتغذيةِ بُصَيلاتِ الشعر.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5" name="مربع نص 5">
            <a:extLst>
              <a:ext uri="{FF2B5EF4-FFF2-40B4-BE49-F238E27FC236}">
                <a16:creationId xmlns:a16="http://schemas.microsoft.com/office/drawing/2014/main" id="{F054D7E9-8621-435A-BA4B-B5D23F753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85" y="3598739"/>
            <a:ext cx="706624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EG" sz="2800" b="1" dirty="0">
                <a:latin typeface="Calibri" pitchFamily="34" charset="0"/>
              </a:rPr>
              <a:t>خصصي مُشْطاً من النوعِ الجيدِ لاستعمالِك الشَّخصِيَّ.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18ED62C-46E3-4751-A55A-2182FD2CB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83" y="4499117"/>
            <a:ext cx="706624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2800" b="1" dirty="0">
                <a:latin typeface="Calibri" pitchFamily="34" charset="0"/>
              </a:rPr>
              <a:t>أحذري من استعمالِ الصبغاتِ الصناعيةِ في تلوينِ شعرِك </a:t>
            </a:r>
          </a:p>
          <a:p>
            <a:pPr algn="r" rtl="1"/>
            <a:r>
              <a:rPr lang="ar-EG" sz="2800" b="1" dirty="0">
                <a:latin typeface="Calibri" pitchFamily="34" charset="0"/>
              </a:rPr>
              <a:t>لأنها مُضِرَّة ومن الأفضلِ استعمالُ الصبغات كالحِناّء.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8DC706C0-3F3F-4690-95F6-B4DF33FD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83" y="5764149"/>
            <a:ext cx="704088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2800" b="1" dirty="0">
                <a:latin typeface="Calibri" pitchFamily="34" charset="0"/>
              </a:rPr>
              <a:t>اختاري حمِّام الزيت المناسبَ لشعرِكِ لتغذيتِه والمحافظِة على لمعانهِ وحيويتهِه.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9" name="Diamond 1">
            <a:extLst>
              <a:ext uri="{FF2B5EF4-FFF2-40B4-BE49-F238E27FC236}">
                <a16:creationId xmlns:a16="http://schemas.microsoft.com/office/drawing/2014/main" id="{D4A8910B-6542-4AB3-8B64-21737794A01B}"/>
              </a:ext>
            </a:extLst>
          </p:cNvPr>
          <p:cNvSpPr/>
          <p:nvPr/>
        </p:nvSpPr>
        <p:spPr>
          <a:xfrm>
            <a:off x="9730987" y="2521524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1</a:t>
            </a:r>
            <a:endParaRPr lang="en-US" sz="2400" b="1" dirty="0"/>
          </a:p>
        </p:txBody>
      </p:sp>
      <p:sp>
        <p:nvSpPr>
          <p:cNvPr id="10" name="Diamond 15">
            <a:extLst>
              <a:ext uri="{FF2B5EF4-FFF2-40B4-BE49-F238E27FC236}">
                <a16:creationId xmlns:a16="http://schemas.microsoft.com/office/drawing/2014/main" id="{0AC378E0-2A80-4382-B224-07133A9E899F}"/>
              </a:ext>
            </a:extLst>
          </p:cNvPr>
          <p:cNvSpPr/>
          <p:nvPr/>
        </p:nvSpPr>
        <p:spPr>
          <a:xfrm>
            <a:off x="9730987" y="3649084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2</a:t>
            </a:r>
            <a:endParaRPr lang="en-US" sz="2400" b="1" dirty="0"/>
          </a:p>
        </p:txBody>
      </p:sp>
      <p:sp>
        <p:nvSpPr>
          <p:cNvPr id="11" name="Diamond 16">
            <a:extLst>
              <a:ext uri="{FF2B5EF4-FFF2-40B4-BE49-F238E27FC236}">
                <a16:creationId xmlns:a16="http://schemas.microsoft.com/office/drawing/2014/main" id="{B86ABAB3-B81B-41E3-80F3-C6B48FB820A2}"/>
              </a:ext>
            </a:extLst>
          </p:cNvPr>
          <p:cNvSpPr/>
          <p:nvPr/>
        </p:nvSpPr>
        <p:spPr>
          <a:xfrm>
            <a:off x="9775785" y="4709470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3</a:t>
            </a:r>
            <a:endParaRPr lang="en-US" sz="2400" b="1" dirty="0"/>
          </a:p>
        </p:txBody>
      </p:sp>
      <p:sp>
        <p:nvSpPr>
          <p:cNvPr id="12" name="Diamond 17">
            <a:extLst>
              <a:ext uri="{FF2B5EF4-FFF2-40B4-BE49-F238E27FC236}">
                <a16:creationId xmlns:a16="http://schemas.microsoft.com/office/drawing/2014/main" id="{FFFEB084-7254-4907-AAC8-368FAC1469E1}"/>
              </a:ext>
            </a:extLst>
          </p:cNvPr>
          <p:cNvSpPr/>
          <p:nvPr/>
        </p:nvSpPr>
        <p:spPr>
          <a:xfrm>
            <a:off x="9775785" y="5974502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4</a:t>
            </a:r>
            <a:endParaRPr lang="en-US" sz="24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CBD39B5-E998-411F-9BC7-289B34256A16}"/>
              </a:ext>
            </a:extLst>
          </p:cNvPr>
          <p:cNvSpPr txBox="1"/>
          <p:nvPr/>
        </p:nvSpPr>
        <p:spPr>
          <a:xfrm>
            <a:off x="2607925" y="1067836"/>
            <a:ext cx="7025640" cy="923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للعنايةِ بالشعرِ اتبعي مايأتي: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0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جدول 25">
            <a:extLst>
              <a:ext uri="{FF2B5EF4-FFF2-40B4-BE49-F238E27FC236}">
                <a16:creationId xmlns:a16="http://schemas.microsoft.com/office/drawing/2014/main" id="{84F8620D-A97C-423D-9793-2B54E1FE4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037519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سحابة الكلمات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8457A94-6256-4CE3-A605-3E0100784CB1}"/>
              </a:ext>
            </a:extLst>
          </p:cNvPr>
          <p:cNvSpPr txBox="1"/>
          <p:nvPr/>
        </p:nvSpPr>
        <p:spPr>
          <a:xfrm>
            <a:off x="7467600" y="210936"/>
            <a:ext cx="2766060" cy="777061"/>
          </a:xfrm>
          <a:prstGeom prst="bevel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العنايةُ بالأظفار :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336A416-DD8D-4DE5-8853-81559769E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327" y="1578653"/>
            <a:ext cx="586233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2800" b="1" dirty="0">
                <a:latin typeface="Calibri" pitchFamily="34" charset="0"/>
              </a:rPr>
              <a:t>لمظهرِ صحيِّ وجميلٍ لأظفارك</a:t>
            </a:r>
            <a:r>
              <a:rPr lang="ar-SA" sz="2800" b="1" dirty="0">
                <a:latin typeface="Calibri" pitchFamily="34" charset="0"/>
              </a:rPr>
              <a:t> يجب ان اهتم بي</a:t>
            </a:r>
            <a:r>
              <a:rPr lang="ar-EG" sz="2800" b="1" dirty="0">
                <a:latin typeface="Calibri" pitchFamily="34" charset="0"/>
              </a:rPr>
              <a:t>: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3" name="Diamond 15">
            <a:extLst>
              <a:ext uri="{FF2B5EF4-FFF2-40B4-BE49-F238E27FC236}">
                <a16:creationId xmlns:a16="http://schemas.microsoft.com/office/drawing/2014/main" id="{273B4E79-C394-424F-8E42-23EB996868E7}"/>
              </a:ext>
            </a:extLst>
          </p:cNvPr>
          <p:cNvSpPr/>
          <p:nvPr/>
        </p:nvSpPr>
        <p:spPr>
          <a:xfrm>
            <a:off x="9674898" y="2821580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Diamond 16">
            <a:extLst>
              <a:ext uri="{FF2B5EF4-FFF2-40B4-BE49-F238E27FC236}">
                <a16:creationId xmlns:a16="http://schemas.microsoft.com/office/drawing/2014/main" id="{394735EE-DE0D-4697-8814-530AC9FFA744}"/>
              </a:ext>
            </a:extLst>
          </p:cNvPr>
          <p:cNvSpPr/>
          <p:nvPr/>
        </p:nvSpPr>
        <p:spPr>
          <a:xfrm flipV="1">
            <a:off x="9653904" y="3613797"/>
            <a:ext cx="558762" cy="502325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5" name="Diamond 17">
            <a:extLst>
              <a:ext uri="{FF2B5EF4-FFF2-40B4-BE49-F238E27FC236}">
                <a16:creationId xmlns:a16="http://schemas.microsoft.com/office/drawing/2014/main" id="{6E47F773-522F-478C-8AE5-7E048019821C}"/>
              </a:ext>
            </a:extLst>
          </p:cNvPr>
          <p:cNvSpPr/>
          <p:nvPr/>
        </p:nvSpPr>
        <p:spPr>
          <a:xfrm>
            <a:off x="9653904" y="4383976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6" name="مربع نص 3">
            <a:extLst>
              <a:ext uri="{FF2B5EF4-FFF2-40B4-BE49-F238E27FC236}">
                <a16:creationId xmlns:a16="http://schemas.microsoft.com/office/drawing/2014/main" id="{712A307E-B1B5-4CDE-ABB4-E5DD3A441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940" y="2754085"/>
            <a:ext cx="4551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2400" b="1" dirty="0">
                <a:solidFill>
                  <a:srgbClr val="002060"/>
                </a:solidFill>
                <a:latin typeface="Calibri" pitchFamily="34" charset="0"/>
              </a:rPr>
              <a:t>اهتمي بغذائِك الصحي.</a:t>
            </a:r>
            <a:endParaRPr lang="en-U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7" name="مربع نص 3">
            <a:extLst>
              <a:ext uri="{FF2B5EF4-FFF2-40B4-BE49-F238E27FC236}">
                <a16:creationId xmlns:a16="http://schemas.microsoft.com/office/drawing/2014/main" id="{7819BF48-0C04-4FF5-8C7F-9AC947039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368827"/>
            <a:ext cx="35895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2400" b="1" dirty="0">
                <a:solidFill>
                  <a:srgbClr val="002060"/>
                </a:solidFill>
                <a:latin typeface="Calibri" pitchFamily="34" charset="0"/>
              </a:rPr>
              <a:t>نظفي أظفارَكِ باستمرارٍ للتخلصِ من الجَراثيم.</a:t>
            </a:r>
            <a:endParaRPr lang="en-U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8" name="مربع نص 3">
            <a:extLst>
              <a:ext uri="{FF2B5EF4-FFF2-40B4-BE49-F238E27FC236}">
                <a16:creationId xmlns:a16="http://schemas.microsoft.com/office/drawing/2014/main" id="{60C54ADB-8D98-4617-BBBB-6412817D0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685" y="5379631"/>
            <a:ext cx="37996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2400" b="1" dirty="0">
                <a:solidFill>
                  <a:srgbClr val="002060"/>
                </a:solidFill>
                <a:latin typeface="Calibri" pitchFamily="34" charset="0"/>
              </a:rPr>
              <a:t>استخدمي كريماتٍ لترطيبِ أظفارِك للمحافظِة على نعومتِها.</a:t>
            </a:r>
            <a:endParaRPr lang="en-U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9" name="مربع نص 3">
            <a:extLst>
              <a:ext uri="{FF2B5EF4-FFF2-40B4-BE49-F238E27FC236}">
                <a16:creationId xmlns:a16="http://schemas.microsoft.com/office/drawing/2014/main" id="{F12249F0-2778-4AE0-A149-32D0F4063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383976"/>
            <a:ext cx="37312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2400" b="1" dirty="0">
                <a:solidFill>
                  <a:srgbClr val="002060"/>
                </a:solidFill>
                <a:latin typeface="Calibri" pitchFamily="34" charset="0"/>
              </a:rPr>
              <a:t>احِمِي أظفارَك بارتداءِ القفازاتِ أثناءَ القيامِ بالأعمالِ المنزلية.</a:t>
            </a:r>
            <a:endParaRPr lang="en-U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Diamond 20">
            <a:extLst>
              <a:ext uri="{FF2B5EF4-FFF2-40B4-BE49-F238E27FC236}">
                <a16:creationId xmlns:a16="http://schemas.microsoft.com/office/drawing/2014/main" id="{3574F5D2-FB4F-4381-AF2B-6087BF4B8DA4}"/>
              </a:ext>
            </a:extLst>
          </p:cNvPr>
          <p:cNvSpPr/>
          <p:nvPr/>
        </p:nvSpPr>
        <p:spPr>
          <a:xfrm>
            <a:off x="9653904" y="5251299"/>
            <a:ext cx="558762" cy="513904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5B5BAE1-AE0C-4AC6-BBD3-D4950691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49" y="231795"/>
            <a:ext cx="1567412" cy="104590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5D121621-674C-433E-BBBE-5BB7C6FF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39" y="745827"/>
            <a:ext cx="1359582" cy="135958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CCDA6273-0908-4A62-8F6B-34A88FE2F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982" y="2200245"/>
            <a:ext cx="4365412" cy="442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417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9526B9-F7ED-4EF5-948A-88A932D6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118" y="471056"/>
            <a:ext cx="2605391" cy="2783463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19DF038-C06C-493E-B3D4-4FA82AD38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2" y="-73985"/>
            <a:ext cx="4124901" cy="239110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6EB9FEF-A4F8-4C11-999E-056004B5D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303" y="1510578"/>
            <a:ext cx="3380942" cy="2533650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8963A59-9520-4EEC-B48E-62FA20E16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118" y="3603481"/>
            <a:ext cx="2605391" cy="2783463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D12F6C4-C84A-45E7-A808-0D3223F5F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182" y="4433236"/>
            <a:ext cx="5185063" cy="1953707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5613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25">
            <a:extLst>
              <a:ext uri="{FF2B5EF4-FFF2-40B4-BE49-F238E27FC236}">
                <a16:creationId xmlns:a16="http://schemas.microsoft.com/office/drawing/2014/main" id="{37F5BC08-8B17-4DC1-93AB-6A09822A1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815427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4" name="صورة 3">
            <a:extLst>
              <a:ext uri="{FF2B5EF4-FFF2-40B4-BE49-F238E27FC236}">
                <a16:creationId xmlns:a16="http://schemas.microsoft.com/office/drawing/2014/main" id="{55EF93FB-8545-43A7-AA5D-F2D5388ED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4" y="866775"/>
            <a:ext cx="7600950" cy="599122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CB2CDEF-4604-4140-B818-1D771DB2D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809" y="0"/>
            <a:ext cx="7600950" cy="12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E5AF40-8012-451B-87BC-CE2138419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50" y="254576"/>
            <a:ext cx="8165937" cy="64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7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93" y="4659395"/>
            <a:ext cx="2821015" cy="19653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90" y="1965014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905" y="4602015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93" y="1986075"/>
            <a:ext cx="2821015" cy="200555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961" y="1930679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61" y="4619182"/>
            <a:ext cx="2926135" cy="200555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59F0A49-20C8-4250-B164-9CAD572C5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8024" y="422381"/>
            <a:ext cx="7639050" cy="997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F690172-9BED-430F-8EB3-13F7FAA8F807}"/>
              </a:ext>
            </a:extLst>
          </p:cNvPr>
          <p:cNvSpPr/>
          <p:nvPr/>
        </p:nvSpPr>
        <p:spPr>
          <a:xfrm>
            <a:off x="7753821" y="1767092"/>
            <a:ext cx="2509580" cy="43834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01CED84-F1E0-4727-B293-43768FD2572E}"/>
              </a:ext>
            </a:extLst>
          </p:cNvPr>
          <p:cNvSpPr/>
          <p:nvPr/>
        </p:nvSpPr>
        <p:spPr>
          <a:xfrm>
            <a:off x="4516344" y="1767093"/>
            <a:ext cx="3089187" cy="43834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483723E9-7436-410D-8837-0D38FD8D7DB1}"/>
              </a:ext>
            </a:extLst>
          </p:cNvPr>
          <p:cNvSpPr/>
          <p:nvPr/>
        </p:nvSpPr>
        <p:spPr>
          <a:xfrm>
            <a:off x="1851268" y="1767092"/>
            <a:ext cx="2509580" cy="43834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2560928" y="207417"/>
            <a:ext cx="6926288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طالبتي المجتهدة هيا بنا نطبق (استراتيجية –جدول التعلم)</a:t>
            </a:r>
          </a:p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لمعرفة ماذا سنتعلم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8440574" y="1559274"/>
            <a:ext cx="1136073" cy="415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معلوماتي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298432" y="1559274"/>
            <a:ext cx="1759528" cy="415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أريد أن اتعلم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2615770" y="1559274"/>
            <a:ext cx="1136073" cy="415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تعلمت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2019054" y="3596165"/>
            <a:ext cx="2149359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؟؟؟؟؟؟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FF65F40-1EF3-4C84-96F8-27D9861E5ED8}"/>
              </a:ext>
            </a:extLst>
          </p:cNvPr>
          <p:cNvSpPr txBox="1"/>
          <p:nvPr/>
        </p:nvSpPr>
        <p:spPr>
          <a:xfrm>
            <a:off x="8023877" y="3519221"/>
            <a:ext cx="22512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</a:rPr>
              <a:t> ضرورة الاهتمام بالشعر </a:t>
            </a:r>
            <a:endParaRPr lang="ar-S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733654D-0E27-45B5-911C-1D835816B646}"/>
              </a:ext>
            </a:extLst>
          </p:cNvPr>
          <p:cNvSpPr txBox="1"/>
          <p:nvPr/>
        </p:nvSpPr>
        <p:spPr>
          <a:xfrm>
            <a:off x="8065555" y="4412825"/>
            <a:ext cx="220957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</a:rPr>
              <a:t> اخطار عدم تقليم الاظافر</a:t>
            </a:r>
            <a:endParaRPr lang="ar-S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D21F786-8007-48E0-8251-15A7E32E21C5}"/>
              </a:ext>
            </a:extLst>
          </p:cNvPr>
          <p:cNvSpPr txBox="1"/>
          <p:nvPr/>
        </p:nvSpPr>
        <p:spPr>
          <a:xfrm>
            <a:off x="7876933" y="5248198"/>
            <a:ext cx="245644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</a:rPr>
              <a:t> اهميه الغذاء الصحي للجسم</a:t>
            </a:r>
            <a:endParaRPr lang="ar-S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C978C36-E93F-4392-870C-A7F728489B03}"/>
              </a:ext>
            </a:extLst>
          </p:cNvPr>
          <p:cNvSpPr txBox="1"/>
          <p:nvPr/>
        </p:nvSpPr>
        <p:spPr>
          <a:xfrm>
            <a:off x="4501060" y="2295427"/>
            <a:ext cx="303480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>
              <a:buFont typeface="Arial" panose="020B0604020202020204" pitchFamily="34" charset="0"/>
              <a:buChar char="•"/>
            </a:pP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/>
              <a:t>مفهوم :الشعر – كيراتين -العناية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41F3A8A-D171-4556-8450-C0C991107C4A}"/>
              </a:ext>
            </a:extLst>
          </p:cNvPr>
          <p:cNvSpPr txBox="1"/>
          <p:nvPr/>
        </p:nvSpPr>
        <p:spPr>
          <a:xfrm>
            <a:off x="5841395" y="2807707"/>
            <a:ext cx="168860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2000" b="1" dirty="0"/>
              <a:t>مكونات  الشعرة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0984BA-4F75-4E72-986B-089FC55213E4}"/>
              </a:ext>
            </a:extLst>
          </p:cNvPr>
          <p:cNvSpPr txBox="1"/>
          <p:nvPr/>
        </p:nvSpPr>
        <p:spPr>
          <a:xfrm>
            <a:off x="5203721" y="4652323"/>
            <a:ext cx="23262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000" b="1" dirty="0"/>
              <a:t>مشاكل الشعر وعلاجها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AD774AE-D3C9-45EC-8CDD-683740B078C0}"/>
              </a:ext>
            </a:extLst>
          </p:cNvPr>
          <p:cNvSpPr txBox="1"/>
          <p:nvPr/>
        </p:nvSpPr>
        <p:spPr>
          <a:xfrm>
            <a:off x="4673600" y="5164605"/>
            <a:ext cx="27744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الطريقة الصيحة للعناية بالشعر و الاظافر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0608026-F0E1-4E4C-91F3-DA3E381D7212}"/>
              </a:ext>
            </a:extLst>
          </p:cNvPr>
          <p:cNvSpPr txBox="1"/>
          <p:nvPr/>
        </p:nvSpPr>
        <p:spPr>
          <a:xfrm>
            <a:off x="8859319" y="2664710"/>
            <a:ext cx="12557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</a:rPr>
              <a:t>أنواع الشعر</a:t>
            </a:r>
            <a:endParaRPr lang="ar-S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E9F9554-DC80-4DF3-8B18-6201972574D3}"/>
              </a:ext>
            </a:extLst>
          </p:cNvPr>
          <p:cNvSpPr txBox="1"/>
          <p:nvPr/>
        </p:nvSpPr>
        <p:spPr>
          <a:xfrm>
            <a:off x="5192180" y="3319987"/>
            <a:ext cx="233781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العناصر الغذائية اللازمة</a:t>
            </a:r>
          </a:p>
          <a:p>
            <a:pPr algn="r" rtl="1"/>
            <a:r>
              <a:rPr lang="ar-SA" sz="2000" b="1" dirty="0"/>
              <a:t> لنمو الشعر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C4F2F4E-1974-46FC-B920-04017E89F40A}"/>
              </a:ext>
            </a:extLst>
          </p:cNvPr>
          <p:cNvSpPr txBox="1"/>
          <p:nvPr/>
        </p:nvSpPr>
        <p:spPr>
          <a:xfrm>
            <a:off x="6132047" y="4140043"/>
            <a:ext cx="13551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أنواع الشعر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25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5BEF82A-1919-4D5C-B535-1BFCD5883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572" y="1219200"/>
            <a:ext cx="8366234" cy="537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C856D0F-C487-464C-BEE8-7CEF87787411}"/>
              </a:ext>
            </a:extLst>
          </p:cNvPr>
          <p:cNvSpPr/>
          <p:nvPr/>
        </p:nvSpPr>
        <p:spPr>
          <a:xfrm>
            <a:off x="4225636" y="360218"/>
            <a:ext cx="3657600" cy="568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تقويم ختامي للدرس</a:t>
            </a:r>
          </a:p>
        </p:txBody>
      </p:sp>
    </p:spTree>
    <p:extLst>
      <p:ext uri="{BB962C8B-B14F-4D97-AF65-F5344CB8AC3E}">
        <p14:creationId xmlns:p14="http://schemas.microsoft.com/office/powerpoint/2010/main" val="232931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928D31B-6C54-44A6-9FC0-C802ECAA5EBB}"/>
              </a:ext>
            </a:extLst>
          </p:cNvPr>
          <p:cNvSpPr/>
          <p:nvPr/>
        </p:nvSpPr>
        <p:spPr>
          <a:xfrm>
            <a:off x="4433454" y="512618"/>
            <a:ext cx="3325091" cy="7325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 Amine" panose="00000400000000000000" pitchFamily="2" charset="-78"/>
              </a:rPr>
              <a:t>المهمة الادائية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BF1D71F-2EDD-4C7D-A2C4-8BA670880A03}"/>
              </a:ext>
            </a:extLst>
          </p:cNvPr>
          <p:cNvSpPr/>
          <p:nvPr/>
        </p:nvSpPr>
        <p:spPr>
          <a:xfrm>
            <a:off x="2241836" y="1510145"/>
            <a:ext cx="7303946" cy="51677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صممي بطاقة تخصك واكتبي بها </a:t>
            </a:r>
          </a:p>
          <a:p>
            <a:pPr marL="742950" indent="-742950" algn="ctr" rtl="1">
              <a:buFont typeface="+mj-lt"/>
              <a:buAutoNum type="arabicPeriod"/>
            </a:pP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اسمك</a:t>
            </a:r>
          </a:p>
          <a:p>
            <a:pPr marL="742950" indent="-742950" algn="ctr" rtl="1">
              <a:buFont typeface="+mj-lt"/>
              <a:buAutoNum type="arabicPeriod"/>
            </a:pP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نوع شعرك</a:t>
            </a:r>
          </a:p>
          <a:p>
            <a:pPr marL="742950" indent="-742950" algn="ctr" rtl="1">
              <a:buFont typeface="+mj-lt"/>
              <a:buAutoNum type="arabicPeriod"/>
            </a:pP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طريقة عنايتك به</a:t>
            </a:r>
          </a:p>
          <a:p>
            <a:pPr marL="742950" indent="-742950" algn="ctr" rtl="1">
              <a:buFont typeface="+mj-lt"/>
              <a:buAutoNum type="arabicPeriod"/>
            </a:pP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 المشكلة التي تواجهيها بشعرك</a:t>
            </a:r>
          </a:p>
          <a:p>
            <a:pPr marL="742950" indent="-742950" algn="ctr" rtl="1">
              <a:buFont typeface="+mj-lt"/>
              <a:buAutoNum type="arabicPeriod"/>
            </a:pP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حل المشكلة </a:t>
            </a:r>
          </a:p>
          <a:p>
            <a:pPr algn="ctr" rtl="1"/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ثم ارسليها على التيمز </a:t>
            </a:r>
          </a:p>
          <a:p>
            <a:pPr algn="ctr" rtl="1"/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2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6CA7AAD-1277-4025-9CC0-7658983BC6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8563429" cy="129177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0E2548A-2A55-4D22-ADCE-C2F57E6F0F50}"/>
              </a:ext>
            </a:extLst>
          </p:cNvPr>
          <p:cNvSpPr txBox="1"/>
          <p:nvPr/>
        </p:nvSpPr>
        <p:spPr>
          <a:xfrm>
            <a:off x="3264224" y="3047555"/>
            <a:ext cx="5692579" cy="762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4400" b="1" dirty="0"/>
              <a:t>عددي أنواع البشرة؟</a:t>
            </a:r>
            <a:endParaRPr lang="ar-SA" sz="44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989090-BFC5-4F92-B39D-9220E537824B}"/>
              </a:ext>
            </a:extLst>
          </p:cNvPr>
          <p:cNvSpPr txBox="1"/>
          <p:nvPr/>
        </p:nvSpPr>
        <p:spPr>
          <a:xfrm>
            <a:off x="2286603" y="4509623"/>
            <a:ext cx="7618793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 ما </a:t>
            </a:r>
            <a:r>
              <a:rPr lang="ar-SA" sz="4400" b="1" dirty="0"/>
              <a:t>الطريقة الصحيحة للعناية بالبشرة؟ </a:t>
            </a:r>
            <a:endParaRPr lang="ar-S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7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D63E063-C237-4F7A-A8DB-71E3990E6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070" y="369527"/>
            <a:ext cx="4697073" cy="611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11F8A02-3A18-4098-AF9A-18A32B88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4" y="1031256"/>
            <a:ext cx="5615606" cy="545721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2537A8E-8A64-4E07-BDF3-3E81688137A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04882" y="857805"/>
            <a:ext cx="2164049" cy="202280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5E09D94-613A-4B3A-B91E-AEE3FE82BA04}"/>
              </a:ext>
            </a:extLst>
          </p:cNvPr>
          <p:cNvSpPr txBox="1"/>
          <p:nvPr/>
        </p:nvSpPr>
        <p:spPr>
          <a:xfrm>
            <a:off x="8577209" y="1655949"/>
            <a:ext cx="3182281" cy="1107996"/>
          </a:xfrm>
          <a:prstGeom prst="rect">
            <a:avLst/>
          </a:prstGeom>
          <a:solidFill>
            <a:schemeClr val="accent2"/>
          </a:solidFill>
          <a:effectLst>
            <a:softEdge rad="317500"/>
          </a:effectLst>
        </p:spPr>
        <p:txBody>
          <a:bodyPr wrap="none" rtlCol="1">
            <a:spAutoFit/>
          </a:bodyPr>
          <a:lstStyle/>
          <a:p>
            <a:r>
              <a:rPr lang="ar-SA" sz="6600" b="1" u="sng" dirty="0">
                <a:cs typeface="Akhbar MT" pitchFamily="2" charset="-78"/>
              </a:rPr>
              <a:t>الدرس الثاني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120FB88A-CFBF-4B53-BC54-F9B0F62EC492}"/>
              </a:ext>
            </a:extLst>
          </p:cNvPr>
          <p:cNvSpPr txBox="1"/>
          <p:nvPr/>
        </p:nvSpPr>
        <p:spPr>
          <a:xfrm>
            <a:off x="5699301" y="327783"/>
            <a:ext cx="477246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التاريخ:  23 / 1  / 1443 هـ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2603B61-D9CB-4B49-83E8-2B11F35CA18C}"/>
              </a:ext>
            </a:extLst>
          </p:cNvPr>
          <p:cNvSpPr txBox="1"/>
          <p:nvPr/>
        </p:nvSpPr>
        <p:spPr>
          <a:xfrm>
            <a:off x="8332273" y="1315905"/>
            <a:ext cx="22981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الحصة: 6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2D160D-CB08-4EF8-B706-65213517E6C2}"/>
              </a:ext>
            </a:extLst>
          </p:cNvPr>
          <p:cNvSpPr txBox="1"/>
          <p:nvPr/>
        </p:nvSpPr>
        <p:spPr>
          <a:xfrm>
            <a:off x="7568402" y="2382983"/>
            <a:ext cx="290335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موضوع درسنا اليوم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67DAD7-4CC9-4AA1-88AE-4E495360325F}"/>
              </a:ext>
            </a:extLst>
          </p:cNvPr>
          <p:cNvSpPr txBox="1"/>
          <p:nvPr/>
        </p:nvSpPr>
        <p:spPr>
          <a:xfrm>
            <a:off x="2703288" y="3123318"/>
            <a:ext cx="4693913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 Amine" panose="00000400000000000000" pitchFamily="2" charset="-78"/>
              </a:rPr>
              <a:t>العناية بشعري واظافري</a:t>
            </a:r>
            <a:endParaRPr lang="ar-S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 Amine" panose="000004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F5751C9-A436-4D46-BE93-FEF9B390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03" y="4960241"/>
            <a:ext cx="985507" cy="1748481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3A6D83A5-8C57-4ADC-864C-F407D28690A7}"/>
              </a:ext>
            </a:extLst>
          </p:cNvPr>
          <p:cNvSpPr/>
          <p:nvPr/>
        </p:nvSpPr>
        <p:spPr>
          <a:xfrm>
            <a:off x="2189756" y="25854"/>
            <a:ext cx="2454088" cy="438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افتحي الكتاب ص 10</a:t>
            </a:r>
          </a:p>
        </p:txBody>
      </p:sp>
      <p:sp>
        <p:nvSpPr>
          <p:cNvPr id="2" name="مخطط انسيابي: متعدد المستندات 1">
            <a:extLst>
              <a:ext uri="{FF2B5EF4-FFF2-40B4-BE49-F238E27FC236}">
                <a16:creationId xmlns:a16="http://schemas.microsoft.com/office/drawing/2014/main" id="{31BBDDE0-301D-4325-9DAE-41BE97441DB4}"/>
              </a:ext>
            </a:extLst>
          </p:cNvPr>
          <p:cNvSpPr/>
          <p:nvPr/>
        </p:nvSpPr>
        <p:spPr>
          <a:xfrm>
            <a:off x="7240886" y="4370613"/>
            <a:ext cx="2801257" cy="733676"/>
          </a:xfrm>
          <a:prstGeom prst="flowChartMulti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الكفاية من الدرس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625F59C-4CF6-46F0-9011-38C15D25FFAB}"/>
              </a:ext>
            </a:extLst>
          </p:cNvPr>
          <p:cNvSpPr txBox="1"/>
          <p:nvPr/>
        </p:nvSpPr>
        <p:spPr>
          <a:xfrm>
            <a:off x="2585263" y="5249707"/>
            <a:ext cx="702147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 تكتسب الطالبة طرق معالجة أنواع مشاكل الشعر </a:t>
            </a:r>
          </a:p>
        </p:txBody>
      </p:sp>
    </p:spTree>
    <p:extLst>
      <p:ext uri="{BB962C8B-B14F-4D97-AF65-F5344CB8AC3E}">
        <p14:creationId xmlns:p14="http://schemas.microsoft.com/office/powerpoint/2010/main" val="346615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E20A9A-453C-440C-9DDE-2E9E619A8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798" y="0"/>
            <a:ext cx="3170195" cy="12192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50A914D-3B95-46B9-A3CA-41EEC5496D34}"/>
              </a:ext>
            </a:extLst>
          </p:cNvPr>
          <p:cNvSpPr/>
          <p:nvPr/>
        </p:nvSpPr>
        <p:spPr>
          <a:xfrm>
            <a:off x="6415315" y="4771148"/>
            <a:ext cx="3812974" cy="20313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b="1" dirty="0"/>
              <a:t>الشعًرُ من أهمِّ مظاهرِ الجمالِ للفتاةِ ،وينبغي أن تَحْرِصَ عليهِ ، وتعتنيَ بهِ، وهو جزءٌ لا  يتجزأ من  جسم  الإنسانِ، ويرتبطُ الشعرُ بخَلايا الجلدِ ويتغذى منه، كما ترتبطُ صحةُ الشعرِ بالتغذيةِ الجيدةِ ، والشعرُ النظيفُ السليمُ هو تاجٌ على رأسِ كلِّ فتاةٍ ، فمن منا تستغني عن تاجِها الذي تَزَيَّنُ وتَجَمَّلُ به؟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DC6EEB5-7689-44A8-AEE5-945821E1F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805" y="1850067"/>
            <a:ext cx="3170195" cy="2702726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2797CE-752E-4E69-BA27-08F14E68C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8899" t="7311" r="7894" b="11569"/>
          <a:stretch/>
        </p:blipFill>
        <p:spPr>
          <a:xfrm>
            <a:off x="1856827" y="0"/>
            <a:ext cx="2035011" cy="168637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17DDFD4-FA62-4187-9E5A-DE4D4D10F822}"/>
              </a:ext>
            </a:extLst>
          </p:cNvPr>
          <p:cNvSpPr txBox="1"/>
          <p:nvPr/>
        </p:nvSpPr>
        <p:spPr>
          <a:xfrm>
            <a:off x="4602848" y="1071189"/>
            <a:ext cx="416492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علقي على الصورة التي امامك.....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1772F67-057C-468F-A32E-08186FECE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042" y="1831415"/>
            <a:ext cx="3170195" cy="270272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C79CBE6-CA6B-4049-8BE5-F660F785CAB4}"/>
              </a:ext>
            </a:extLst>
          </p:cNvPr>
          <p:cNvSpPr/>
          <p:nvPr/>
        </p:nvSpPr>
        <p:spPr>
          <a:xfrm>
            <a:off x="2662042" y="4771147"/>
            <a:ext cx="3170195" cy="147732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b="1" dirty="0"/>
              <a:t>الاظافر ايضاً</a:t>
            </a:r>
            <a:r>
              <a:rPr lang="ar-EG" b="1" dirty="0"/>
              <a:t> من أهمِّ مظاهرِ الجمالِ للفتاةِ ،وينبغي أن تَحْرِصَ عليهِ ، وتعتنيَ بهِ، وهو جزءٌ لا  يتجزأ من  جسم  الإنسانِ،، </a:t>
            </a:r>
            <a:r>
              <a:rPr lang="ar-SA" b="1" dirty="0"/>
              <a:t>والاظافر</a:t>
            </a:r>
            <a:r>
              <a:rPr lang="ar-EG" b="1" dirty="0"/>
              <a:t> النظيفُ</a:t>
            </a:r>
            <a:r>
              <a:rPr lang="ar-SA" b="1" dirty="0"/>
              <a:t>ة</a:t>
            </a:r>
            <a:r>
              <a:rPr lang="ar-EG" b="1" dirty="0"/>
              <a:t> السليمُ</a:t>
            </a:r>
            <a:r>
              <a:rPr lang="ar-SA" b="1" dirty="0"/>
              <a:t>ة</a:t>
            </a:r>
            <a:r>
              <a:rPr lang="ar-EG" b="1" dirty="0"/>
              <a:t> ه</a:t>
            </a:r>
            <a:r>
              <a:rPr lang="ar-SA" b="1" dirty="0"/>
              <a:t>ي</a:t>
            </a:r>
            <a:r>
              <a:rPr lang="ar-EG" b="1" dirty="0"/>
              <a:t> </a:t>
            </a:r>
            <a:r>
              <a:rPr lang="ar-SA" b="1" dirty="0"/>
              <a:t>دلالة على نظافة الفتاة الجسمية</a:t>
            </a:r>
            <a:endParaRPr lang="ar-EG" b="1" dirty="0"/>
          </a:p>
        </p:txBody>
      </p:sp>
    </p:spTree>
    <p:extLst>
      <p:ext uri="{BB962C8B-B14F-4D97-AF65-F5344CB8AC3E}">
        <p14:creationId xmlns:p14="http://schemas.microsoft.com/office/powerpoint/2010/main" val="81068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شعر من أهم مظاهر الجمال للفتاة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شعر من أهم مظاهر الجمال للفتاة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F690172-9BED-430F-8EB3-13F7FAA8F807}"/>
              </a:ext>
            </a:extLst>
          </p:cNvPr>
          <p:cNvSpPr/>
          <p:nvPr/>
        </p:nvSpPr>
        <p:spPr>
          <a:xfrm>
            <a:off x="7753821" y="1767092"/>
            <a:ext cx="2509580" cy="43834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01CED84-F1E0-4727-B293-43768FD2572E}"/>
              </a:ext>
            </a:extLst>
          </p:cNvPr>
          <p:cNvSpPr/>
          <p:nvPr/>
        </p:nvSpPr>
        <p:spPr>
          <a:xfrm>
            <a:off x="4516344" y="1767093"/>
            <a:ext cx="3089187" cy="43834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483723E9-7436-410D-8837-0D38FD8D7DB1}"/>
              </a:ext>
            </a:extLst>
          </p:cNvPr>
          <p:cNvSpPr/>
          <p:nvPr/>
        </p:nvSpPr>
        <p:spPr>
          <a:xfrm>
            <a:off x="1851268" y="1767092"/>
            <a:ext cx="2509580" cy="43834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2560928" y="207417"/>
            <a:ext cx="6926288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طالبتي المجتهدة هيا بنا نطبق (استراتيجية –جدول التعلم)</a:t>
            </a:r>
          </a:p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لمعرفة ماذا سنتعلم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22156E-F57B-483F-8754-83E1496F9546}"/>
              </a:ext>
            </a:extLst>
          </p:cNvPr>
          <p:cNvSpPr/>
          <p:nvPr/>
        </p:nvSpPr>
        <p:spPr>
          <a:xfrm>
            <a:off x="8440574" y="1559274"/>
            <a:ext cx="1136073" cy="415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معلوماتي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0143BAB-5F58-49E8-820B-57560D4AE0E0}"/>
              </a:ext>
            </a:extLst>
          </p:cNvPr>
          <p:cNvSpPr/>
          <p:nvPr/>
        </p:nvSpPr>
        <p:spPr>
          <a:xfrm>
            <a:off x="5298432" y="1559274"/>
            <a:ext cx="1759528" cy="415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أريد أن اتعلم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35BA824-76CF-4895-8BF1-55C6AC0FF6C1}"/>
              </a:ext>
            </a:extLst>
          </p:cNvPr>
          <p:cNvSpPr/>
          <p:nvPr/>
        </p:nvSpPr>
        <p:spPr>
          <a:xfrm>
            <a:off x="2615770" y="1559274"/>
            <a:ext cx="1136073" cy="415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Arial" panose="020B0604020202020204" pitchFamily="34" charset="0"/>
                <a:cs typeface="Arial" panose="020B0604020202020204" pitchFamily="34" charset="0"/>
              </a:rPr>
              <a:t>ماذا تعلمت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98BFAAA-8984-4565-9626-D2BBEA5123AC}"/>
              </a:ext>
            </a:extLst>
          </p:cNvPr>
          <p:cNvSpPr txBox="1"/>
          <p:nvPr/>
        </p:nvSpPr>
        <p:spPr>
          <a:xfrm>
            <a:off x="2019054" y="3596165"/>
            <a:ext cx="2149359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نهاية الحصة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FF65F40-1EF3-4C84-96F8-27D9861E5ED8}"/>
              </a:ext>
            </a:extLst>
          </p:cNvPr>
          <p:cNvSpPr txBox="1"/>
          <p:nvPr/>
        </p:nvSpPr>
        <p:spPr>
          <a:xfrm>
            <a:off x="8023877" y="3519221"/>
            <a:ext cx="225125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</a:rPr>
              <a:t> ضرورة الاهتمام بالشعر </a:t>
            </a:r>
            <a:endParaRPr lang="ar-S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733654D-0E27-45B5-911C-1D835816B646}"/>
              </a:ext>
            </a:extLst>
          </p:cNvPr>
          <p:cNvSpPr txBox="1"/>
          <p:nvPr/>
        </p:nvSpPr>
        <p:spPr>
          <a:xfrm>
            <a:off x="8065555" y="4412825"/>
            <a:ext cx="220957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</a:rPr>
              <a:t> اخطار عدم تقليم الاظافر</a:t>
            </a:r>
            <a:endParaRPr lang="ar-S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D21F786-8007-48E0-8251-15A7E32E21C5}"/>
              </a:ext>
            </a:extLst>
          </p:cNvPr>
          <p:cNvSpPr txBox="1"/>
          <p:nvPr/>
        </p:nvSpPr>
        <p:spPr>
          <a:xfrm>
            <a:off x="7876933" y="5248198"/>
            <a:ext cx="245644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</a:rPr>
              <a:t> اهميه الغذاء الصحي للجسم</a:t>
            </a:r>
            <a:endParaRPr lang="ar-S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C978C36-E93F-4392-870C-A7F728489B03}"/>
              </a:ext>
            </a:extLst>
          </p:cNvPr>
          <p:cNvSpPr txBox="1"/>
          <p:nvPr/>
        </p:nvSpPr>
        <p:spPr>
          <a:xfrm>
            <a:off x="4501060" y="2295427"/>
            <a:ext cx="303480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>
              <a:buFont typeface="Arial" panose="020B0604020202020204" pitchFamily="34" charset="0"/>
              <a:buChar char="•"/>
            </a:pPr>
            <a:r>
              <a:rPr lang="ar-S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/>
              <a:t>مفهوم :الشعر – كيراتين -العناية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41F3A8A-D171-4556-8450-C0C991107C4A}"/>
              </a:ext>
            </a:extLst>
          </p:cNvPr>
          <p:cNvSpPr txBox="1"/>
          <p:nvPr/>
        </p:nvSpPr>
        <p:spPr>
          <a:xfrm>
            <a:off x="5841395" y="2807707"/>
            <a:ext cx="168860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2000" b="1" dirty="0"/>
              <a:t>مكونات  الشعرة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0984BA-4F75-4E72-986B-089FC55213E4}"/>
              </a:ext>
            </a:extLst>
          </p:cNvPr>
          <p:cNvSpPr txBox="1"/>
          <p:nvPr/>
        </p:nvSpPr>
        <p:spPr>
          <a:xfrm>
            <a:off x="5203721" y="4652323"/>
            <a:ext cx="23262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SA" sz="2000" b="1" dirty="0"/>
              <a:t>مشاكل الشعر وعلاجها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AD774AE-D3C9-45EC-8CDD-683740B078C0}"/>
              </a:ext>
            </a:extLst>
          </p:cNvPr>
          <p:cNvSpPr txBox="1"/>
          <p:nvPr/>
        </p:nvSpPr>
        <p:spPr>
          <a:xfrm>
            <a:off x="4673600" y="5164605"/>
            <a:ext cx="27744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الطريقة الصيحة للعناية بالشعر و الاظافر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0608026-F0E1-4E4C-91F3-DA3E381D7212}"/>
              </a:ext>
            </a:extLst>
          </p:cNvPr>
          <p:cNvSpPr txBox="1"/>
          <p:nvPr/>
        </p:nvSpPr>
        <p:spPr>
          <a:xfrm>
            <a:off x="8859319" y="2664710"/>
            <a:ext cx="12557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b="1" dirty="0">
                <a:solidFill>
                  <a:srgbClr val="0070C0"/>
                </a:solidFill>
                <a:latin typeface="Arial" panose="020B0604020202020204" pitchFamily="34" charset="0"/>
              </a:rPr>
              <a:t>أنواع الشعر</a:t>
            </a:r>
            <a:endParaRPr lang="ar-SA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E9F9554-DC80-4DF3-8B18-6201972574D3}"/>
              </a:ext>
            </a:extLst>
          </p:cNvPr>
          <p:cNvSpPr txBox="1"/>
          <p:nvPr/>
        </p:nvSpPr>
        <p:spPr>
          <a:xfrm>
            <a:off x="5192180" y="3319987"/>
            <a:ext cx="233781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العناصر الغذائية اللازمة</a:t>
            </a:r>
          </a:p>
          <a:p>
            <a:pPr algn="r" rtl="1"/>
            <a:r>
              <a:rPr lang="ar-SA" sz="2000" b="1" dirty="0"/>
              <a:t> لنمو الشعر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C4F2F4E-1974-46FC-B920-04017E89F40A}"/>
              </a:ext>
            </a:extLst>
          </p:cNvPr>
          <p:cNvSpPr txBox="1"/>
          <p:nvPr/>
        </p:nvSpPr>
        <p:spPr>
          <a:xfrm>
            <a:off x="6132047" y="4140043"/>
            <a:ext cx="13551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2000" b="1" dirty="0"/>
              <a:t>أنواع الشعر</a:t>
            </a:r>
            <a:endParaRPr lang="ar-S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3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  <p:bldP spid="15" grpId="0"/>
      <p:bldP spid="22" grpId="0"/>
      <p:bldP spid="25" grpId="0"/>
      <p:bldP spid="26" grpId="0"/>
      <p:bldP spid="28" grpId="0"/>
      <p:bldP spid="19" grpId="0"/>
      <p:bldP spid="18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جدول 11">
            <a:extLst>
              <a:ext uri="{FF2B5EF4-FFF2-40B4-BE49-F238E27FC236}">
                <a16:creationId xmlns:a16="http://schemas.microsoft.com/office/drawing/2014/main" id="{B01D972E-57C4-40DD-BD3D-F38ECB0C7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356350"/>
              </p:ext>
            </p:extLst>
          </p:nvPr>
        </p:nvGraphicFramePr>
        <p:xfrm>
          <a:off x="2053219" y="2033841"/>
          <a:ext cx="8221516" cy="4060764"/>
        </p:xfrm>
        <a:graphic>
          <a:graphicData uri="http://schemas.openxmlformats.org/drawingml/2006/table">
            <a:tbl>
              <a:tblPr rtl="1" firstRow="1" bandRow="1">
                <a:tableStyleId>{0660B408-B3CF-4A94-85FC-2B1E0A45F4A2}</a:tableStyleId>
              </a:tblPr>
              <a:tblGrid>
                <a:gridCol w="1782702">
                  <a:extLst>
                    <a:ext uri="{9D8B030D-6E8A-4147-A177-3AD203B41FA5}">
                      <a16:colId xmlns:a16="http://schemas.microsoft.com/office/drawing/2014/main" val="3461408753"/>
                    </a:ext>
                  </a:extLst>
                </a:gridCol>
                <a:gridCol w="6438814">
                  <a:extLst>
                    <a:ext uri="{9D8B030D-6E8A-4147-A177-3AD203B41FA5}">
                      <a16:colId xmlns:a16="http://schemas.microsoft.com/office/drawing/2014/main" val="1986547450"/>
                    </a:ext>
                  </a:extLst>
                </a:gridCol>
              </a:tblGrid>
              <a:tr h="1353588">
                <a:tc>
                  <a:txBody>
                    <a:bodyPr/>
                    <a:lstStyle/>
                    <a:p>
                      <a:pPr rtl="1"/>
                      <a:endParaRPr lang="ar-SA" sz="6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6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062610"/>
                  </a:ext>
                </a:extLst>
              </a:tr>
              <a:tr h="1353588"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6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307433"/>
                  </a:ext>
                </a:extLst>
              </a:tr>
              <a:tr h="1353588"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260268"/>
                  </a:ext>
                </a:extLst>
              </a:tr>
            </a:tbl>
          </a:graphicData>
        </a:graphic>
      </p:graphicFrame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629108"/>
              </p:ext>
            </p:extLst>
          </p:nvPr>
        </p:nvGraphicFramePr>
        <p:xfrm>
          <a:off x="133291" y="0"/>
          <a:ext cx="3983511" cy="741680"/>
        </p:xfrm>
        <a:graphic>
          <a:graphicData uri="http://schemas.openxmlformats.org/drawingml/2006/table">
            <a:tbl>
              <a:tblPr rtl="1" firstRow="1" bandRow="1">
                <a:tableStyleId>{5A111915-BE36-4E01-A7E5-04B1672EAD32}</a:tableStyleId>
              </a:tblPr>
              <a:tblGrid>
                <a:gridCol w="2013499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970012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البحث بالشبكة العنكبوتية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E8708E2E-1779-4FDA-9549-C4917DCC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3162"/>
            <a:ext cx="4178735" cy="105282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8C9785B-D65A-490E-9C67-D4AA6F084988}"/>
              </a:ext>
            </a:extLst>
          </p:cNvPr>
          <p:cNvSpPr txBox="1"/>
          <p:nvPr/>
        </p:nvSpPr>
        <p:spPr>
          <a:xfrm>
            <a:off x="8437492" y="2543958"/>
            <a:ext cx="2116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ar-SA" sz="2800" b="1" dirty="0"/>
              <a:t>الشعر</a:t>
            </a:r>
            <a:endParaRPr lang="ar-SA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CDAF824-ADEE-406B-8501-DEAB6FBEA8C4}"/>
              </a:ext>
            </a:extLst>
          </p:cNvPr>
          <p:cNvSpPr txBox="1"/>
          <p:nvPr/>
        </p:nvSpPr>
        <p:spPr>
          <a:xfrm>
            <a:off x="8297974" y="5147533"/>
            <a:ext cx="2116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</a:t>
            </a:r>
            <a:r>
              <a:rPr lang="ar-SA" sz="2800" b="1" dirty="0"/>
              <a:t>العناية</a:t>
            </a:r>
            <a:endParaRPr lang="ar-SA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19A0C39-4440-406D-A1C7-28F252E954FE}"/>
              </a:ext>
            </a:extLst>
          </p:cNvPr>
          <p:cNvSpPr txBox="1"/>
          <p:nvPr/>
        </p:nvSpPr>
        <p:spPr>
          <a:xfrm>
            <a:off x="1824331" y="2355808"/>
            <a:ext cx="6939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 جزء حي من جسم الانسان  </a:t>
            </a:r>
          </a:p>
          <a:p>
            <a:pPr algn="ctr" rtl="1"/>
            <a:r>
              <a:rPr lang="ar-S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 أي انه ينمو ويتأثر العوامل الخارجية والداخلية للجسم</a:t>
            </a:r>
            <a:endParaRPr lang="ar-S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DE92A42-0E54-4743-B8D0-D03A7032BE2A}"/>
              </a:ext>
            </a:extLst>
          </p:cNvPr>
          <p:cNvSpPr txBox="1"/>
          <p:nvPr/>
        </p:nvSpPr>
        <p:spPr>
          <a:xfrm>
            <a:off x="8215090" y="3718785"/>
            <a:ext cx="2116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</a:t>
            </a:r>
            <a:r>
              <a:rPr lang="ar-SA" sz="2800" b="1" dirty="0"/>
              <a:t>كيراتين</a:t>
            </a:r>
            <a:endParaRPr lang="ar-SA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1C47BB5-FB81-4BE2-B79A-8BE22B65EBF5}"/>
              </a:ext>
            </a:extLst>
          </p:cNvPr>
          <p:cNvSpPr txBox="1"/>
          <p:nvPr/>
        </p:nvSpPr>
        <p:spPr>
          <a:xfrm>
            <a:off x="2125047" y="3801186"/>
            <a:ext cx="6799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chemeClr val="bg1"/>
                </a:solidFill>
              </a:rPr>
              <a:t>مادة في الجزء الطويل من الشعرة</a:t>
            </a:r>
            <a:endParaRPr lang="ar-SA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6BEE242-51B3-4828-81E7-546179B92F55}"/>
              </a:ext>
            </a:extLst>
          </p:cNvPr>
          <p:cNvSpPr txBox="1"/>
          <p:nvPr/>
        </p:nvSpPr>
        <p:spPr>
          <a:xfrm>
            <a:off x="3007525" y="5243933"/>
            <a:ext cx="4336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Font typeface="Arial" panose="020B0604020202020204" pitchFamily="34" charset="0"/>
              <a:buChar char="•"/>
            </a:pPr>
            <a:r>
              <a:rPr lang="ar-SA" sz="3200" b="1" i="0" dirty="0">
                <a:solidFill>
                  <a:schemeClr val="bg1"/>
                </a:solidFill>
                <a:effectLst/>
                <a:latin typeface="amiri"/>
              </a:rPr>
              <a:t>اهتمام، رعاية، حفظ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75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A4FF6A2-7429-4DC2-8CF1-628F322B3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29" y="1320800"/>
            <a:ext cx="6633028" cy="5537199"/>
          </a:xfrm>
          <a:prstGeom prst="rect">
            <a:avLst/>
          </a:prstGeom>
        </p:spPr>
      </p:pic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150507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الاكتشاف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0575B00-4DE9-461E-BD06-950BCD86D81C}"/>
              </a:ext>
            </a:extLst>
          </p:cNvPr>
          <p:cNvSpPr txBox="1"/>
          <p:nvPr/>
        </p:nvSpPr>
        <p:spPr>
          <a:xfrm>
            <a:off x="7076904" y="623455"/>
            <a:ext cx="2996010" cy="584775"/>
          </a:xfrm>
          <a:prstGeom prst="rect">
            <a:avLst/>
          </a:prstGeom>
          <a:solidFill>
            <a:srgbClr val="F8EA82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تتكون الشعرة من </a:t>
            </a:r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607CF8AB-126E-4CD2-973E-E5BF1A544CB9}"/>
              </a:ext>
            </a:extLst>
          </p:cNvPr>
          <p:cNvSpPr/>
          <p:nvPr/>
        </p:nvSpPr>
        <p:spPr>
          <a:xfrm>
            <a:off x="1723399" y="5590836"/>
            <a:ext cx="1517087" cy="457200"/>
          </a:xfrm>
          <a:prstGeom prst="wedgeRoundRectCallout">
            <a:avLst>
              <a:gd name="adj1" fmla="val 147550"/>
              <a:gd name="adj2" fmla="val -7341"/>
              <a:gd name="adj3" fmla="val 16667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بصيلة الشعرة</a:t>
            </a:r>
          </a:p>
        </p:txBody>
      </p:sp>
      <p:sp>
        <p:nvSpPr>
          <p:cNvPr id="8" name="فقاعة الكلام: مستطيلة 7">
            <a:extLst>
              <a:ext uri="{FF2B5EF4-FFF2-40B4-BE49-F238E27FC236}">
                <a16:creationId xmlns:a16="http://schemas.microsoft.com/office/drawing/2014/main" id="{576E6184-30CC-47F2-AF4F-D91A72EF040A}"/>
              </a:ext>
            </a:extLst>
          </p:cNvPr>
          <p:cNvSpPr/>
          <p:nvPr/>
        </p:nvSpPr>
        <p:spPr>
          <a:xfrm>
            <a:off x="1723399" y="4008779"/>
            <a:ext cx="1517087" cy="457200"/>
          </a:xfrm>
          <a:prstGeom prst="wedgeRectCallout">
            <a:avLst>
              <a:gd name="adj1" fmla="val 177208"/>
              <a:gd name="adj2" fmla="val 8532"/>
            </a:avLst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الجزء الطويل</a:t>
            </a:r>
          </a:p>
        </p:txBody>
      </p:sp>
    </p:spTree>
    <p:extLst>
      <p:ext uri="{BB962C8B-B14F-4D97-AF65-F5344CB8AC3E}">
        <p14:creationId xmlns:p14="http://schemas.microsoft.com/office/powerpoint/2010/main" val="239810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9"/>
  <p:tag name="ARTICULATE_PROJECT_OPEN" val="0"/>
  <p:tag name="INKNOELEADERBOARD" val="5206287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معرض</Template>
  <TotalTime>4018</TotalTime>
  <Words>555</Words>
  <Application>Microsoft Office PowerPoint</Application>
  <PresentationFormat>شاشة عريضة</PresentationFormat>
  <Paragraphs>147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amiri</vt:lpstr>
      <vt:lpstr>Arial</vt:lpstr>
      <vt:lpstr>Calibri</vt:lpstr>
      <vt:lpstr>Gill Sans MT</vt:lpstr>
      <vt:lpstr>Helvetica Neue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أحلام بنت الحازمي</cp:lastModifiedBy>
  <cp:revision>246</cp:revision>
  <dcterms:created xsi:type="dcterms:W3CDTF">2015-03-15T08:01:51Z</dcterms:created>
  <dcterms:modified xsi:type="dcterms:W3CDTF">2021-09-05T00:32:04Z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EECA788B-2240-4F1C-8DA0-7F8ADEAB4B21</vt:lpwstr>
  </property>
  <property fmtid="{D5CDD505-2E9C-101B-9397-08002B2CF9AE}" pid="3" name="ArticulatePath">
    <vt:lpwstr>عرض تقديمي1</vt:lpwstr>
  </property>
</Properties>
</file>