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69" r:id="rId2"/>
    <p:sldId id="263" r:id="rId3"/>
    <p:sldId id="264" r:id="rId4"/>
    <p:sldId id="262" r:id="rId5"/>
    <p:sldId id="265" r:id="rId6"/>
    <p:sldId id="270" r:id="rId7"/>
    <p:sldId id="257" r:id="rId8"/>
    <p:sldId id="266" r:id="rId9"/>
    <p:sldId id="259" r:id="rId10"/>
    <p:sldId id="271" r:id="rId11"/>
    <p:sldId id="272" r:id="rId12"/>
    <p:sldId id="274" r:id="rId13"/>
    <p:sldId id="267" r:id="rId14"/>
    <p:sldId id="260" r:id="rId15"/>
    <p:sldId id="261" r:id="rId16"/>
    <p:sldId id="275" r:id="rId17"/>
    <p:sldId id="276" r:id="rId18"/>
    <p:sldId id="277" r:id="rId19"/>
    <p:sldId id="278" r:id="rId20"/>
    <p:sldId id="279" r:id="rId21"/>
    <p:sldId id="280" r:id="rId22"/>
    <p:sldId id="281" r:id="rId23"/>
    <p:sldId id="282" r:id="rId24"/>
    <p:sldId id="268" r:id="rId25"/>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429" autoAdjust="0"/>
    <p:restoredTop sz="94536" autoAdjust="0"/>
  </p:normalViewPr>
  <p:slideViewPr>
    <p:cSldViewPr>
      <p:cViewPr varScale="1">
        <p:scale>
          <a:sx n="44" d="100"/>
          <a:sy n="44" d="100"/>
        </p:scale>
        <p:origin x="-71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15/05/34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15/05/34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15/05/34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15/05/34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15/05/34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15/05/34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15/05/34</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15/05/34</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15/05/34</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15/05/34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15/05/34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pPr/>
              <a:t>15/05/34</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gif"/></Relationships>
</file>

<file path=ppt/slides/_rels/slide1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image" Target="../media/image26.jpeg"/><Relationship Id="rId1" Type="http://schemas.openxmlformats.org/officeDocument/2006/relationships/slideLayout" Target="../slideLayouts/slideLayout7.xml"/><Relationship Id="rId5" Type="http://schemas.openxmlformats.org/officeDocument/2006/relationships/image" Target="../media/image28.gif"/><Relationship Id="rId4" Type="http://schemas.openxmlformats.org/officeDocument/2006/relationships/hyperlink" Target="http://www.r-mbd3.com/vb"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7.xml"/><Relationship Id="rId4" Type="http://schemas.openxmlformats.org/officeDocument/2006/relationships/image" Target="../media/image31.gif"/></Relationships>
</file>

<file path=ppt/slides/_rels/slide1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5.gi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 Id="rId5" Type="http://schemas.openxmlformats.org/officeDocument/2006/relationships/image" Target="../media/image9.gif"/><Relationship Id="rId4" Type="http://schemas.openxmlformats.org/officeDocument/2006/relationships/hyperlink" Target="http://www.r-mbd3.com/vb"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www.r-mbd3.com/vb" TargetMode="External"/><Relationship Id="rId2" Type="http://schemas.openxmlformats.org/officeDocument/2006/relationships/image" Target="../media/image10.jpeg"/><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9.gif"/></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http://t3.gstatic.com/images?q=tbn:ANd9GcQ2XhFgs9Qbf4NgBBki0m2exQfeJb3PR2DKMXyGHNIU0T-9Pe85O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pic>
        <p:nvPicPr>
          <p:cNvPr id="3" name="صورة 2" descr="http://m002.maktoob.com/alfrasha/up/16916451152127210721.gif"/>
          <p:cNvPicPr/>
          <p:nvPr/>
        </p:nvPicPr>
        <p:blipFill>
          <a:blip r:embed="rId3" cstate="print"/>
          <a:srcRect/>
          <a:stretch>
            <a:fillRect/>
          </a:stretch>
        </p:blipFill>
        <p:spPr bwMode="auto">
          <a:xfrm>
            <a:off x="0" y="3140968"/>
            <a:ext cx="1148011" cy="3717032"/>
          </a:xfrm>
          <a:prstGeom prst="rect">
            <a:avLst/>
          </a:prstGeom>
          <a:noFill/>
          <a:ln w="9525">
            <a:noFill/>
            <a:miter lim="800000"/>
            <a:headEnd/>
            <a:tailEnd/>
          </a:ln>
        </p:spPr>
      </p:pic>
      <p:pic>
        <p:nvPicPr>
          <p:cNvPr id="4" name="صورة 3" descr="http://m002.maktoob.com/alfrasha/up/1959757683811449212.gif"/>
          <p:cNvPicPr/>
          <p:nvPr/>
        </p:nvPicPr>
        <p:blipFill>
          <a:blip r:embed="rId4" cstate="print"/>
          <a:srcRect/>
          <a:stretch>
            <a:fillRect/>
          </a:stretch>
        </p:blipFill>
        <p:spPr bwMode="auto">
          <a:xfrm>
            <a:off x="6804248" y="260648"/>
            <a:ext cx="762000" cy="2133600"/>
          </a:xfrm>
          <a:prstGeom prst="rect">
            <a:avLst/>
          </a:prstGeom>
          <a:noFill/>
          <a:ln w="9525">
            <a:noFill/>
            <a:miter lim="800000"/>
            <a:headEnd/>
            <a:tailEnd/>
          </a:ln>
        </p:spPr>
      </p:pic>
      <p:sp>
        <p:nvSpPr>
          <p:cNvPr id="5" name="مستطيل 4"/>
          <p:cNvSpPr/>
          <p:nvPr/>
        </p:nvSpPr>
        <p:spPr>
          <a:xfrm>
            <a:off x="1619672" y="5229200"/>
            <a:ext cx="2475357" cy="369332"/>
          </a:xfrm>
          <a:prstGeom prst="rect">
            <a:avLst/>
          </a:prstGeom>
        </p:spPr>
        <p:txBody>
          <a:bodyPr wrap="none">
            <a:spAutoFit/>
          </a:bodyPr>
          <a:lstStyle/>
          <a:p>
            <a:r>
              <a:rPr lang="ar-SA" b="1" dirty="0" smtClean="0">
                <a:solidFill>
                  <a:schemeClr val="accent4">
                    <a:lumMod val="60000"/>
                    <a:lumOff val="40000"/>
                  </a:schemeClr>
                </a:solidFill>
              </a:rPr>
              <a:t>تعليم </a:t>
            </a:r>
            <a:r>
              <a:rPr lang="ar-SA" b="1" dirty="0" err="1" smtClean="0">
                <a:solidFill>
                  <a:schemeClr val="accent4">
                    <a:lumMod val="60000"/>
                    <a:lumOff val="40000"/>
                  </a:schemeClr>
                </a:solidFill>
              </a:rPr>
              <a:t>كوم -</a:t>
            </a:r>
            <a:r>
              <a:rPr lang="ar-SA" b="1" dirty="0" smtClean="0">
                <a:solidFill>
                  <a:schemeClr val="accent4">
                    <a:lumMod val="60000"/>
                    <a:lumOff val="40000"/>
                  </a:schemeClr>
                </a:solidFill>
              </a:rPr>
              <a:t> </a:t>
            </a:r>
            <a:r>
              <a:rPr lang="en-US" b="1" dirty="0" smtClean="0">
                <a:solidFill>
                  <a:schemeClr val="accent4">
                    <a:lumMod val="60000"/>
                    <a:lumOff val="40000"/>
                  </a:schemeClr>
                </a:solidFill>
              </a:rPr>
              <a:t>Education com</a:t>
            </a:r>
            <a:endParaRPr lang="ar-SA" dirty="0">
              <a:solidFill>
                <a:schemeClr val="accent4">
                  <a:lumMod val="60000"/>
                  <a:lumOff val="40000"/>
                </a:schemeClr>
              </a:solidFill>
            </a:endParaRPr>
          </a:p>
        </p:txBody>
      </p:sp>
      <p:sp>
        <p:nvSpPr>
          <p:cNvPr id="6" name="مستطيل 5"/>
          <p:cNvSpPr/>
          <p:nvPr/>
        </p:nvSpPr>
        <p:spPr>
          <a:xfrm>
            <a:off x="1475656" y="5661248"/>
            <a:ext cx="3779881" cy="369332"/>
          </a:xfrm>
          <a:prstGeom prst="rect">
            <a:avLst/>
          </a:prstGeom>
        </p:spPr>
        <p:txBody>
          <a:bodyPr wrap="none">
            <a:spAutoFit/>
          </a:bodyPr>
          <a:lstStyle/>
          <a:p>
            <a:r>
              <a:rPr lang="en-US" dirty="0" smtClean="0">
                <a:solidFill>
                  <a:srgbClr val="FF3399"/>
                </a:solidFill>
              </a:rPr>
              <a:t>http://www.education-sa.com/forum/</a:t>
            </a:r>
            <a:endParaRPr lang="ar-SA" dirty="0">
              <a:solidFill>
                <a:srgbClr val="FF3399"/>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357158" y="428604"/>
            <a:ext cx="8491563" cy="6000792"/>
          </a:xfrm>
          <a:prstGeom prst="rect">
            <a:avLst/>
          </a:prstGeom>
          <a:ln w="88900" cap="sq" cmpd="thickThin">
            <a:solidFill>
              <a:schemeClr val="tx2">
                <a:lumMod val="50000"/>
              </a:schemeClr>
            </a:solidFill>
            <a:prstDash val="solid"/>
            <a:miter lim="800000"/>
          </a:ln>
          <a:effectLst>
            <a:innerShdw blurRad="76200">
              <a:srgbClr val="000000"/>
            </a:innerShdw>
          </a:effectLst>
        </p:spPr>
      </p:pic>
      <p:sp>
        <p:nvSpPr>
          <p:cNvPr id="3" name="مستطيل 2"/>
          <p:cNvSpPr/>
          <p:nvPr/>
        </p:nvSpPr>
        <p:spPr>
          <a:xfrm>
            <a:off x="323528" y="476672"/>
            <a:ext cx="1728192" cy="2160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to="" calcmode="lin" valueType="num">
                                      <p:cBhvr>
                                        <p:cTn id="7" dur="1" fill="hold"/>
                                        <p:tgtEl>
                                          <p:spTgt spid="512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428596" y="571480"/>
            <a:ext cx="8191533" cy="5500726"/>
          </a:xfrm>
          <a:prstGeom prst="rect">
            <a:avLst/>
          </a:prstGeom>
          <a:ln w="88900" cap="sq" cmpd="thickThin">
            <a:solidFill>
              <a:schemeClr val="tx2">
                <a:lumMod val="50000"/>
              </a:schemeClr>
            </a:solidFill>
            <a:prstDash val="solid"/>
            <a:miter lim="800000"/>
          </a:ln>
          <a:effectLst>
            <a:innerShdw blurRad="76200">
              <a:srgbClr val="000000"/>
            </a:innerShdw>
          </a:effectLst>
        </p:spPr>
      </p:pic>
      <p:sp>
        <p:nvSpPr>
          <p:cNvPr id="3" name="مربع نص 2"/>
          <p:cNvSpPr txBox="1"/>
          <p:nvPr/>
        </p:nvSpPr>
        <p:spPr>
          <a:xfrm>
            <a:off x="-642974" y="4463015"/>
            <a:ext cx="9001188" cy="1323439"/>
          </a:xfrm>
          <a:prstGeom prst="rect">
            <a:avLst/>
          </a:prstGeom>
          <a:noFill/>
        </p:spPr>
        <p:txBody>
          <a:bodyPr wrap="square" rtlCol="1">
            <a:spAutoFit/>
          </a:bodyPr>
          <a:lstStyle>
            <a:defPPr>
              <a:defRPr lang="ar-SA"/>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r" defTabSz="914400" rtl="1" eaLnBrk="1" latinLnBrk="0" hangingPunct="1">
              <a:defRPr kern="1200">
                <a:solidFill>
                  <a:schemeClr val="tx1"/>
                </a:solidFill>
                <a:latin typeface="Arial" charset="0"/>
                <a:ea typeface="+mn-ea"/>
                <a:cs typeface="Arial" charset="0"/>
              </a:defRPr>
            </a:lvl6pPr>
            <a:lvl7pPr marL="2743200" algn="r" defTabSz="914400" rtl="1" eaLnBrk="1" latinLnBrk="0" hangingPunct="1">
              <a:defRPr kern="1200">
                <a:solidFill>
                  <a:schemeClr val="tx1"/>
                </a:solidFill>
                <a:latin typeface="Arial" charset="0"/>
                <a:ea typeface="+mn-ea"/>
                <a:cs typeface="Arial" charset="0"/>
              </a:defRPr>
            </a:lvl7pPr>
            <a:lvl8pPr marL="3200400" algn="r" defTabSz="914400" rtl="1" eaLnBrk="1" latinLnBrk="0" hangingPunct="1">
              <a:defRPr kern="1200">
                <a:solidFill>
                  <a:schemeClr val="tx1"/>
                </a:solidFill>
                <a:latin typeface="Arial" charset="0"/>
                <a:ea typeface="+mn-ea"/>
                <a:cs typeface="Arial" charset="0"/>
              </a:defRPr>
            </a:lvl8pPr>
            <a:lvl9pPr marL="3657600" algn="r" defTabSz="914400" rtl="1" eaLnBrk="1" latinLnBrk="0" hangingPunct="1">
              <a:defRPr kern="1200">
                <a:solidFill>
                  <a:schemeClr val="tx1"/>
                </a:solidFill>
                <a:latin typeface="Arial" charset="0"/>
                <a:ea typeface="+mn-ea"/>
                <a:cs typeface="Arial" charset="0"/>
              </a:defRPr>
            </a:lvl9pPr>
          </a:lstStyle>
          <a:p>
            <a:r>
              <a:rPr lang="ar-EG" sz="4000" b="1" dirty="0" smtClean="0">
                <a:solidFill>
                  <a:srgbClr val="FF0000"/>
                </a:solidFill>
                <a:latin typeface="Agency FB"/>
              </a:rPr>
              <a:t>أن المملكة حققت خطوات سريعة في مجال تقنية الاتصالات وأنها تنمو بسرعة في ذلك المجال</a:t>
            </a:r>
            <a:endParaRPr lang="ar-EG" sz="4000" b="1" dirty="0" smtClean="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357158" y="428604"/>
            <a:ext cx="8482029" cy="5929354"/>
          </a:xfrm>
          <a:prstGeom prst="rect">
            <a:avLst/>
          </a:prstGeom>
          <a:ln w="88900" cap="sq" cmpd="thickThin">
            <a:solidFill>
              <a:schemeClr val="tx2">
                <a:lumMod val="50000"/>
              </a:schemeClr>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to="" calcmode="lin" valueType="num">
                                      <p:cBhvr>
                                        <p:cTn id="7" dur="1" fill="hold"/>
                                        <p:tgtEl>
                                          <p:spTgt spid="717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80" name="Picture 4" descr="http://t3.gstatic.com/images?q=tbn:ANd9GcRgvUECa0Re8UjIZg_Ofg52PTvJ1qeTN9nl7Om-aD7RWbQ9V6zqHw"/>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مستطيل 1"/>
          <p:cNvSpPr/>
          <p:nvPr/>
        </p:nvSpPr>
        <p:spPr>
          <a:xfrm rot="800326">
            <a:off x="166487" y="1444278"/>
            <a:ext cx="1080872" cy="1569660"/>
          </a:xfrm>
          <a:prstGeom prst="rect">
            <a:avLst/>
          </a:prstGeom>
        </p:spPr>
        <p:txBody>
          <a:bodyPr wrap="square">
            <a:spAutoFit/>
          </a:bodyPr>
          <a:lstStyle/>
          <a:p>
            <a:r>
              <a:rPr lang="ar-SA" sz="2400" dirty="0" smtClean="0">
                <a:ln w="18415" cmpd="sng">
                  <a:solidFill>
                    <a:schemeClr val="accent1">
                      <a:lumMod val="75000"/>
                    </a:schemeClr>
                  </a:solidFill>
                  <a:prstDash val="solid"/>
                </a:ln>
                <a:solidFill>
                  <a:schemeClr val="tx2">
                    <a:lumMod val="75000"/>
                  </a:schemeClr>
                </a:solidFill>
                <a:effectLst>
                  <a:glow rad="101600">
                    <a:schemeClr val="accent5">
                      <a:satMod val="175000"/>
                      <a:alpha val="40000"/>
                    </a:schemeClr>
                  </a:glow>
                  <a:outerShdw blurRad="63500" dir="3600000" algn="tl" rotWithShape="0">
                    <a:srgbClr val="000000">
                      <a:alpha val="70000"/>
                    </a:srgbClr>
                  </a:outerShdw>
                </a:effectLst>
              </a:rPr>
              <a:t>عوامل </a:t>
            </a:r>
          </a:p>
          <a:p>
            <a:r>
              <a:rPr lang="ar-SA" sz="2400" dirty="0" smtClean="0">
                <a:ln w="18415" cmpd="sng">
                  <a:solidFill>
                    <a:schemeClr val="accent1">
                      <a:lumMod val="75000"/>
                    </a:schemeClr>
                  </a:solidFill>
                  <a:prstDash val="solid"/>
                </a:ln>
                <a:solidFill>
                  <a:schemeClr val="tx2">
                    <a:lumMod val="75000"/>
                  </a:schemeClr>
                </a:solidFill>
                <a:effectLst>
                  <a:glow rad="101600">
                    <a:schemeClr val="accent5">
                      <a:satMod val="175000"/>
                      <a:alpha val="40000"/>
                    </a:schemeClr>
                  </a:glow>
                  <a:outerShdw blurRad="63500" dir="3600000" algn="tl" rotWithShape="0">
                    <a:srgbClr val="000000">
                      <a:alpha val="70000"/>
                    </a:srgbClr>
                  </a:outerShdw>
                </a:effectLst>
              </a:rPr>
              <a:t>نجاح </a:t>
            </a:r>
          </a:p>
          <a:p>
            <a:r>
              <a:rPr lang="ar-SA" sz="2400" dirty="0" smtClean="0">
                <a:ln w="18415" cmpd="sng">
                  <a:solidFill>
                    <a:schemeClr val="accent1">
                      <a:lumMod val="75000"/>
                    </a:schemeClr>
                  </a:solidFill>
                  <a:prstDash val="solid"/>
                </a:ln>
                <a:solidFill>
                  <a:schemeClr val="tx2">
                    <a:lumMod val="75000"/>
                  </a:schemeClr>
                </a:solidFill>
                <a:effectLst>
                  <a:glow rad="101600">
                    <a:schemeClr val="accent5">
                      <a:satMod val="175000"/>
                      <a:alpha val="40000"/>
                    </a:schemeClr>
                  </a:glow>
                  <a:outerShdw blurRad="63500" dir="3600000" algn="tl" rotWithShape="0">
                    <a:srgbClr val="000000">
                      <a:alpha val="70000"/>
                    </a:srgbClr>
                  </a:outerShdw>
                </a:effectLst>
              </a:rPr>
              <a:t>الدولة </a:t>
            </a:r>
          </a:p>
          <a:p>
            <a:r>
              <a:rPr lang="ar-SA" sz="2400" dirty="0" smtClean="0">
                <a:ln w="18415" cmpd="sng">
                  <a:solidFill>
                    <a:schemeClr val="accent1">
                      <a:lumMod val="75000"/>
                    </a:schemeClr>
                  </a:solidFill>
                  <a:prstDash val="solid"/>
                </a:ln>
                <a:solidFill>
                  <a:schemeClr val="tx2">
                    <a:lumMod val="75000"/>
                  </a:schemeClr>
                </a:solidFill>
                <a:effectLst>
                  <a:glow rad="101600">
                    <a:schemeClr val="accent5">
                      <a:satMod val="175000"/>
                      <a:alpha val="40000"/>
                    </a:schemeClr>
                  </a:glow>
                  <a:outerShdw blurRad="63500" dir="3600000" algn="tl" rotWithShape="0">
                    <a:srgbClr val="000000">
                      <a:alpha val="70000"/>
                    </a:srgbClr>
                  </a:outerShdw>
                </a:effectLst>
              </a:rPr>
              <a:t>تقنيا</a:t>
            </a:r>
            <a:endParaRPr lang="ar-SA" sz="2400" dirty="0">
              <a:ln w="18415" cmpd="sng">
                <a:solidFill>
                  <a:schemeClr val="accent1">
                    <a:lumMod val="75000"/>
                  </a:schemeClr>
                </a:solidFill>
                <a:prstDash val="solid"/>
              </a:ln>
              <a:solidFill>
                <a:schemeClr val="tx2">
                  <a:lumMod val="75000"/>
                </a:schemeClr>
              </a:solidFill>
              <a:effectLst>
                <a:glow rad="101600">
                  <a:schemeClr val="accent5">
                    <a:satMod val="175000"/>
                    <a:alpha val="40000"/>
                  </a:schemeClr>
                </a:glow>
                <a:outerShdw blurRad="63500" dir="3600000" algn="tl" rotWithShape="0">
                  <a:srgbClr val="000000">
                    <a:alpha val="70000"/>
                  </a:srgbClr>
                </a:outerShdw>
              </a:effectLst>
            </a:endParaRPr>
          </a:p>
        </p:txBody>
      </p:sp>
      <p:sp>
        <p:nvSpPr>
          <p:cNvPr id="3" name="مستطيل 2"/>
          <p:cNvSpPr/>
          <p:nvPr/>
        </p:nvSpPr>
        <p:spPr>
          <a:xfrm rot="20354071">
            <a:off x="3800220" y="5446623"/>
            <a:ext cx="5262979" cy="461665"/>
          </a:xfrm>
          <a:prstGeom prst="rect">
            <a:avLst/>
          </a:prstGeom>
        </p:spPr>
        <p:txBody>
          <a:bodyPr wrap="none">
            <a:spAutoFit/>
          </a:bodyPr>
          <a:lstStyle/>
          <a:p>
            <a:r>
              <a:rPr lang="ar-SA"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يعتمد نجاح الدولة تقنياً على توفر عدة شروط </a:t>
            </a:r>
            <a:r>
              <a:rPr lang="ar-SA" sz="24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منها:</a:t>
            </a:r>
            <a:endParaRPr lang="ar-SA"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t1.gstatic.com/images?q=tbn:ANd9GcRDai3zKBiyk16NfPlvEL3QZXPEim5_jLpo8SeUokqMMx5uVgm93g"/>
          <p:cNvPicPr>
            <a:picLocks noChangeAspect="1" noChangeArrowheads="1"/>
          </p:cNvPicPr>
          <p:nvPr/>
        </p:nvPicPr>
        <p:blipFill>
          <a:blip r:embed="rId2" cstate="print"/>
          <a:srcRect/>
          <a:stretch>
            <a:fillRect/>
          </a:stretch>
        </p:blipFill>
        <p:spPr bwMode="auto">
          <a:xfrm>
            <a:off x="5004048" y="0"/>
            <a:ext cx="4139952" cy="5085184"/>
          </a:xfrm>
          <a:prstGeom prst="rect">
            <a:avLst/>
          </a:prstGeom>
          <a:solidFill>
            <a:srgbClr val="FFFFFF">
              <a:shade val="85000"/>
            </a:srgbClr>
          </a:solidFill>
          <a:ln w="88900" cap="sq">
            <a:solidFill>
              <a:srgbClr val="FFFF0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مستطيل 3"/>
          <p:cNvSpPr/>
          <p:nvPr/>
        </p:nvSpPr>
        <p:spPr>
          <a:xfrm>
            <a:off x="539552" y="260648"/>
            <a:ext cx="3456384" cy="1200329"/>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ar-SA" dirty="0" smtClean="0">
                <a:solidFill>
                  <a:schemeClr val="accent3">
                    <a:lumMod val="50000"/>
                  </a:schemeClr>
                </a:solidFill>
              </a:rPr>
              <a:t>2 </a:t>
            </a:r>
            <a:r>
              <a:rPr lang="ar-SA" sz="2400" b="1" dirty="0" smtClean="0">
                <a:solidFill>
                  <a:schemeClr val="accent3">
                    <a:lumMod val="50000"/>
                  </a:schemeClr>
                </a:solidFill>
              </a:rPr>
              <a:t>التوسع في إنشاء وتشجيع مراكز المعلومات في القطاعات </a:t>
            </a:r>
            <a:r>
              <a:rPr lang="ar-SA" sz="2400" b="1" dirty="0" err="1" smtClean="0">
                <a:solidFill>
                  <a:schemeClr val="accent3">
                    <a:lumMod val="50000"/>
                  </a:schemeClr>
                </a:solidFill>
              </a:rPr>
              <a:t>جميعها </a:t>
            </a:r>
            <a:r>
              <a:rPr lang="ar-SA" sz="2400" b="1" dirty="0" smtClean="0">
                <a:solidFill>
                  <a:schemeClr val="accent3">
                    <a:lumMod val="50000"/>
                  </a:schemeClr>
                </a:solidFill>
              </a:rPr>
              <a:t>،والإنفاق عليها</a:t>
            </a:r>
            <a:endParaRPr lang="ar-SA" b="1" dirty="0">
              <a:solidFill>
                <a:schemeClr val="accent3">
                  <a:lumMod val="50000"/>
                </a:schemeClr>
              </a:solidFill>
            </a:endParaRPr>
          </a:p>
        </p:txBody>
      </p:sp>
      <p:sp>
        <p:nvSpPr>
          <p:cNvPr id="5" name="مستطيل 4"/>
          <p:cNvSpPr/>
          <p:nvPr/>
        </p:nvSpPr>
        <p:spPr>
          <a:xfrm>
            <a:off x="5148064" y="5301208"/>
            <a:ext cx="3672408" cy="1200329"/>
          </a:xfrm>
          <a:prstGeom prst="rect">
            <a:avLst/>
          </a:prstGeom>
          <a:ln>
            <a:solidFill>
              <a:srgbClr val="FFFF00"/>
            </a:solidFill>
          </a:ln>
        </p:spPr>
        <p:style>
          <a:lnRef idx="2">
            <a:schemeClr val="accent2"/>
          </a:lnRef>
          <a:fillRef idx="1">
            <a:schemeClr val="lt1"/>
          </a:fillRef>
          <a:effectRef idx="0">
            <a:schemeClr val="accent2"/>
          </a:effectRef>
          <a:fontRef idx="minor">
            <a:schemeClr val="dk1"/>
          </a:fontRef>
        </p:style>
        <p:txBody>
          <a:bodyPr wrap="square">
            <a:spAutoFit/>
          </a:bodyPr>
          <a:lstStyle/>
          <a:p>
            <a:r>
              <a:rPr lang="ar-SA" sz="2400" dirty="0" smtClean="0">
                <a:ln>
                  <a:solidFill>
                    <a:schemeClr val="tx1"/>
                  </a:solidFill>
                </a:ln>
              </a:rPr>
              <a:t>1 وجود الباحثين والفنيين والمهندسين القادرين على التعامل مع التكنولوجيا المستوردة</a:t>
            </a:r>
            <a:endParaRPr lang="ar-SA" sz="2400" dirty="0">
              <a:ln>
                <a:solidFill>
                  <a:schemeClr val="tx1"/>
                </a:solidFill>
              </a:ln>
            </a:endParaRPr>
          </a:p>
        </p:txBody>
      </p:sp>
      <p:sp>
        <p:nvSpPr>
          <p:cNvPr id="4100" name="AutoShape 4" descr="data:image/jpeg;base64,/9j/4AAQSkZJRgABAQAAAQABAAD/2wCEAAkGBhQSEBQUEhQVFBUVGBwVFhcXGRQVFxUVGhUXFBgXFhUXGyYeGBkkGhYYHy8gIycpLCwsFR8xNjAqNSYrLCkBCQoKDgwOGg8PGiwcHCQtMSkpKSkpLCwuLCwpLCwsLCw0LiksLCk1LCwsLCwsKSwsLCwsKSkqLCksKSwsLCksLP/AABEIANkA6QMBIgACEQEDEQH/xAAcAAEAAgMBAQEAAAAAAAAAAAAABQYDBAcCAQj/xABIEAACAQMCAwUEBAoHBwUAAAABAgMABBESIQUGMRMiQVFhB3GBkTJ0obEUIyRCUmJzsrPBM3KSwtHh8BUlU2OCw/E0RGSitP/EABoBAQADAQEBAAAAAAAAAAAAAAABAgQDBQb/xAAvEQACAQMDAAkEAQUAAAAAAAAAAQIDESEEEjEFIkFRYXGBscETkdHwMhQzQqHh/9oADAMBAAIRAxEAPwDtVKUqhUUpSgFKUoBSlKAUpSgPjHA8PjUNdiTVlskeY6fAVJXbbVppcYOAwz5VZEma0u8jc/OtwPWjrU/SGD5ivaqfzWz99AbtK1VlI6gis6yVFge6UBpUEClKUApSlAKUpQClKUApSlAKUpQClKUApSlAKUpQClKUApTFfJjhGPkKkGjczb+7f4Vx5ba4uZrueJyOxJY95ugLYVQOpwp2/wAa6TxO80wSv5Rn54qkcjW8/wCC3E0BQmSRIyjg4OWXU2oHu7S+R2FaqOE2ZNTmUY+bPltzpd2r9ncLqIxlX7rAYyOnXarRwvnu3lwGJib9bYfOlzfwzF4rqIx67hY11DZ9AVhiQbYyGHXofUiqBxm1RbqVIhlBIVQDfxxgH0bI+FdFCM+yzOEq1Sjw9y8eTslve6hlSHHpvWwkyn0rj5hurNyMuhXGerJuMjcbf+DU7w7n5xtMmofpDr8q5SoPmOTtDWQeJ9VnSh8CK9g1W+G8zQy/QfSfJtqmkuz47jzrg4tcmxNSV07m1SsaTA9DXov51UHqleQ1eqgClKUApSlAKUpQClKUApSlAKUpQClKUArXu75Y1yc/Cs5rhPN/OMjyMI5GXB6qxX7jV4xuQ3Yv/E/aGytiJV9x3JqM4n7WWjTE8KRg+JfQSPRCCxrmPGeZrocPLCeQN+ECPUDh9BhLadY72MjPWufySFiSxLE7kkkkn1Jq9kEfozmDjyycJ7dMgTBdIPXDVW+QJZ2uEhhl0JntXUgMp0AdRsd9hsR5+ArX4nd44Lw6P9NFP9mtn2d2JkmmdZGjaKIspXSdzkd4MCCo8vdWmmrU2YKzbrJIuq8eEZgW+jVNbSyB9mi2LKAOpB0vjceI89qHwyAy3SLFhdUuUz0UBtQyPQD7KkeeXmQ2sMxVjFFkMue+WIVtQPQjsx78526Vh5JszLexgMUK5kyME90dMHbcnB9M1eKUY7jPVblNQ8fXsL5PxHJZLuEBXnVFbZ42CBWySdxuh6jG/jg1pTcoQzhXt3C63fcd5NILABFGwAIHTwPurOONvbdgLsKQzSv2iZO5JKjRjbZ8bE7fGslpbROqyW0nZusDNhNJ7z4PfUgjOVYHx2HkK5K64x7HdqM8Sz4cPv8AyUNocE52K5yR5jyNYrHmq5hbuSErno3e2re5o4c1qTGzBiVBBGRkHIPX1BrS5T4Gt3cGJmKgIzkrjOxVQN/VvsrV1XG7yjzF9SM9scMt3BvaKsm0yFCPzhuPlVtsuMJIO44YeWd/lXOTypNBGCQHBTtGK9FHrn4f6FR2SpypKnzGxrPKjCX8TdDWVYYqK52EyfCvouSOtcysOc7iLYkSL69fnVk4bz5BJs+Ym8jvXCVGUTdT1VOfbbzLhHcA1lqLhlVxlGDD0IrajkIrjY0m1SvCy5r3UEClKVAFKUoBSlKAUpSgFKUoD43Q+4/dX5anOWb3n76/Ux6H3H7q/LEo7ze8/fXamVkeOMjPDj9bX+A1VPsqt/FB/u8/W1//ADvVcgtmdtMas7fooCzfJd6vclcF04pe5tbBAfoW6n+1Vk5CsYJre6WSTRK5jhUhtLKsjBBjB3DMcEdDgCoWHke8dIcxhNMaR4dlBGOpI3239/pVz5T4XCtqltdRESfhRfOGwSq6kcSr9Fe7p6g5OPGtNmoI8/EqreCv8/Tut+6PJ2nZqiqTpB06dWG0gDVliTsOtb3s8jSSWZnYo0URdCrFSD0Z9uuB4dO9vVW5hcfhlxh2cCVwGYliQGIGWO5wBjPpVl5IgtXtrhLgKGkeOJGYb944AjY9GycnHhudqs8QOCV6t/MkecZGie3gkkDiOEFTjDHJ0nVuc/QGD/5MhyjZRSwTAvpkZ0QFWwwQlegzvk6uv6PpVT58yt/KmtnCBFXUclV7NW058cFj67771aOTTbta2sUo0u0zuuQyFyoYhlk2yB3RsfDFQ8QX74kRW6s17/Yhef7ljeyIzauzAUHYbaQwzjbPe39at1nbQSooTVFNDagbao3TWPzumogr45Hez4iud3hL3rhcykzlUycmT8YQuWPmMb10Li/EYJEuTJH2cyFIlDhdeoASDQykg41noenvFJrEURS5nJ/79XyS9x20KuComjCRxDGz5J0nK9G+kPEeHrUVzQ9vLDcSDHao6IMgq+RpyNJ3xgt4fm+lRthzhLGe+e0BdXYn6WAAMKenRR8vWvvMvHoZ7ZNAxIZmYjG6rhhknocgp8vSqKDUkdJVYyg7P0f74lXasVxGVJV1KkdVYFSPeDuKnuDcAkkRLhMNomQdn0LAOhJDE4HXx9as87Wt2xSVCjvPpAcaZG7NBnDKfo90jY439a6SqWZxhQclnHd4nOrXiEkJzFIyegO1WzgHtDk7RI51BDHSHHXPrUTzRyyLVFkV9SvI6Bf0QCxXvePdG9RnL8PaXcK/rAn3VElGcbl6cqlOajf0O0tc6Rn415tOKa2A8zWpfv3cfCnAo8yj0BP3CvPPaJ4ivlenrzVSBSlKgClKUApSlAKUpQDzr8v8Sj0zOP1j95r9PlwNiQCeg8/dX5f4jJqmkP6x+811plZHp4w1rGrDUpvoQy7gMpicEZBB3G21dP4ZxKCBdEdssK/8rA+YIyfia5l/7eP6/B/Dkq9GvW0NOM1K6PN1s3HbY3+P83w20KysJX1sY1UBAdQUMcsWwBgjfB91c7417QrmbIj0wJ5J3nPvkb+6BU1zpamS3tUUqGe5ZQWOlQTEoGT4Ct3gvsiTAa4l7X9SA4X3F92PwC1r6kOStPaoqT5Ijmzg8MEdm0ROqaASSZYtlu739ztqy3Tbu1auTryFLCCK6ixHNcMyvIF7Jgql9TEnAwV04br6jNS0vL1uwCfg6HAAA0d4ADHXr0qNv+eLewVYlZXMQISJMSFcjcMw2XYkbnxNYJUpSVllloSTm2kUfjkyG6nMZzH2j6DnIK6jjB8R5eldL4dfxxwQQ3cJQR2pYs6h030qMEZwxAbIODk48ai7nk20u7fXbFVdbVXAjK6WdgxUybHclWHgflUlzDxWaG3vFuIgUEEcKSpujSMrAlgTqXd123Ax13FcJSUrIvCm4OUmc34TxAwyxSgAmNg2D44PSuoWfMMU8cBu4uzE0jyL2mkxFUjYKxY7dMDvAZxkbYrlEdnIU1iOQp+kEYr694DFXjl72iQpFHFOmkRQNGGGW1nugLpAyuVXG+2a6VVfKRn0724bsvEl5+UkkRHgkwro8u/eBGVKBcfRGGxnfoKpQuQwyKvf+xkKu1jP2eLdIlVGVo8uzHLAg4YjTuMHO+9c343w57O4eEsGKYwRsGBUEHHh1+yopyvi4r09tpJWOk8rWEwtrZ4ZAQ8jSOjY04AdAAwGoHZc9d/dv8subLWcpHcqiMhldu0xoV9RGFc7EkMf7Pur1wuwCwQy202kpatIVJ1I7OA2pkJ7veVs4wcj0IPMopQXUuTpLDWfHBPeO3jjNUUVNs6ym6Sil+V2HQON8qM1qnZzsUgg7UI/eyzZYkNsQCA3XOMbeNQfs9g1Xmf0VJ+NWDmS1jS1vJbWXSumOBkQq0Wnu90ddOVl/NI6+pqO9l8O80nuUfKocn9Nl1BfWjZfqLvfPnFSPAosZb4fzqKkOWqwWCYT31jZ6Rsk18pSqEClKUApSlAKUpQCvqivlVLmDnhYpXhSRI3XYlw3kDs2Cvj41ZK4I72gzFpwikjs0HTzO5+zFUaW2VvpKre8DPz61Y7mVncs51Mep65xt1+FRV3BhvQ14dWb+o5JmeTzciZeFxlFTBULMk/dP5yBgBhs7YY1NxsGBIzt5jGfcc71F38/ZorAA5ljiI8tZO5+Cmp8QY2xX0fQ39TJuUpWj3WyzHqrWV1nsILmYdyz+uf9takwN8+Pn4/OtHmpO5ZfXB+4tTHZV9JF8mSourHy+Svc+38v4Ci9pJhpyrDU3eXsc6TvuufA7VzoRFu4gLMdgqgkk+gG5rpPOtuGgtVbOlrxVYA4Olk0nB8Djxq18HtbS2GIYexPQtgOx/rSZ1GuTltvZGmM9sI3PR4LHLDqBkgmYW6F11ISsYQtlc4PVx3x1UdQBUvBxC2dGWWTtNbBmEyYXICgDCgrgaAd/GorjHG4oITK8g0Ahdg2dTdBpxnfFanY149enssa6E3O7aLTNc5UlGQqoySrppVR4nfugetcw5v9o1mmVREu5PMAdmD+1I73/SCPWprjsX5De/VpP7tcK/Bqzo1WTO2+z20hurFZNfYTy3IJETacdn+MRNBJDDSpcagdyTVY5pnd+IT9oe0YSlDpG7BToAVR0OABjzq1+zqG1lsuHxPlZkWeZSC8TDEjKzCQYyDrB2ODp9CKpvLDs9/AVUzt2ofGQGkwdbNlyBnALbnrWik3lswV4q6S7/33OicyR2xt76eB+zdYo4XCZjHXOh49slgwTcZGMbYNcxjuM9etXfnrilrLaSOqhLh7nGGAWU9kBExPmmEA6kZwOtUvg3A5rpnWBQxjQyNkgbDwGfE+FXp4jk51leVke1uWClQzBCQSoJCkjoSvQkeddL9nMOmz1fpsT8q5TOjptIrIxUMAylSVPRgD4HzrsvLsPZ2cS/q5+YzVK76p00sevclYdzmrLbLhF91V21jztVmAwB7qws9EUpSqkClKUApSlAKUpQCuP82Wuvico83Hy0KT9ldgrmXHYP8AeU58sfaiipctsW/AiXBg01juLfUpHj4e+ojmziJFlddmSCsYww67yohx/wBLHepLg8hMSg/mgD3jG3+vdXlS004097+xx24uV7iVvphUf/LgP8SrkYqhOPWLMEC/8aOT4q2/2MTVqazO+1fR9GV1Om2+e0x6rrbSp83p3bH64P3BUw8ihgpPePQf4+VavF4lnMSqM9jJ2ob80Np0jHnitG7gKN1PmD458/fmuOq6YVN7aS3Zy+z0/JCo7oq5j53TEdn9dT92rCYqrvNtwJILFvH8NjBHkcb/AOPxq3GKvZp1Yzgpx4eTjUjaMUype0BMcOb9tF971aOyqve0hMcNb9tF97VbRFWPVu6Xm/ZG3S/wITmKP8gvfq0n8q4n+D13bmaL/d979Wk+4Vxz8HrAjYjdv+LLJaWUKg5tkkVicYLSSatvHAAH9o195a5gNndRzhdejVlSdOQylT3sHB3z0qIk2YivD7gjzGK3RS2pHnzb33O1f7ctZ0gXiEQhYwS3GmYKEGthkozbFiCSBswzuAawW/KclgJ5LFhITaKNEm7PKxbDKwIA+jnT0JOMjw0LX2lWtzFJFdIYu0iS3A3YNqLLIdYHcUag2TjZeua3+Y1FnBc3dpMQolt07IMrxYjaMFFyCU+mQQpxjwrPZp24NWHkrHtGvzPxGKIxGNo1SNgdO5Y6+6VJBXDDB99dIRcIi+SgfZXKbfizcQ4ukzKEyVIUHVpVFAA1YGd8np411dTmQD1zVKuEkTRy3Il7CPvL7xU81RPDF/GD3E/KpZqzs7nylKVUgUpSgFKUoBSlKAVy/nC7jS9mDSqudOQWA/MHWuoV+f8A2m2meK3B8yn8NavAM2eYLuJ7C7WNlY9kDgEE/wBLHU7YzjSuCD3RnB9BXPrC1xFdesH/AHoawqjK2VYr7iRXRpNWZU6pNDqXHxB8j1Br7JNLPhW7q+Kjqx8SfSq3y7zCRA5nJbQyqpxudecA+4qd6tnCuKxPspw3iDsaw0NFVnKUU7R7fEy1WocmjxlhbC2GP6absT+rlCVI8+8APjXi9ttS+o3H+FeeeT/6D0vU/dqWvocMSOh++uvSGhjSpxnTXg/yUhUvhlMubLtWhGcaJ45fTKsAf/qT9ldGe0HgapfELbS3o2/+NWfgnEe0iGT3l7revkfiP506L1T/ALD818r5+5WtG+Sue1CAjhrftovvariIqq3tSP8Au0/tov3jV/7EEbjwr1dS+pHzfwdtNwVnmSL8hu/2D/yrj/YV3Hme2xY3WP8Agt/KuPdhWNGoq1/tIw933CsAarRfcjTyL28Olw25XOGGO7sPHpVYurV4jiVGQ/rAitkJJrBjnB3Gqsi3ThDGHYITqKam0FsY1FM6dWNs4zitcNX3NXOdi5ezK31Xhf8AQU/bXWeGjMhPkK5v7K4MJNJ5kAfDrXTOBpnWfWsVV3kbaStE9X/FjDNHjwG48x4irTaXQkQMvQ/6IrmXM/Evypl/RAFTvJnGe8YydjuPQjw+2uLOpdaUzSqkClKVAFKUoBSlKACuNe0SzzxKY+ej+GtdmXrXMed7bVfSnHgv7i10gGUmO1xFcfsT/FirAtnsKnrm1xBcfsj++lIbLurt4D7q6FSMjt9NvJ+1h/7lbPZkHI23ravbfTbt+0i/v16MVb9JwzJqOUY+LXrPDamQ50Xib+ONBO9XRnDrsQQehqj8Yj/J4frafw2qRs7poz3eniPA1qqU1UhtfDuZL2d0Sl5balI8fD31HcLvTFID+adm93n8D/OpiKcSLqG2+CPI4zUTxS2w2odG++viasJ6ar4xZtVpRuevaWc8Nb9rF+8a6UqbD3VyTmm718LdT9JZIviuTg/yrq3EuJx28euVsDGw6sxx0UeNfQ1a8alCFThZ+BQW26f7yafMsebK4HnEw+6uSm2GNjkj5Y9PdVp4pxWW8PezHCDsg8fIt5n7B9tQnELfQ4KjbH+RHx/nXiz1zUltXV9zq59xs8LvdCKu+3Qj35qQkkjmGJFWQfrDJ+dYLDh7MiuillHiAT4n7ar3EpWjnfBI36V6Kd8o7rgzcT9nFvLkwsYW8jlh8vCqlxbkW7gydHaL4Fdz8hVvteYiNnGamrLjSt9FsV2VWSObpxZp8kcPaCzUONLMSxHkD0zV+4BHiIHzJNVd5sg1Y5eJx29uNTDVp2UbkkiuTd3c6JWVjm3FZzJdyt5tj5bVOcusVkQ+TCtC0sMsWPiSfmc1MQQ6fmPvqAdOiPdFe6x230R7h91ZKqQKUpUAVqNxRBOkO5ZtWcfm6VV98+YYdPOtuqY7ul693NphgjWY/jWVG3jtUjbBOylo5R8qsiS5S3CKyqzqrPnQpIBbGM6QdzjI6eYr7iuP8H4wGtVR5zD+DWNu8Ucqqiao4pHkkaKdMzDtEjTub4YFSMg1bJuZpzexqCY1kisiYyMgNNLcGUYPQ6I8Z692lgXCe7SPd2x5DqT7gN6pPGwJp3cAgHA367ADw91bwuYzL2bMEcoHUuXBlJUyusaugWULHg6kdtwwIGmtEXJYLJGBJFKqyRNkRvIHiM2FR92YICxUbgA1aOCGQvGbXTazn/l/3lrPa2WY0P6q/uivvH+II9nMBkMyd0EY1d4dD0NSvDlBhj/qL89Iq9ypXOY4NNsfWSP+9XgxVI86L+Sj9qn86xGKt2k4Zi1XYQ/HkxBD9aT+G1bhirDzImIYPrSfuNUkYa3/AOKMd8kdf3bQxwsvjcorDzVo3BH8/hU3cQB1I8+nv8KguZUxBD9aj/cep63OxHl91eN0rpt9NVVyufL/AIaKM87WVm8sRIpjYE52IHXIOfvFTq2ktxKGlzJIdgvgB5Y6AU4jOkCNMw8Qu3UljgD/AF5VaOD8XhhypXSfFupPv/wrxKWnq1IK99l8eeL/AAa4pNmOTloQ20kknecLkAdF6fM1TuKQZQ+a7/yNdH4xfJJaTaWB7h2+VU6/stKRHwkjU/EDS3+vWramgowTii84q2DQ5R4voLQk91u8vo3iPiN/hW9zLxe3hi13RQKdl1AMznyRerH3dKqrgxybbFGyD6g5Bqk8ZWS4uJZZWZ2LsAWJOEDtpUeSgeA2rpoKjlFwfYIMlrfjCXTO8UXZIraVXJJO2cnfAO/QVnCHwpylwn8VJ/X/ALoqaThRzW9nY17SSToGNTFrYljqYlj5mtix4XjwqWjt8Cqg1orfAresbHtJI1/W1H3CvJXxOwG5PkKl+TV7QNNjY91P6o8fnQFnQYGK+0pVCBSlKAyYrSPBodcj9mmuUASNpUlwM6dWRvjO2a2ia+Va5NyFPKCtE6SyyT62LN2wjlQ9MKIWUxoowNkC+fWoebk1o2Mqxq7oyzJ2ckis8kccsccTLMXCxYmYgKVAO+DnFXPVTXS4Of8AHYHXsICbeKNXjKPJO6yllRkCCJowgdmfQWVyME7CtK64sYbLuydhLaWmYonYo+YYAGSS1mUpIC4ZO0j/ADXGG3rpjqGGGAI9d6j+I8vxzKQSdLfSRgssbehilDKPgAfWpBVeYeJiN1jC7PE5CP34RoltIV/EuD/xTupUbE7k5EXLBiSUxssSLM8Kl5EiBZXZQil2Go4XYeVTtx7P1L5K5GFwyyznQEniuQkcEztGis0Kg6SOm2KgVMouQnYmTsGkMpZ7cyR3N5EJgkEMgCy9lGQD3ssHfGcYoSafMckvZ9lNkYZW3wDtnGD4g+dYLfmmM/TVk9R3h/j9lbFrxZy8dshntcC8dLYRwJM6i5Q28CLdoUZBFI7BVOnAIB7u3u/4ZbSHJj/BwSELiOWCSB+yZwZrViUdGMUnejKkZUYO7Vq09ZQvczV6W+1jR5hvo3hg0OG/Ko9h1HdYbr1FWBoqpnE+BgR64ndtKpKY5YZbeXsnZUEiKwKyKGdQSrHTqGcVIWFtdiNHjlQmQEpC0i9qwUuCVjk2b+jc4Uk4XpW9Votc4MMqEk7dpt82LiCD61H+69TOjBqn8e4vMyRJNEYysqTZKuhZQCNkfzB61ZrbmO3f8/QfJxp+3p9tdG1KO05OMlk0+b9rGQ/rxfvGp1oc1C86kf7PkIII1x7gjH0j41aRBsPcKyaqyhG3e/ZGvS8v0+TUt4cCT9m33Cte4UmMDOQoGPTbf/XpUoYsJJ+zasEEOUX1FebUjvi4mxlO4xDghvPY+8f5fdVbewySfMk/aauvE7XusvivT4f5VExWWVB8968/Qq05FIckhybw8di/9f8Auipz8AFYOWI8I49QfsqYK16T5O6NRbfFfdFZ7l1jXMh0g9B4n3Co2EveHRECkY2ZvE+gqAYGia7l7CL+jB/Gv5j9EV0KxtBGioowAMVrcI4OkEYVBj7yfM+dSFVbApSlVIFKUoBSlKAUpSgFKUoBmsE9kjsGdQ2M7EAg5GMkEbnGR8TWelSCPuuAQyIUK9w7FCA8ZHl2UgK49wFRPEeTUkI1h5FXWwRZZFVXMLwgxwuWQNpYgYZVBYnFWalLknPuHicXatcocxRQ2ySGN4RI73KSONDMyFlSAMSjMNjgr0qPuuZJbe1Y3E6xTxWcgImfS8l7HG6h0gmj0yguVKvGTqyMjHXpTWEZdXKKWU5U46EjBPv3614vuFiUHDuh8xpYAjoezkDJn1xmrJjk5Xf2BuYEluHkKpcXSkIFaaSSS/FvFHGHIRQWXxOB9taV7yoVyVdVCsEdbgx27xyMoZIyS5SQsDsyMQcHyroXFeSAxUxtKD2iTtok0qbhG7RZjbsOyJL95gpTUck5OKr3EuHG3liuJzGzJOsfZBFtVZRaTwIsAupOzkkDTF8a8EAgEkV2hWnHCOcqUZZZUrzlS5WGQumhVyxRmUFwi9ozRrnEgVTqyufHGcVbbXmGRQNWlxjxGD08xUfwPi0ZSKKJEAJ4n2UciaISzzN2MIyNDKylhpQkYRx4Gt2zZJRGJHgPaWf4b20MbQ9lGvZgiWDWwIbU+CNJzERg0qVXPkQpqBIvzNH2UmpWU6CBjDAnyztW7wS4WWCM5UMVBK5BKnyNQNvwhbgqkbSIXQSaZomikERIHaKpOJFGRkBsrqXIGa1obJDCkkEglUiPHdZHHap2keUOeq+RNcrl7E1x210uD+kPtH+WKiJ5Y4o9TkKo23+4DxPoKzO8qns5dYxuFfOR6jO+OtQD2jSySOzKqRZ1SyHTHCmfFj09w3NZ6cdlWT7yijkuHIv5UsrhSiKwVc9W7uckeHWsnHuaIoGMVuBNN0PikZ9SPpN+qPjVQ4Rxea5DWvDu0SBj+NnbKvKendUf0SYGwzqOd8bg9E5c5LitlGwLedd2dCu8J5Wnun7S6ZsHw8W9D5D0FXyysEiUKgAA8BWyBjpSq3ApSlQQKUpQClKUApSlAKUpQClKUApSlAKUpQClKUB9DV5njDoVJxkY8D9jAg/EGvtKm5JDR8pLiRZJZJVcBAjCLsVQAjSLfR2XicnTk1B3ns2RUnWAGFbhOzmFsViMkeGGjspVeMbO26aOtXbNfQ9TcHPZ4rm3uY5XWObs4JY1AYQTSySiBQxWZhDskC57OTGckAdKwcpcIkt2jjkTJEtqh2YqVi4ZAjPGw2KiUt3htmulMARg4I8juKjrzgiMuIy0DhSiSRCMNGrMrsEDqyDUUAOV6eXWpJKTaXzyRW0zCOO3khVlkFq1ziR5ZWIk0nMMekoQSAMs2SMAVBcR5Pl4jeKZJYorDWPwOJHjxcN2Wt5UERKknDtknUBkeBzcuD8nvbxqsDzQLHpVQJhLrVFC5eKZWiBY5J7MRn1rzDwWS3azCq85gluLmQ6ViBecS7LqbQO9OwxqOwoQWHgfLsVrGEjUDA8BUgapnL3BpITbt30m1sboFnYSh+2Zy+SUYBjEUYbjBGcEirnmoYFKUqpApSlAKUpQClKUApSlAKUpQClKUApSlAKUpQClKUApSlAKUpQClKUAr4VzX2lAfMV9pSgFKUoBSlKAUpSgFKUoD//Z"/>
          <p:cNvSpPr>
            <a:spLocks noChangeAspect="1" noChangeArrowheads="1"/>
          </p:cNvSpPr>
          <p:nvPr/>
        </p:nvSpPr>
        <p:spPr bwMode="auto">
          <a:xfrm>
            <a:off x="8923338"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ar-SA"/>
          </a:p>
        </p:txBody>
      </p:sp>
      <p:pic>
        <p:nvPicPr>
          <p:cNvPr id="4102" name="Picture 6" descr="http://www.monofeya.gov.eg/inf_center/DocLib3/idsc.gif"/>
          <p:cNvPicPr>
            <a:picLocks noChangeAspect="1" noChangeArrowheads="1"/>
          </p:cNvPicPr>
          <p:nvPr/>
        </p:nvPicPr>
        <p:blipFill>
          <a:blip r:embed="rId3" cstate="print"/>
          <a:srcRect/>
          <a:stretch>
            <a:fillRect/>
          </a:stretch>
        </p:blipFill>
        <p:spPr bwMode="auto">
          <a:xfrm>
            <a:off x="0" y="1628800"/>
            <a:ext cx="4211960" cy="5229200"/>
          </a:xfrm>
          <a:prstGeom prst="rect">
            <a:avLst/>
          </a:prstGeom>
          <a:solidFill>
            <a:srgbClr val="FFFFFF">
              <a:shade val="85000"/>
            </a:srgbClr>
          </a:solidFill>
          <a:ln w="88900" cap="sq">
            <a:solidFill>
              <a:schemeClr val="accent3">
                <a:lumMod val="7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صورة 8" descr="http://www.r-mbd3.com/vb/uploaded/13371_21197200757.gif">
            <a:hlinkClick r:id="rId4" tgtFrame="_blank"/>
          </p:cNvPr>
          <p:cNvPicPr/>
          <p:nvPr/>
        </p:nvPicPr>
        <p:blipFill>
          <a:blip r:embed="rId5" cstate="print"/>
          <a:srcRect/>
          <a:stretch>
            <a:fillRect/>
          </a:stretch>
        </p:blipFill>
        <p:spPr bwMode="auto">
          <a:xfrm>
            <a:off x="251520" y="0"/>
            <a:ext cx="857250" cy="1368152"/>
          </a:xfrm>
          <a:prstGeom prst="rect">
            <a:avLst/>
          </a:prstGeom>
          <a:noFill/>
          <a:ln w="9525">
            <a:noFill/>
            <a:miter lim="800000"/>
            <a:headEnd/>
            <a:tailEnd/>
          </a:ln>
        </p:spPr>
      </p:pic>
      <p:pic>
        <p:nvPicPr>
          <p:cNvPr id="10" name="صورة 9" descr="http://www.r-mbd3.com/vb/uploaded/13371_21197200757.gif">
            <a:hlinkClick r:id="rId4" tgtFrame="_blank"/>
          </p:cNvPr>
          <p:cNvPicPr/>
          <p:nvPr/>
        </p:nvPicPr>
        <p:blipFill>
          <a:blip r:embed="rId5" cstate="print">
            <a:duotone>
              <a:prstClr val="black"/>
              <a:schemeClr val="accent6">
                <a:tint val="45000"/>
                <a:satMod val="400000"/>
              </a:schemeClr>
            </a:duotone>
          </a:blip>
          <a:srcRect/>
          <a:stretch>
            <a:fillRect/>
          </a:stretch>
        </p:blipFill>
        <p:spPr bwMode="auto">
          <a:xfrm>
            <a:off x="4644008" y="5085184"/>
            <a:ext cx="857250" cy="1356742"/>
          </a:xfrm>
          <a:prstGeom prst="rect">
            <a:avLst/>
          </a:prstGeom>
          <a:noFill/>
          <a:ln w="9525">
            <a:gradFill>
              <a:gsLst>
                <a:gs pos="0">
                  <a:srgbClr val="FFFF00"/>
                </a:gs>
                <a:gs pos="25000">
                  <a:srgbClr val="FF6633"/>
                </a:gs>
                <a:gs pos="50000">
                  <a:srgbClr val="FFFF00"/>
                </a:gs>
                <a:gs pos="75000">
                  <a:srgbClr val="01A78F"/>
                </a:gs>
                <a:gs pos="100000">
                  <a:srgbClr val="3366FF"/>
                </a:gs>
              </a:gsLst>
              <a:lin ang="5400000" scaled="0"/>
            </a:gra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vertical)">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95536" y="836712"/>
            <a:ext cx="3168352" cy="193899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ar-SA" sz="2400" b="1" dirty="0" smtClean="0"/>
              <a:t>-4 اهتمام أبناء الوطن بالحصول على المعرفة العلمية والتكنولوجية المتقدمة والوصول إلى  مستوى</a:t>
            </a:r>
          </a:p>
          <a:p>
            <a:r>
              <a:rPr lang="ar-SA" sz="2400" b="1" dirty="0" smtClean="0"/>
              <a:t>الاكتشاف والاختراع </a:t>
            </a:r>
            <a:r>
              <a:rPr lang="ar-SA" sz="2400" b="1" dirty="0" err="1" smtClean="0"/>
              <a:t>العلمي.</a:t>
            </a:r>
            <a:endParaRPr lang="ar-SA" sz="2400" b="1" dirty="0"/>
          </a:p>
        </p:txBody>
      </p:sp>
      <p:sp>
        <p:nvSpPr>
          <p:cNvPr id="3" name="مستطيل 2"/>
          <p:cNvSpPr/>
          <p:nvPr/>
        </p:nvSpPr>
        <p:spPr>
          <a:xfrm>
            <a:off x="5004048" y="692696"/>
            <a:ext cx="3240360" cy="2246769"/>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r>
              <a:rPr lang="ar-SA" sz="2800" dirty="0" smtClean="0">
                <a:ln>
                  <a:solidFill>
                    <a:schemeClr val="tx1"/>
                  </a:solidFill>
                </a:ln>
                <a:solidFill>
                  <a:schemeClr val="tx1"/>
                </a:solidFill>
              </a:rPr>
              <a:t>-3 العمل على تطوير المؤسسات لإنتاج وتطوير المنتجات الوطنية التي تتلاءم مع حاجة</a:t>
            </a:r>
          </a:p>
          <a:p>
            <a:r>
              <a:rPr lang="ar-SA" sz="2800" dirty="0" smtClean="0">
                <a:ln>
                  <a:solidFill>
                    <a:schemeClr val="tx1"/>
                  </a:solidFill>
                </a:ln>
                <a:solidFill>
                  <a:schemeClr val="tx1"/>
                </a:solidFill>
              </a:rPr>
              <a:t>المجتمع.</a:t>
            </a:r>
            <a:endParaRPr lang="ar-SA" sz="2800" dirty="0">
              <a:ln>
                <a:solidFill>
                  <a:schemeClr val="tx1"/>
                </a:solidFill>
              </a:ln>
              <a:solidFill>
                <a:schemeClr val="tx1"/>
              </a:solidFill>
            </a:endParaRPr>
          </a:p>
        </p:txBody>
      </p:sp>
      <p:pic>
        <p:nvPicPr>
          <p:cNvPr id="3074" name="Picture 2" descr="http://t2.gstatic.com/images?q=tbn:ANd9GcTacP9MZBehh2q0d3QHuXtp7Zu1aVt63VYJwmpLJVTytQtmwvZV"/>
          <p:cNvPicPr>
            <a:picLocks noChangeAspect="1" noChangeArrowheads="1"/>
          </p:cNvPicPr>
          <p:nvPr/>
        </p:nvPicPr>
        <p:blipFill>
          <a:blip r:embed="rId2" cstate="print"/>
          <a:srcRect/>
          <a:stretch>
            <a:fillRect/>
          </a:stretch>
        </p:blipFill>
        <p:spPr bwMode="auto">
          <a:xfrm>
            <a:off x="4572000" y="3429000"/>
            <a:ext cx="4572000" cy="3429000"/>
          </a:xfrm>
          <a:prstGeom prst="rect">
            <a:avLst/>
          </a:prstGeom>
          <a:ln>
            <a:noFill/>
          </a:ln>
          <a:effectLst>
            <a:outerShdw blurRad="292100" dist="139700" dir="2700000" algn="tl" rotWithShape="0">
              <a:srgbClr val="333333">
                <a:alpha val="65000"/>
              </a:srgbClr>
            </a:outerShdw>
          </a:effectLst>
        </p:spPr>
      </p:pic>
      <p:pic>
        <p:nvPicPr>
          <p:cNvPr id="3076" name="Picture 4" descr="http://t3.gstatic.com/images?q=tbn:ANd9GcQqDhq7DmvKW4EEzkaeEzXJ3b9g0i0trh9yfzf3iyB709ftSHmN"/>
          <p:cNvPicPr>
            <a:picLocks noChangeAspect="1" noChangeArrowheads="1"/>
          </p:cNvPicPr>
          <p:nvPr/>
        </p:nvPicPr>
        <p:blipFill>
          <a:blip r:embed="rId3" cstate="print"/>
          <a:srcRect/>
          <a:stretch>
            <a:fillRect/>
          </a:stretch>
        </p:blipFill>
        <p:spPr bwMode="auto">
          <a:xfrm>
            <a:off x="0" y="3429000"/>
            <a:ext cx="4427984" cy="3429000"/>
          </a:xfrm>
          <a:prstGeom prst="rect">
            <a:avLst/>
          </a:prstGeom>
          <a:ln>
            <a:noFill/>
          </a:ln>
          <a:effectLst>
            <a:outerShdw blurRad="292100" dist="139700" dir="2700000" algn="tl" rotWithShape="0">
              <a:srgbClr val="333333">
                <a:alpha val="65000"/>
              </a:srgbClr>
            </a:outerShdw>
          </a:effectLst>
        </p:spPr>
      </p:pic>
      <p:pic>
        <p:nvPicPr>
          <p:cNvPr id="8" name="صورة 7" descr="http://m002.maktoob.com/alfrasha/up/689869358130339540.gif"/>
          <p:cNvPicPr/>
          <p:nvPr/>
        </p:nvPicPr>
        <p:blipFill>
          <a:blip r:embed="rId4" cstate="print"/>
          <a:srcRect/>
          <a:stretch>
            <a:fillRect/>
          </a:stretch>
        </p:blipFill>
        <p:spPr bwMode="auto">
          <a:xfrm>
            <a:off x="3635896" y="620688"/>
            <a:ext cx="1368152" cy="2736304"/>
          </a:xfrm>
          <a:prstGeom prst="rect">
            <a:avLst/>
          </a:prstGeom>
          <a:noFill/>
          <a:ln w="9525">
            <a:noFill/>
            <a:miter lim="800000"/>
            <a:headEnd/>
            <a:tailEnd/>
          </a:ln>
        </p:spPr>
      </p:pic>
      <p:sp>
        <p:nvSpPr>
          <p:cNvPr id="9" name="مستطيل 8"/>
          <p:cNvSpPr/>
          <p:nvPr/>
        </p:nvSpPr>
        <p:spPr>
          <a:xfrm>
            <a:off x="2738843" y="0"/>
            <a:ext cx="3884846" cy="369332"/>
          </a:xfrm>
          <a:prstGeom prst="rect">
            <a:avLst/>
          </a:prstGeom>
        </p:spPr>
        <p:txBody>
          <a:bodyPr wrap="none">
            <a:spAutoFit/>
          </a:bodyPr>
          <a:lstStyle/>
          <a:p>
            <a:r>
              <a:rPr lang="en-US" b="1" dirty="0" smtClean="0"/>
              <a:t>http://www.education-sa.com/forum</a:t>
            </a:r>
            <a:r>
              <a:rPr lang="en-US" dirty="0" smtClean="0"/>
              <a:t>/</a:t>
            </a:r>
            <a:endParaRPr lang="ar-S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diamond(in)">
                                      <p:cBhvr>
                                        <p:cTn id="10" dur="2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32"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box(out)">
                                      <p:cBhvr>
                                        <p:cTn id="15" dur="2000"/>
                                        <p:tgtEl>
                                          <p:spTgt spid="2">
                                            <p:txEl>
                                              <p:pRg st="0" end="0"/>
                                            </p:txEl>
                                          </p:spTgt>
                                        </p:tgtEl>
                                      </p:cBhvr>
                                    </p:animEffect>
                                  </p:childTnLst>
                                </p:cTn>
                              </p:par>
                              <p:par>
                                <p:cTn id="16" presetID="4" presetClass="entr" presetSubtype="32" fill="hold" nodeType="with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Effect transition="in" filter="box(out)">
                                      <p:cBhvr>
                                        <p:cTn id="18" dur="2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3">
            <a:lumMod val="75000"/>
          </a:schemeClr>
        </a:solidFill>
        <a:effectLst/>
      </p:bgPr>
    </p:bg>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285720" y="319844"/>
            <a:ext cx="8562992" cy="6215106"/>
          </a:xfrm>
          <a:prstGeom prst="rect">
            <a:avLst/>
          </a:prstGeom>
          <a:ln w="88900" cap="sq" cmpd="thickThin">
            <a:solidFill>
              <a:schemeClr val="accent3">
                <a:lumMod val="60000"/>
                <a:lumOff val="40000"/>
              </a:schemeClr>
            </a:solidFill>
            <a:prstDash val="solid"/>
            <a:miter lim="800000"/>
          </a:ln>
          <a:effectLst>
            <a:innerShdw blurRad="76200">
              <a:srgbClr val="000000"/>
            </a:innerShdw>
          </a:effectLst>
        </p:spPr>
      </p:pic>
      <p:sp>
        <p:nvSpPr>
          <p:cNvPr id="3" name="مربع نص 2"/>
          <p:cNvSpPr txBox="1"/>
          <p:nvPr/>
        </p:nvSpPr>
        <p:spPr>
          <a:xfrm>
            <a:off x="-142908" y="1428736"/>
            <a:ext cx="9001188" cy="954107"/>
          </a:xfrm>
          <a:prstGeom prst="rect">
            <a:avLst/>
          </a:prstGeom>
          <a:noFill/>
        </p:spPr>
        <p:txBody>
          <a:bodyPr wrap="square" rtlCol="1">
            <a:spAutoFit/>
          </a:bodyPr>
          <a:lstStyle>
            <a:defPPr>
              <a:defRPr lang="ar-SA"/>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r" defTabSz="914400" rtl="1" eaLnBrk="1" latinLnBrk="0" hangingPunct="1">
              <a:defRPr kern="1200">
                <a:solidFill>
                  <a:schemeClr val="tx1"/>
                </a:solidFill>
                <a:latin typeface="Arial" charset="0"/>
                <a:ea typeface="+mn-ea"/>
                <a:cs typeface="Arial" charset="0"/>
              </a:defRPr>
            </a:lvl6pPr>
            <a:lvl7pPr marL="2743200" algn="r" defTabSz="914400" rtl="1" eaLnBrk="1" latinLnBrk="0" hangingPunct="1">
              <a:defRPr kern="1200">
                <a:solidFill>
                  <a:schemeClr val="tx1"/>
                </a:solidFill>
                <a:latin typeface="Arial" charset="0"/>
                <a:ea typeface="+mn-ea"/>
                <a:cs typeface="Arial" charset="0"/>
              </a:defRPr>
            </a:lvl7pPr>
            <a:lvl8pPr marL="3200400" algn="r" defTabSz="914400" rtl="1" eaLnBrk="1" latinLnBrk="0" hangingPunct="1">
              <a:defRPr kern="1200">
                <a:solidFill>
                  <a:schemeClr val="tx1"/>
                </a:solidFill>
                <a:latin typeface="Arial" charset="0"/>
                <a:ea typeface="+mn-ea"/>
                <a:cs typeface="Arial" charset="0"/>
              </a:defRPr>
            </a:lvl8pPr>
            <a:lvl9pPr marL="3657600" algn="r" defTabSz="914400" rtl="1" eaLnBrk="1" latinLnBrk="0" hangingPunct="1">
              <a:defRPr kern="1200">
                <a:solidFill>
                  <a:schemeClr val="tx1"/>
                </a:solidFill>
                <a:latin typeface="Arial" charset="0"/>
                <a:ea typeface="+mn-ea"/>
                <a:cs typeface="Arial" charset="0"/>
              </a:defRPr>
            </a:lvl9pPr>
          </a:lstStyle>
          <a:p>
            <a:pPr marL="0" lvl="1"/>
            <a:r>
              <a:rPr lang="ar-EG" sz="2800" b="1" dirty="0" smtClean="0">
                <a:solidFill>
                  <a:schemeClr val="accent3">
                    <a:lumMod val="50000"/>
                  </a:schemeClr>
                </a:solidFill>
                <a:latin typeface="Agency FB"/>
              </a:rPr>
              <a:t>اهتمام أبناء الوطن في الحصول على المعرفة العلمية التكنولوجية المتقدمة والوصول إلى مستوى الاختراع والاكتشاف العلمي</a:t>
            </a:r>
            <a:endParaRPr lang="ar-EG" sz="2800" b="1" dirty="0" smtClean="0">
              <a:solidFill>
                <a:schemeClr val="accent3">
                  <a:lumMod val="50000"/>
                </a:schemeClr>
              </a:solidFill>
            </a:endParaRPr>
          </a:p>
        </p:txBody>
      </p:sp>
      <p:sp>
        <p:nvSpPr>
          <p:cNvPr id="4" name="مربع نص 3"/>
          <p:cNvSpPr txBox="1"/>
          <p:nvPr/>
        </p:nvSpPr>
        <p:spPr>
          <a:xfrm>
            <a:off x="-357222" y="3280476"/>
            <a:ext cx="9001188" cy="1077218"/>
          </a:xfrm>
          <a:prstGeom prst="rect">
            <a:avLst/>
          </a:prstGeom>
          <a:noFill/>
        </p:spPr>
        <p:txBody>
          <a:bodyPr wrap="square" rtlCol="1">
            <a:spAutoFit/>
          </a:bodyPr>
          <a:lstStyle>
            <a:defPPr>
              <a:defRPr lang="ar-SA"/>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r" defTabSz="914400" rtl="1" eaLnBrk="1" latinLnBrk="0" hangingPunct="1">
              <a:defRPr kern="1200">
                <a:solidFill>
                  <a:schemeClr val="tx1"/>
                </a:solidFill>
                <a:latin typeface="Arial" charset="0"/>
                <a:ea typeface="+mn-ea"/>
                <a:cs typeface="Arial" charset="0"/>
              </a:defRPr>
            </a:lvl6pPr>
            <a:lvl7pPr marL="2743200" algn="r" defTabSz="914400" rtl="1" eaLnBrk="1" latinLnBrk="0" hangingPunct="1">
              <a:defRPr kern="1200">
                <a:solidFill>
                  <a:schemeClr val="tx1"/>
                </a:solidFill>
                <a:latin typeface="Arial" charset="0"/>
                <a:ea typeface="+mn-ea"/>
                <a:cs typeface="Arial" charset="0"/>
              </a:defRPr>
            </a:lvl7pPr>
            <a:lvl8pPr marL="3200400" algn="r" defTabSz="914400" rtl="1" eaLnBrk="1" latinLnBrk="0" hangingPunct="1">
              <a:defRPr kern="1200">
                <a:solidFill>
                  <a:schemeClr val="tx1"/>
                </a:solidFill>
                <a:latin typeface="Arial" charset="0"/>
                <a:ea typeface="+mn-ea"/>
                <a:cs typeface="Arial" charset="0"/>
              </a:defRPr>
            </a:lvl8pPr>
            <a:lvl9pPr marL="3657600" algn="r" defTabSz="914400" rtl="1" eaLnBrk="1" latinLnBrk="0" hangingPunct="1">
              <a:defRPr kern="1200">
                <a:solidFill>
                  <a:schemeClr val="tx1"/>
                </a:solidFill>
                <a:latin typeface="Arial" charset="0"/>
                <a:ea typeface="+mn-ea"/>
                <a:cs typeface="Arial" charset="0"/>
              </a:defRPr>
            </a:lvl9pPr>
          </a:lstStyle>
          <a:p>
            <a:pPr marL="0" lvl="1"/>
            <a:r>
              <a:rPr lang="ar-EG" sz="3200" b="1" dirty="0" smtClean="0">
                <a:solidFill>
                  <a:schemeClr val="accent3">
                    <a:lumMod val="50000"/>
                  </a:schemeClr>
                </a:solidFill>
                <a:latin typeface="Agency FB"/>
              </a:rPr>
              <a:t>بسبب قلة الخبرات الوطنية والدراسات الفعلية والمنتجات والاختراعات الوطنية في مجال التقنية</a:t>
            </a:r>
            <a:endParaRPr lang="ar-EG" sz="3200" b="1" dirty="0" smtClean="0">
              <a:solidFill>
                <a:schemeClr val="accent3">
                  <a:lumMod val="50000"/>
                </a:schemeClr>
              </a:solidFill>
            </a:endParaRPr>
          </a:p>
        </p:txBody>
      </p:sp>
      <p:sp>
        <p:nvSpPr>
          <p:cNvPr id="5" name="مستطيل 4"/>
          <p:cNvSpPr/>
          <p:nvPr/>
        </p:nvSpPr>
        <p:spPr>
          <a:xfrm>
            <a:off x="2195736" y="5445224"/>
            <a:ext cx="5508104" cy="830997"/>
          </a:xfrm>
          <a:prstGeom prst="rect">
            <a:avLst/>
          </a:prstGeom>
        </p:spPr>
        <p:txBody>
          <a:bodyPr wrap="square">
            <a:spAutoFit/>
          </a:bodyPr>
          <a:lstStyle/>
          <a:p>
            <a:r>
              <a:rPr lang="ar-SA" sz="2400" b="1" dirty="0" smtClean="0"/>
              <a:t>يقبل من المتعلم ما يطرحه من مقترحات ويطرح كل متعلم مقترحاته أمام المتعلمين.</a:t>
            </a:r>
            <a:endParaRPr lang="ar-SA" sz="2400" b="1"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to="" calcmode="lin" valueType="num">
                                      <p:cBhvr>
                                        <p:cTn id="12" dur="1" fill="hold"/>
                                        <p:tgtEl>
                                          <p:spTgt spid="4">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288926" y="285728"/>
            <a:ext cx="8643956" cy="6357982"/>
          </a:xfrm>
          <a:prstGeom prst="rect">
            <a:avLst/>
          </a:prstGeom>
          <a:ln w="88900" cap="sq" cmpd="thickThin">
            <a:solidFill>
              <a:schemeClr val="accent3">
                <a:lumMod val="60000"/>
                <a:lumOff val="40000"/>
              </a:schemeClr>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 to="" calcmode="lin" valueType="num">
                                      <p:cBhvr>
                                        <p:cTn id="7" dur="1" fill="hold"/>
                                        <p:tgtEl>
                                          <p:spTgt spid="9218"/>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3">
            <a:lumMod val="75000"/>
          </a:schemeClr>
        </a:solidFill>
        <a:effectLst/>
      </p:bgPr>
    </p:bg>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a:stretch>
            <a:fillRect/>
          </a:stretch>
        </p:blipFill>
        <p:spPr bwMode="auto">
          <a:xfrm>
            <a:off x="323528" y="332656"/>
            <a:ext cx="8496944" cy="6192688"/>
          </a:xfrm>
          <a:prstGeom prst="rect">
            <a:avLst/>
          </a:prstGeom>
          <a:ln w="88900" cap="sq" cmpd="thickThin">
            <a:solidFill>
              <a:schemeClr val="accent3">
                <a:lumMod val="60000"/>
                <a:lumOff val="40000"/>
              </a:schemeClr>
            </a:solidFill>
            <a:prstDash val="solid"/>
            <a:miter lim="800000"/>
          </a:ln>
          <a:effectLst>
            <a:innerShdw blurRad="76200">
              <a:srgbClr val="000000"/>
            </a:innerShdw>
          </a:effectLst>
        </p:spPr>
      </p:pic>
      <p:sp>
        <p:nvSpPr>
          <p:cNvPr id="3" name="مربع نص 2"/>
          <p:cNvSpPr txBox="1"/>
          <p:nvPr/>
        </p:nvSpPr>
        <p:spPr>
          <a:xfrm>
            <a:off x="-357222" y="3620160"/>
            <a:ext cx="9001188" cy="584775"/>
          </a:xfrm>
          <a:prstGeom prst="rect">
            <a:avLst/>
          </a:prstGeom>
          <a:noFill/>
        </p:spPr>
        <p:txBody>
          <a:bodyPr wrap="square" rtlCol="1">
            <a:spAutoFit/>
          </a:bodyPr>
          <a:lstStyle>
            <a:defPPr>
              <a:defRPr lang="ar-SA"/>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r" defTabSz="914400" rtl="1" eaLnBrk="1" latinLnBrk="0" hangingPunct="1">
              <a:defRPr kern="1200">
                <a:solidFill>
                  <a:schemeClr val="tx1"/>
                </a:solidFill>
                <a:latin typeface="Arial" charset="0"/>
                <a:ea typeface="+mn-ea"/>
                <a:cs typeface="Arial" charset="0"/>
              </a:defRPr>
            </a:lvl6pPr>
            <a:lvl7pPr marL="2743200" algn="r" defTabSz="914400" rtl="1" eaLnBrk="1" latinLnBrk="0" hangingPunct="1">
              <a:defRPr kern="1200">
                <a:solidFill>
                  <a:schemeClr val="tx1"/>
                </a:solidFill>
                <a:latin typeface="Arial" charset="0"/>
                <a:ea typeface="+mn-ea"/>
                <a:cs typeface="Arial" charset="0"/>
              </a:defRPr>
            </a:lvl7pPr>
            <a:lvl8pPr marL="3200400" algn="r" defTabSz="914400" rtl="1" eaLnBrk="1" latinLnBrk="0" hangingPunct="1">
              <a:defRPr kern="1200">
                <a:solidFill>
                  <a:schemeClr val="tx1"/>
                </a:solidFill>
                <a:latin typeface="Arial" charset="0"/>
                <a:ea typeface="+mn-ea"/>
                <a:cs typeface="Arial" charset="0"/>
              </a:defRPr>
            </a:lvl8pPr>
            <a:lvl9pPr marL="3657600" algn="r" defTabSz="914400" rtl="1" eaLnBrk="1" latinLnBrk="0" hangingPunct="1">
              <a:defRPr kern="1200">
                <a:solidFill>
                  <a:schemeClr val="tx1"/>
                </a:solidFill>
                <a:latin typeface="Arial" charset="0"/>
                <a:ea typeface="+mn-ea"/>
                <a:cs typeface="Arial" charset="0"/>
              </a:defRPr>
            </a:lvl9pPr>
          </a:lstStyle>
          <a:p>
            <a:pPr marL="0" lvl="1"/>
            <a:r>
              <a:rPr lang="ar-EG" sz="3200" b="1" dirty="0" smtClean="0">
                <a:solidFill>
                  <a:schemeClr val="accent3">
                    <a:lumMod val="50000"/>
                  </a:schemeClr>
                </a:solidFill>
                <a:latin typeface="Agency FB"/>
              </a:rPr>
              <a:t>استقدام الباحثين والفنيين القادرين على التعامل مع التكنولوجيا</a:t>
            </a:r>
            <a:endParaRPr lang="ar-EG" sz="3200" b="1" dirty="0" smtClean="0">
              <a:solidFill>
                <a:schemeClr val="accent3">
                  <a:lumMod val="50000"/>
                </a:schemeClr>
              </a:solidFill>
            </a:endParaRPr>
          </a:p>
        </p:txBody>
      </p:sp>
      <p:sp>
        <p:nvSpPr>
          <p:cNvPr id="4" name="مربع نص 3"/>
          <p:cNvSpPr txBox="1"/>
          <p:nvPr/>
        </p:nvSpPr>
        <p:spPr>
          <a:xfrm>
            <a:off x="0" y="4509120"/>
            <a:ext cx="8567814" cy="954107"/>
          </a:xfrm>
          <a:prstGeom prst="rect">
            <a:avLst/>
          </a:prstGeom>
          <a:noFill/>
        </p:spPr>
        <p:txBody>
          <a:bodyPr wrap="square" rtlCol="1">
            <a:spAutoFit/>
          </a:bodyPr>
          <a:lstStyle>
            <a:defPPr>
              <a:defRPr lang="ar-SA"/>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r" defTabSz="914400" rtl="1" eaLnBrk="1" latinLnBrk="0" hangingPunct="1">
              <a:defRPr kern="1200">
                <a:solidFill>
                  <a:schemeClr val="tx1"/>
                </a:solidFill>
                <a:latin typeface="Arial" charset="0"/>
                <a:ea typeface="+mn-ea"/>
                <a:cs typeface="Arial" charset="0"/>
              </a:defRPr>
            </a:lvl6pPr>
            <a:lvl7pPr marL="2743200" algn="r" defTabSz="914400" rtl="1" eaLnBrk="1" latinLnBrk="0" hangingPunct="1">
              <a:defRPr kern="1200">
                <a:solidFill>
                  <a:schemeClr val="tx1"/>
                </a:solidFill>
                <a:latin typeface="Arial" charset="0"/>
                <a:ea typeface="+mn-ea"/>
                <a:cs typeface="Arial" charset="0"/>
              </a:defRPr>
            </a:lvl7pPr>
            <a:lvl8pPr marL="3200400" algn="r" defTabSz="914400" rtl="1" eaLnBrk="1" latinLnBrk="0" hangingPunct="1">
              <a:defRPr kern="1200">
                <a:solidFill>
                  <a:schemeClr val="tx1"/>
                </a:solidFill>
                <a:latin typeface="Arial" charset="0"/>
                <a:ea typeface="+mn-ea"/>
                <a:cs typeface="Arial" charset="0"/>
              </a:defRPr>
            </a:lvl8pPr>
            <a:lvl9pPr marL="3657600" algn="r" defTabSz="914400" rtl="1" eaLnBrk="1" latinLnBrk="0" hangingPunct="1">
              <a:defRPr kern="1200">
                <a:solidFill>
                  <a:schemeClr val="tx1"/>
                </a:solidFill>
                <a:latin typeface="Arial" charset="0"/>
                <a:ea typeface="+mn-ea"/>
                <a:cs typeface="Arial" charset="0"/>
              </a:defRPr>
            </a:lvl9pPr>
          </a:lstStyle>
          <a:p>
            <a:pPr marL="0" lvl="1"/>
            <a:r>
              <a:rPr lang="ar-EG" sz="2800" b="1" dirty="0" smtClean="0">
                <a:solidFill>
                  <a:schemeClr val="accent3">
                    <a:lumMod val="50000"/>
                  </a:schemeClr>
                </a:solidFill>
                <a:latin typeface="Agency FB"/>
              </a:rPr>
              <a:t>التوسع في إنشاء وتشجيع مراكز المعلومات على جميع المستويات</a:t>
            </a:r>
            <a:endParaRPr lang="en-US" sz="2800" b="1" dirty="0" smtClean="0">
              <a:solidFill>
                <a:schemeClr val="accent3">
                  <a:lumMod val="50000"/>
                </a:schemeClr>
              </a:solidFill>
              <a:latin typeface="Agency FB"/>
            </a:endParaRPr>
          </a:p>
          <a:p>
            <a:pPr marL="0" lvl="1"/>
            <a:r>
              <a:rPr lang="ar-EG" sz="2800" b="1" dirty="0" smtClean="0">
                <a:solidFill>
                  <a:schemeClr val="accent3">
                    <a:lumMod val="50000"/>
                  </a:schemeClr>
                </a:solidFill>
                <a:latin typeface="Agency FB"/>
              </a:rPr>
              <a:t> وفي جميع القطاعات</a:t>
            </a:r>
            <a:endParaRPr lang="ar-EG" sz="2400" b="1" dirty="0" smtClean="0">
              <a:solidFill>
                <a:schemeClr val="accent3">
                  <a:lumMod val="50000"/>
                </a:schemeClr>
              </a:solidFill>
            </a:endParaRPr>
          </a:p>
        </p:txBody>
      </p:sp>
      <p:sp>
        <p:nvSpPr>
          <p:cNvPr id="5" name="مستطيل 4"/>
          <p:cNvSpPr/>
          <p:nvPr/>
        </p:nvSpPr>
        <p:spPr>
          <a:xfrm>
            <a:off x="539552" y="5661248"/>
            <a:ext cx="8100392" cy="954107"/>
          </a:xfrm>
          <a:prstGeom prst="rect">
            <a:avLst/>
          </a:prstGeom>
        </p:spPr>
        <p:txBody>
          <a:bodyPr wrap="square">
            <a:spAutoFit/>
          </a:bodyPr>
          <a:lstStyle/>
          <a:p>
            <a:r>
              <a:rPr lang="ar-SA" sz="2800" b="1" dirty="0" smtClean="0">
                <a:solidFill>
                  <a:schemeClr val="accent3">
                    <a:lumMod val="50000"/>
                  </a:schemeClr>
                </a:solidFill>
              </a:rPr>
              <a:t>العمل على تطوير المؤسسات لإنتاج وتطوير المنتجات الوطنية التي تتلاءم مع حاجة المجتمع.</a:t>
            </a:r>
            <a:endParaRPr lang="ar-SA" sz="2800" b="1" dirty="0">
              <a:solidFill>
                <a:schemeClr val="accent3">
                  <a:lumMod val="50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to="" calcmode="lin" valueType="num">
                                      <p:cBhvr>
                                        <p:cTn id="12" dur="1" fill="hold"/>
                                        <p:tgtEl>
                                          <p:spTgt spid="4">
                                            <p:txEl>
                                              <p:pRg st="0" end="0"/>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 to="" calcmode="lin" valueType="num">
                                      <p:cBhvr>
                                        <p:cTn id="17" dur="1" fill="hold"/>
                                        <p:tgtEl>
                                          <p:spTgt spid="4">
                                            <p:txEl>
                                              <p:pRg st="1" end="1"/>
                                            </p:txEl>
                                          </p:spTgt>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diamond(in)">
                                      <p:cBhvr>
                                        <p:cTn id="22"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Dell\Pictures\My Pictures\اشكال متحركه\واحة208.gif"/>
          <p:cNvPicPr>
            <a:picLocks noChangeAspect="1" noChangeArrowheads="1" noCrop="1"/>
          </p:cNvPicPr>
          <p:nvPr/>
        </p:nvPicPr>
        <p:blipFill>
          <a:blip r:embed="rId2" cstate="print">
            <a:duotone>
              <a:schemeClr val="accent4">
                <a:shade val="45000"/>
                <a:satMod val="135000"/>
              </a:schemeClr>
              <a:prstClr val="white"/>
            </a:duotone>
          </a:blip>
          <a:srcRect/>
          <a:stretch>
            <a:fillRect/>
          </a:stretch>
        </p:blipFill>
        <p:spPr bwMode="auto">
          <a:xfrm>
            <a:off x="5076056" y="0"/>
            <a:ext cx="4067944" cy="3672408"/>
          </a:xfrm>
          <a:prstGeom prst="rect">
            <a:avLst/>
          </a:prstGeom>
          <a:noFill/>
        </p:spPr>
      </p:pic>
      <p:pic>
        <p:nvPicPr>
          <p:cNvPr id="1026" name="Picture 2" descr="C:\Users\Dell\Pictures\My Pictures\اشكال متحركه\واحة208.gif"/>
          <p:cNvPicPr>
            <a:picLocks noChangeAspect="1" noChangeArrowheads="1" noCrop="1"/>
          </p:cNvPicPr>
          <p:nvPr/>
        </p:nvPicPr>
        <p:blipFill>
          <a:blip r:embed="rId2" cstate="print">
            <a:duotone>
              <a:schemeClr val="accent4">
                <a:shade val="45000"/>
                <a:satMod val="135000"/>
              </a:schemeClr>
              <a:prstClr val="white"/>
            </a:duotone>
          </a:blip>
          <a:srcRect/>
          <a:stretch>
            <a:fillRect/>
          </a:stretch>
        </p:blipFill>
        <p:spPr bwMode="auto">
          <a:xfrm>
            <a:off x="0" y="2924944"/>
            <a:ext cx="5004048" cy="3933056"/>
          </a:xfrm>
          <a:prstGeom prst="rect">
            <a:avLst/>
          </a:prstGeom>
          <a:noFill/>
        </p:spPr>
      </p:pic>
      <p:pic>
        <p:nvPicPr>
          <p:cNvPr id="6" name="Picture 2" descr="C:\Users\Dell\Pictures\My Pictures\اشكال متحركه\واحة208.gif"/>
          <p:cNvPicPr>
            <a:picLocks noChangeAspect="1" noChangeArrowheads="1" noCrop="1"/>
          </p:cNvPicPr>
          <p:nvPr/>
        </p:nvPicPr>
        <p:blipFill>
          <a:blip r:embed="rId2" cstate="print">
            <a:duotone>
              <a:schemeClr val="accent4">
                <a:shade val="45000"/>
                <a:satMod val="135000"/>
              </a:schemeClr>
              <a:prstClr val="white"/>
            </a:duotone>
          </a:blip>
          <a:srcRect/>
          <a:stretch>
            <a:fillRect/>
          </a:stretch>
        </p:blipFill>
        <p:spPr bwMode="auto">
          <a:xfrm>
            <a:off x="0" y="0"/>
            <a:ext cx="5724128" cy="2924944"/>
          </a:xfrm>
          <a:prstGeom prst="rect">
            <a:avLst/>
          </a:prstGeom>
          <a:noFill/>
        </p:spPr>
      </p:pic>
      <p:pic>
        <p:nvPicPr>
          <p:cNvPr id="4" name="Picture 2" descr="C:\Users\Dell\Pictures\My Pictures\اشكال متحركه\واحة208.gif"/>
          <p:cNvPicPr>
            <a:picLocks noChangeAspect="1" noChangeArrowheads="1" noCrop="1"/>
          </p:cNvPicPr>
          <p:nvPr/>
        </p:nvPicPr>
        <p:blipFill>
          <a:blip r:embed="rId2" cstate="print">
            <a:duotone>
              <a:schemeClr val="accent4">
                <a:shade val="45000"/>
                <a:satMod val="135000"/>
              </a:schemeClr>
              <a:prstClr val="white"/>
            </a:duotone>
          </a:blip>
          <a:srcRect/>
          <a:stretch>
            <a:fillRect/>
          </a:stretch>
        </p:blipFill>
        <p:spPr bwMode="auto">
          <a:xfrm>
            <a:off x="5076056" y="2708920"/>
            <a:ext cx="4067944" cy="4149080"/>
          </a:xfrm>
          <a:prstGeom prst="rect">
            <a:avLst/>
          </a:prstGeom>
          <a:noFill/>
        </p:spPr>
      </p:pic>
      <p:sp>
        <p:nvSpPr>
          <p:cNvPr id="2" name="Cloud"/>
          <p:cNvSpPr>
            <a:spLocks noChangeAspect="1" noEditPoints="1" noChangeArrowheads="1"/>
          </p:cNvSpPr>
          <p:nvPr/>
        </p:nvSpPr>
        <p:spPr bwMode="auto">
          <a:xfrm>
            <a:off x="1403648" y="1412776"/>
            <a:ext cx="6858000" cy="3312368"/>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ln>
            <a:headEnd/>
            <a:tailEnd/>
          </a:ln>
        </p:spPr>
        <p:style>
          <a:lnRef idx="1">
            <a:schemeClr val="accent4"/>
          </a:lnRef>
          <a:fillRef idx="2">
            <a:schemeClr val="accent4"/>
          </a:fillRef>
          <a:effectRef idx="1">
            <a:schemeClr val="accent4"/>
          </a:effectRef>
          <a:fontRef idx="minor">
            <a:schemeClr val="dk1"/>
          </a:fontRef>
        </p:style>
        <p:txBody>
          <a:bodyPr anchor="ctr" anchorCtr="1"/>
          <a:lstStyle/>
          <a:p>
            <a:pPr algn="ctr"/>
            <a:r>
              <a:rPr lang="ar-EG" sz="8800" b="1" dirty="0" smtClean="0">
                <a:solidFill>
                  <a:schemeClr val="accent4">
                    <a:lumMod val="75000"/>
                  </a:schemeClr>
                </a:solidFill>
                <a:cs typeface="Arabic Transparent" pitchFamily="2" charset="-78"/>
              </a:rPr>
              <a:t>التقويم</a:t>
            </a:r>
            <a:endParaRPr lang="en-US" sz="8800" b="1" dirty="0">
              <a:solidFill>
                <a:schemeClr val="accent4">
                  <a:lumMod val="75000"/>
                </a:schemeClr>
              </a:solidFill>
              <a:cs typeface="Arabic Transparent" pitchFamily="2" charset="-78"/>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http://t2.gstatic.com/images?q=tbn:ANd9GcQ8w_n4R2zD8DRwMvtJaak-Jzn_Ydeh3UNtovfKliCg8JLlpMUVkA"/>
          <p:cNvPicPr>
            <a:picLocks noChangeAspect="1" noChangeArrowheads="1"/>
          </p:cNvPicPr>
          <p:nvPr/>
        </p:nvPicPr>
        <p:blipFill>
          <a:blip r:embed="rId2" cstate="print"/>
          <a:srcRect/>
          <a:stretch>
            <a:fillRect/>
          </a:stretch>
        </p:blipFill>
        <p:spPr bwMode="auto">
          <a:xfrm>
            <a:off x="0" y="1"/>
            <a:ext cx="9144000" cy="6858000"/>
          </a:xfrm>
          <a:prstGeom prst="rect">
            <a:avLst/>
          </a:prstGeom>
          <a:noFill/>
        </p:spPr>
      </p:pic>
      <p:sp>
        <p:nvSpPr>
          <p:cNvPr id="4" name="مستطيل 3"/>
          <p:cNvSpPr/>
          <p:nvPr/>
        </p:nvSpPr>
        <p:spPr>
          <a:xfrm>
            <a:off x="2699792" y="5301208"/>
            <a:ext cx="3573414" cy="584775"/>
          </a:xfrm>
          <a:prstGeom prst="rect">
            <a:avLst/>
          </a:prstGeom>
        </p:spPr>
        <p:txBody>
          <a:bodyPr wrap="none">
            <a:spAutoFit/>
          </a:bodyPr>
          <a:lstStyle/>
          <a:p>
            <a:r>
              <a:rPr lang="ar-SA"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التقنية والاتصالات الحديثة</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3">
            <a:lumMod val="75000"/>
          </a:schemeClr>
        </a:solidFill>
        <a:effectLst/>
      </p:bgPr>
    </p:bg>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srcRect/>
          <a:stretch>
            <a:fillRect/>
          </a:stretch>
        </p:blipFill>
        <p:spPr bwMode="auto">
          <a:xfrm>
            <a:off x="261984" y="404664"/>
            <a:ext cx="8667734" cy="6048672"/>
          </a:xfrm>
          <a:prstGeom prst="rect">
            <a:avLst/>
          </a:prstGeom>
          <a:ln w="88900" cap="sq" cmpd="thickThin">
            <a:solidFill>
              <a:schemeClr val="accent3">
                <a:lumMod val="60000"/>
                <a:lumOff val="40000"/>
              </a:schemeClr>
            </a:solidFill>
            <a:prstDash val="solid"/>
            <a:miter lim="800000"/>
          </a:ln>
          <a:effectLst>
            <a:innerShdw blurRad="76200">
              <a:srgbClr val="000000"/>
            </a:innerShdw>
          </a:effectLst>
        </p:spPr>
      </p:pic>
      <p:sp>
        <p:nvSpPr>
          <p:cNvPr id="3" name="مربع نص 2"/>
          <p:cNvSpPr txBox="1"/>
          <p:nvPr/>
        </p:nvSpPr>
        <p:spPr>
          <a:xfrm>
            <a:off x="539552" y="3429000"/>
            <a:ext cx="536162" cy="707886"/>
          </a:xfrm>
          <a:prstGeom prst="rect">
            <a:avLst/>
          </a:prstGeom>
          <a:noFill/>
        </p:spPr>
        <p:txBody>
          <a:bodyPr wrap="square" rtlCol="1">
            <a:spAutoFit/>
          </a:bodyPr>
          <a:lstStyle>
            <a:defPPr>
              <a:defRPr lang="ar-SA"/>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r" defTabSz="914400" rtl="1" eaLnBrk="1" latinLnBrk="0" hangingPunct="1">
              <a:defRPr kern="1200">
                <a:solidFill>
                  <a:schemeClr val="tx1"/>
                </a:solidFill>
                <a:latin typeface="Arial" charset="0"/>
                <a:ea typeface="+mn-ea"/>
                <a:cs typeface="Arial" charset="0"/>
              </a:defRPr>
            </a:lvl6pPr>
            <a:lvl7pPr marL="2743200" algn="r" defTabSz="914400" rtl="1" eaLnBrk="1" latinLnBrk="0" hangingPunct="1">
              <a:defRPr kern="1200">
                <a:solidFill>
                  <a:schemeClr val="tx1"/>
                </a:solidFill>
                <a:latin typeface="Arial" charset="0"/>
                <a:ea typeface="+mn-ea"/>
                <a:cs typeface="Arial" charset="0"/>
              </a:defRPr>
            </a:lvl7pPr>
            <a:lvl8pPr marL="3200400" algn="r" defTabSz="914400" rtl="1" eaLnBrk="1" latinLnBrk="0" hangingPunct="1">
              <a:defRPr kern="1200">
                <a:solidFill>
                  <a:schemeClr val="tx1"/>
                </a:solidFill>
                <a:latin typeface="Arial" charset="0"/>
                <a:ea typeface="+mn-ea"/>
                <a:cs typeface="Arial" charset="0"/>
              </a:defRPr>
            </a:lvl8pPr>
            <a:lvl9pPr marL="3657600" algn="r" defTabSz="914400" rtl="1" eaLnBrk="1" latinLnBrk="0" hangingPunct="1">
              <a:defRPr kern="1200">
                <a:solidFill>
                  <a:schemeClr val="tx1"/>
                </a:solidFill>
                <a:latin typeface="Arial" charset="0"/>
                <a:ea typeface="+mn-ea"/>
                <a:cs typeface="Arial" charset="0"/>
              </a:defRPr>
            </a:lvl9pPr>
          </a:lstStyle>
          <a:p>
            <a:pPr marL="0" lvl="1"/>
            <a:r>
              <a:rPr lang="ar-EG" sz="4000" b="1" dirty="0" smtClean="0">
                <a:solidFill>
                  <a:srgbClr val="FF0000"/>
                </a:solidFill>
                <a:latin typeface="Agency FB"/>
              </a:rPr>
              <a:t>√</a:t>
            </a:r>
            <a:endParaRPr lang="ar-EG" sz="4000" b="1" dirty="0" smtClean="0">
              <a:solidFill>
                <a:srgbClr val="FF0000"/>
              </a:solidFill>
            </a:endParaRPr>
          </a:p>
        </p:txBody>
      </p:sp>
      <p:sp>
        <p:nvSpPr>
          <p:cNvPr id="4" name="مربع نص 3"/>
          <p:cNvSpPr txBox="1"/>
          <p:nvPr/>
        </p:nvSpPr>
        <p:spPr>
          <a:xfrm>
            <a:off x="467544" y="4869160"/>
            <a:ext cx="536162" cy="707886"/>
          </a:xfrm>
          <a:prstGeom prst="rect">
            <a:avLst/>
          </a:prstGeom>
          <a:noFill/>
        </p:spPr>
        <p:txBody>
          <a:bodyPr wrap="square" rtlCol="1">
            <a:spAutoFit/>
          </a:bodyPr>
          <a:lstStyle>
            <a:defPPr>
              <a:defRPr lang="ar-SA"/>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r" defTabSz="914400" rtl="1" eaLnBrk="1" latinLnBrk="0" hangingPunct="1">
              <a:defRPr kern="1200">
                <a:solidFill>
                  <a:schemeClr val="tx1"/>
                </a:solidFill>
                <a:latin typeface="Arial" charset="0"/>
                <a:ea typeface="+mn-ea"/>
                <a:cs typeface="Arial" charset="0"/>
              </a:defRPr>
            </a:lvl6pPr>
            <a:lvl7pPr marL="2743200" algn="r" defTabSz="914400" rtl="1" eaLnBrk="1" latinLnBrk="0" hangingPunct="1">
              <a:defRPr kern="1200">
                <a:solidFill>
                  <a:schemeClr val="tx1"/>
                </a:solidFill>
                <a:latin typeface="Arial" charset="0"/>
                <a:ea typeface="+mn-ea"/>
                <a:cs typeface="Arial" charset="0"/>
              </a:defRPr>
            </a:lvl7pPr>
            <a:lvl8pPr marL="3200400" algn="r" defTabSz="914400" rtl="1" eaLnBrk="1" latinLnBrk="0" hangingPunct="1">
              <a:defRPr kern="1200">
                <a:solidFill>
                  <a:schemeClr val="tx1"/>
                </a:solidFill>
                <a:latin typeface="Arial" charset="0"/>
                <a:ea typeface="+mn-ea"/>
                <a:cs typeface="Arial" charset="0"/>
              </a:defRPr>
            </a:lvl8pPr>
            <a:lvl9pPr marL="3657600" algn="r" defTabSz="914400" rtl="1" eaLnBrk="1" latinLnBrk="0" hangingPunct="1">
              <a:defRPr kern="1200">
                <a:solidFill>
                  <a:schemeClr val="tx1"/>
                </a:solidFill>
                <a:latin typeface="Arial" charset="0"/>
                <a:ea typeface="+mn-ea"/>
                <a:cs typeface="Arial" charset="0"/>
              </a:defRPr>
            </a:lvl9pPr>
          </a:lstStyle>
          <a:p>
            <a:pPr marL="0" lvl="1"/>
            <a:r>
              <a:rPr lang="en-US" sz="4000" b="1" dirty="0" smtClean="0">
                <a:solidFill>
                  <a:srgbClr val="FF0000"/>
                </a:solidFill>
                <a:latin typeface="Agency FB"/>
              </a:rPr>
              <a:t>x</a:t>
            </a:r>
            <a:endParaRPr lang="ar-EG" sz="4000" b="1" dirty="0" smtClean="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 to="" calcmode="lin" valueType="num">
                                      <p:cBhvr>
                                        <p:cTn id="7" dur="1" fill="hold"/>
                                        <p:tgtEl>
                                          <p:spTgt spid="11266"/>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 to="" calcmode="lin" valueType="num">
                                      <p:cBhvr>
                                        <p:cTn id="17" dur="1" fill="hold"/>
                                        <p:tgtEl>
                                          <p:spTgt spid="4">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3">
            <a:lumMod val="75000"/>
          </a:schemeClr>
        </a:solidFill>
        <a:effectLst/>
      </p:bgPr>
    </p:bg>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cstate="print"/>
          <a:srcRect/>
          <a:stretch>
            <a:fillRect/>
          </a:stretch>
        </p:blipFill>
        <p:spPr bwMode="auto">
          <a:xfrm>
            <a:off x="419116" y="332656"/>
            <a:ext cx="8367726" cy="6120680"/>
          </a:xfrm>
          <a:prstGeom prst="rect">
            <a:avLst/>
          </a:prstGeom>
          <a:ln w="88900" cap="sq" cmpd="thickThin">
            <a:solidFill>
              <a:schemeClr val="accent3">
                <a:lumMod val="60000"/>
                <a:lumOff val="40000"/>
              </a:schemeClr>
            </a:solidFill>
            <a:prstDash val="solid"/>
            <a:miter lim="800000"/>
          </a:ln>
          <a:effectLst>
            <a:innerShdw blurRad="76200">
              <a:srgbClr val="000000"/>
            </a:innerShdw>
          </a:effectLst>
        </p:spPr>
      </p:pic>
      <p:sp>
        <p:nvSpPr>
          <p:cNvPr id="3" name="مربع نص 2"/>
          <p:cNvSpPr txBox="1"/>
          <p:nvPr/>
        </p:nvSpPr>
        <p:spPr>
          <a:xfrm>
            <a:off x="-540568" y="3573016"/>
            <a:ext cx="9001188" cy="2308324"/>
          </a:xfrm>
          <a:prstGeom prst="rect">
            <a:avLst/>
          </a:prstGeom>
          <a:noFill/>
        </p:spPr>
        <p:txBody>
          <a:bodyPr wrap="square" rtlCol="1">
            <a:spAutoFit/>
          </a:bodyPr>
          <a:lstStyle>
            <a:defPPr>
              <a:defRPr lang="ar-SA"/>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r" defTabSz="914400" rtl="1" eaLnBrk="1" latinLnBrk="0" hangingPunct="1">
              <a:defRPr kern="1200">
                <a:solidFill>
                  <a:schemeClr val="tx1"/>
                </a:solidFill>
                <a:latin typeface="Arial" charset="0"/>
                <a:ea typeface="+mn-ea"/>
                <a:cs typeface="Arial" charset="0"/>
              </a:defRPr>
            </a:lvl6pPr>
            <a:lvl7pPr marL="2743200" algn="r" defTabSz="914400" rtl="1" eaLnBrk="1" latinLnBrk="0" hangingPunct="1">
              <a:defRPr kern="1200">
                <a:solidFill>
                  <a:schemeClr val="tx1"/>
                </a:solidFill>
                <a:latin typeface="Arial" charset="0"/>
                <a:ea typeface="+mn-ea"/>
                <a:cs typeface="Arial" charset="0"/>
              </a:defRPr>
            </a:lvl7pPr>
            <a:lvl8pPr marL="3200400" algn="r" defTabSz="914400" rtl="1" eaLnBrk="1" latinLnBrk="0" hangingPunct="1">
              <a:defRPr kern="1200">
                <a:solidFill>
                  <a:schemeClr val="tx1"/>
                </a:solidFill>
                <a:latin typeface="Arial" charset="0"/>
                <a:ea typeface="+mn-ea"/>
                <a:cs typeface="Arial" charset="0"/>
              </a:defRPr>
            </a:lvl8pPr>
            <a:lvl9pPr marL="3657600" algn="r" defTabSz="914400" rtl="1" eaLnBrk="1" latinLnBrk="0" hangingPunct="1">
              <a:defRPr kern="1200">
                <a:solidFill>
                  <a:schemeClr val="tx1"/>
                </a:solidFill>
                <a:latin typeface="Arial" charset="0"/>
                <a:ea typeface="+mn-ea"/>
                <a:cs typeface="Arial" charset="0"/>
              </a:defRPr>
            </a:lvl9pPr>
          </a:lstStyle>
          <a:p>
            <a:pPr marL="0" lvl="1"/>
            <a:r>
              <a:rPr lang="ar-EG" sz="3600" b="1" dirty="0" smtClean="0">
                <a:solidFill>
                  <a:srgbClr val="00B050"/>
                </a:solidFill>
                <a:latin typeface="Agency FB"/>
              </a:rPr>
              <a:t>- بدون التقنية لا يكون هناك اتصالات حديثة .</a:t>
            </a:r>
          </a:p>
          <a:p>
            <a:pPr marL="0" lvl="1"/>
            <a:r>
              <a:rPr lang="ar-EG" sz="3600" b="1" dirty="0" smtClean="0">
                <a:solidFill>
                  <a:srgbClr val="00B050"/>
                </a:solidFill>
                <a:latin typeface="Agency FB"/>
              </a:rPr>
              <a:t>- الاتصالات الحديثة لم توجد إلا بعد تطور التقنية.</a:t>
            </a:r>
          </a:p>
          <a:p>
            <a:pPr marL="0" lvl="1"/>
            <a:r>
              <a:rPr lang="ar-EG" sz="3600" b="1" dirty="0" smtClean="0">
                <a:solidFill>
                  <a:srgbClr val="00B050"/>
                </a:solidFill>
                <a:latin typeface="Agency FB"/>
              </a:rPr>
              <a:t>- تعتمد الاتصالات الحديثة على أجهزة التقنية.</a:t>
            </a:r>
          </a:p>
          <a:p>
            <a:pPr marL="0" lvl="1"/>
            <a:r>
              <a:rPr lang="ar-EG" sz="3600" b="1" dirty="0" smtClean="0">
                <a:solidFill>
                  <a:srgbClr val="00B050"/>
                </a:solidFill>
                <a:latin typeface="Agency FB"/>
              </a:rPr>
              <a:t>- يمكن أن تتطور التقنية عن طريق الاتصالات.</a:t>
            </a:r>
            <a:endParaRPr lang="ar-EG" sz="4000" b="1" dirty="0" smtClean="0">
              <a:solidFill>
                <a:srgbClr val="00B05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 to="" calcmode="lin" valueType="num">
                                      <p:cBhvr>
                                        <p:cTn id="7" dur="1" fill="hold"/>
                                        <p:tgtEl>
                                          <p:spTgt spid="12290"/>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to="" calcmode="lin" valueType="num">
                                      <p:cBhvr>
                                        <p:cTn id="17" dur="1" fill="hold"/>
                                        <p:tgtEl>
                                          <p:spTgt spid="3">
                                            <p:txEl>
                                              <p:pRg st="1" end="1"/>
                                            </p:txEl>
                                          </p:spTgt>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to="" calcmode="lin" valueType="num">
                                      <p:cBhvr>
                                        <p:cTn id="22" dur="1" fill="hold"/>
                                        <p:tgtEl>
                                          <p:spTgt spid="3">
                                            <p:txEl>
                                              <p:pRg st="2" end="2"/>
                                            </p:txEl>
                                          </p:spTgt>
                                        </p:tgtEl>
                                        <p:attrNameLst>
                                          <p:attrName/>
                                        </p:attrNameLst>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to="" calcmode="lin" valueType="num">
                                      <p:cBhvr>
                                        <p:cTn id="27" dur="1" fill="hold"/>
                                        <p:tgtEl>
                                          <p:spTgt spid="3">
                                            <p:txEl>
                                              <p:pRg st="3" end="3"/>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3">
            <a:lumMod val="75000"/>
          </a:schemeClr>
        </a:solidFill>
        <a:effectLst/>
      </p:bgPr>
    </p:bg>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cstate="print"/>
          <a:srcRect/>
          <a:stretch>
            <a:fillRect/>
          </a:stretch>
        </p:blipFill>
        <p:spPr bwMode="auto">
          <a:xfrm>
            <a:off x="357158" y="332656"/>
            <a:ext cx="8443928" cy="6120680"/>
          </a:xfrm>
          <a:prstGeom prst="rect">
            <a:avLst/>
          </a:prstGeom>
          <a:ln w="88900" cap="sq" cmpd="thickThin">
            <a:solidFill>
              <a:schemeClr val="accent3">
                <a:lumMod val="60000"/>
                <a:lumOff val="40000"/>
              </a:schemeClr>
            </a:solidFill>
            <a:prstDash val="solid"/>
            <a:miter lim="800000"/>
          </a:ln>
          <a:effectLst>
            <a:innerShdw blurRad="76200">
              <a:srgbClr val="000000"/>
            </a:innerShdw>
          </a:effectLst>
        </p:spPr>
      </p:pic>
      <p:sp>
        <p:nvSpPr>
          <p:cNvPr id="3" name="مربع نص 2"/>
          <p:cNvSpPr txBox="1"/>
          <p:nvPr/>
        </p:nvSpPr>
        <p:spPr>
          <a:xfrm>
            <a:off x="827584" y="4725144"/>
            <a:ext cx="7286676" cy="1569660"/>
          </a:xfrm>
          <a:prstGeom prst="rect">
            <a:avLst/>
          </a:prstGeom>
          <a:noFill/>
        </p:spPr>
        <p:txBody>
          <a:bodyPr wrap="square" rtlCol="1">
            <a:spAutoFit/>
          </a:bodyPr>
          <a:lstStyle>
            <a:defPPr>
              <a:defRPr lang="ar-SA"/>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r" defTabSz="914400" rtl="1" eaLnBrk="1" latinLnBrk="0" hangingPunct="1">
              <a:defRPr kern="1200">
                <a:solidFill>
                  <a:schemeClr val="tx1"/>
                </a:solidFill>
                <a:latin typeface="Arial" charset="0"/>
                <a:ea typeface="+mn-ea"/>
                <a:cs typeface="Arial" charset="0"/>
              </a:defRPr>
            </a:lvl6pPr>
            <a:lvl7pPr marL="2743200" algn="r" defTabSz="914400" rtl="1" eaLnBrk="1" latinLnBrk="0" hangingPunct="1">
              <a:defRPr kern="1200">
                <a:solidFill>
                  <a:schemeClr val="tx1"/>
                </a:solidFill>
                <a:latin typeface="Arial" charset="0"/>
                <a:ea typeface="+mn-ea"/>
                <a:cs typeface="Arial" charset="0"/>
              </a:defRPr>
            </a:lvl7pPr>
            <a:lvl8pPr marL="3200400" algn="r" defTabSz="914400" rtl="1" eaLnBrk="1" latinLnBrk="0" hangingPunct="1">
              <a:defRPr kern="1200">
                <a:solidFill>
                  <a:schemeClr val="tx1"/>
                </a:solidFill>
                <a:latin typeface="Arial" charset="0"/>
                <a:ea typeface="+mn-ea"/>
                <a:cs typeface="Arial" charset="0"/>
              </a:defRPr>
            </a:lvl8pPr>
            <a:lvl9pPr marL="3657600" algn="r" defTabSz="914400" rtl="1" eaLnBrk="1" latinLnBrk="0" hangingPunct="1">
              <a:defRPr kern="1200">
                <a:solidFill>
                  <a:schemeClr val="tx1"/>
                </a:solidFill>
                <a:latin typeface="Arial" charset="0"/>
                <a:ea typeface="+mn-ea"/>
                <a:cs typeface="Arial" charset="0"/>
              </a:defRPr>
            </a:lvl9pPr>
          </a:lstStyle>
          <a:p>
            <a:pPr marL="0" lvl="1"/>
            <a:r>
              <a:rPr lang="ar-EG" sz="3200" b="1" dirty="0" smtClean="0">
                <a:solidFill>
                  <a:srgbClr val="00B050"/>
                </a:solidFill>
                <a:latin typeface="Agency FB"/>
              </a:rPr>
              <a:t>الرسائل الخطية ، البرقية ، الهاتف، الفاكس ، الرسائل الهاتفية ( المكتوبة والمرئية )، الإنترنت ، البريد الإلكتروني </a:t>
            </a:r>
            <a:r>
              <a:rPr lang="ar-EG" sz="2800" b="1" dirty="0" smtClean="0">
                <a:solidFill>
                  <a:srgbClr val="FF0000"/>
                </a:solidFill>
                <a:latin typeface="Agency FB"/>
              </a:rPr>
              <a:t>.</a:t>
            </a:r>
            <a:endParaRPr lang="ar-EG" sz="3600" b="1" dirty="0" smtClean="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 to="" calcmode="lin" valueType="num">
                                      <p:cBhvr>
                                        <p:cTn id="7" dur="1" fill="hold"/>
                                        <p:tgtEl>
                                          <p:spTgt spid="13314"/>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3">
            <a:lumMod val="50000"/>
          </a:schemeClr>
        </a:solidFill>
        <a:effectLst/>
      </p:bgPr>
    </p:bg>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cstate="print"/>
          <a:srcRect/>
          <a:stretch>
            <a:fillRect/>
          </a:stretch>
        </p:blipFill>
        <p:spPr bwMode="auto">
          <a:xfrm>
            <a:off x="285720" y="404664"/>
            <a:ext cx="8639191" cy="6120680"/>
          </a:xfrm>
          <a:prstGeom prst="rect">
            <a:avLst/>
          </a:prstGeom>
          <a:ln w="88900" cap="sq" cmpd="thickThin">
            <a:solidFill>
              <a:schemeClr val="accent3">
                <a:lumMod val="60000"/>
                <a:lumOff val="40000"/>
              </a:schemeClr>
            </a:solidFill>
            <a:prstDash val="solid"/>
            <a:miter lim="800000"/>
          </a:ln>
          <a:effectLst>
            <a:innerShdw blurRad="76200">
              <a:srgbClr val="000000"/>
            </a:innerShdw>
          </a:effectLst>
        </p:spPr>
      </p:pic>
      <p:sp>
        <p:nvSpPr>
          <p:cNvPr id="3" name="مستطيل 2"/>
          <p:cNvSpPr/>
          <p:nvPr/>
        </p:nvSpPr>
        <p:spPr>
          <a:xfrm>
            <a:off x="2051720" y="3573016"/>
            <a:ext cx="5382344" cy="1938992"/>
          </a:xfrm>
          <a:prstGeom prst="rect">
            <a:avLst/>
          </a:prstGeom>
        </p:spPr>
        <p:txBody>
          <a:bodyPr wrap="square">
            <a:spAutoFit/>
          </a:bodyPr>
          <a:lstStyle/>
          <a:p>
            <a:r>
              <a:rPr lang="ar-SA" sz="4000" dirty="0" smtClean="0">
                <a:solidFill>
                  <a:schemeClr val="accent3">
                    <a:lumMod val="50000"/>
                  </a:schemeClr>
                </a:solidFill>
              </a:rPr>
              <a:t>تترك للمتعلم حرية الإجابة على أن يتضح وعيه بحاجة وطنه إلى إنتاج التقنية والتعامل معها</a:t>
            </a:r>
            <a:endParaRPr lang="ar-SA" sz="4000" dirty="0">
              <a:solidFill>
                <a:schemeClr val="accent3">
                  <a:lumMod val="50000"/>
                </a:schemeClr>
              </a:solidFill>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1" descr="C:\Users\Dell\Pictures\تجميع\001U054ilS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 name="مستطيل 3"/>
          <p:cNvSpPr/>
          <p:nvPr/>
        </p:nvSpPr>
        <p:spPr>
          <a:xfrm>
            <a:off x="2450811" y="2708920"/>
            <a:ext cx="3884846" cy="369332"/>
          </a:xfrm>
          <a:prstGeom prst="rect">
            <a:avLst/>
          </a:prstGeom>
        </p:spPr>
        <p:txBody>
          <a:bodyPr wrap="none">
            <a:spAutoFit/>
          </a:bodyPr>
          <a:lstStyle/>
          <a:p>
            <a:r>
              <a:rPr lang="en-US" b="1" dirty="0" smtClean="0"/>
              <a:t>http://www.education-sa.com/forum</a:t>
            </a:r>
            <a:r>
              <a:rPr lang="en-US" dirty="0" smtClean="0"/>
              <a:t>/</a:t>
            </a:r>
            <a:endParaRPr lang="ar-SA" dirty="0"/>
          </a:p>
        </p:txBody>
      </p:sp>
      <p:sp>
        <p:nvSpPr>
          <p:cNvPr id="5" name="مستطيل 4"/>
          <p:cNvSpPr/>
          <p:nvPr/>
        </p:nvSpPr>
        <p:spPr>
          <a:xfrm>
            <a:off x="3635896" y="3573016"/>
            <a:ext cx="1760418" cy="923330"/>
          </a:xfrm>
          <a:prstGeom prst="rect">
            <a:avLst/>
          </a:prstGeom>
          <a:noFill/>
        </p:spPr>
        <p:txBody>
          <a:bodyPr wrap="none" lIns="91440" tIns="45720" rIns="91440" bIns="45720">
            <a:spAutoFit/>
          </a:bodyPr>
          <a:lstStyle/>
          <a:p>
            <a:pPr algn="ctr"/>
            <a:r>
              <a:rPr lang="ar-SA" sz="5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وضوح</a:t>
            </a:r>
            <a:endParaRPr lang="ar-SA" sz="5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6" name="مستطيل 5"/>
          <p:cNvSpPr/>
          <p:nvPr/>
        </p:nvSpPr>
        <p:spPr>
          <a:xfrm>
            <a:off x="3334322" y="3244334"/>
            <a:ext cx="2475357" cy="369332"/>
          </a:xfrm>
          <a:prstGeom prst="rect">
            <a:avLst/>
          </a:prstGeom>
        </p:spPr>
        <p:txBody>
          <a:bodyPr wrap="none">
            <a:spAutoFit/>
          </a:bodyPr>
          <a:lstStyle/>
          <a:p>
            <a:r>
              <a:rPr lang="ar-SA" b="1" dirty="0" smtClean="0"/>
              <a:t>تعليم </a:t>
            </a:r>
            <a:r>
              <a:rPr lang="ar-SA" b="1" dirty="0" err="1" smtClean="0"/>
              <a:t>كوم -</a:t>
            </a:r>
            <a:r>
              <a:rPr lang="ar-SA" b="1" dirty="0" smtClean="0"/>
              <a:t> </a:t>
            </a:r>
            <a:r>
              <a:rPr lang="en-US" b="1" dirty="0" smtClean="0"/>
              <a:t>Education com</a:t>
            </a:r>
            <a:endParaRPr lang="ar-SA"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http://t2.gstatic.com/images?q=tbn:ANd9GcSfuumgA0VWPbdkqBJFvlHbFxAs2e5UoEQNdWr-10FcnqFfUp7x"/>
          <p:cNvPicPr>
            <a:picLocks noChangeAspect="1" noChangeArrowheads="1"/>
          </p:cNvPicPr>
          <p:nvPr/>
        </p:nvPicPr>
        <p:blipFill>
          <a:blip r:embed="rId2" cstate="print"/>
          <a:srcRect/>
          <a:stretch>
            <a:fillRect/>
          </a:stretch>
        </p:blipFill>
        <p:spPr bwMode="auto">
          <a:xfrm>
            <a:off x="0" y="0"/>
            <a:ext cx="4355976" cy="6858000"/>
          </a:xfrm>
          <a:prstGeom prst="rect">
            <a:avLst/>
          </a:prstGeom>
          <a:noFill/>
        </p:spPr>
      </p:pic>
      <p:sp>
        <p:nvSpPr>
          <p:cNvPr id="3" name="شكل بيضاوي 2"/>
          <p:cNvSpPr/>
          <p:nvPr/>
        </p:nvSpPr>
        <p:spPr>
          <a:xfrm>
            <a:off x="3995936" y="692696"/>
            <a:ext cx="4788024" cy="5328592"/>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2400" dirty="0" smtClean="0"/>
              <a:t>  </a:t>
            </a:r>
          </a:p>
          <a:p>
            <a:endParaRPr lang="ar-SA" sz="2400" b="1" dirty="0" smtClean="0">
              <a:solidFill>
                <a:schemeClr val="tx2">
                  <a:lumMod val="75000"/>
                </a:schemeClr>
              </a:solidFill>
            </a:endParaRPr>
          </a:p>
          <a:p>
            <a:r>
              <a:rPr lang="ar-SA" sz="2400" b="1" dirty="0" smtClean="0">
                <a:solidFill>
                  <a:schemeClr val="tx2">
                    <a:lumMod val="75000"/>
                  </a:schemeClr>
                </a:solidFill>
              </a:rPr>
              <a:t>شهد العالم قبل فترة قليلة تطوراً كبيراً في تقنيات الاتصالات</a:t>
            </a:r>
          </a:p>
          <a:p>
            <a:r>
              <a:rPr lang="ar-SA" sz="2400" b="1" dirty="0" smtClean="0">
                <a:solidFill>
                  <a:schemeClr val="tx2">
                    <a:lumMod val="75000"/>
                  </a:schemeClr>
                </a:solidFill>
              </a:rPr>
              <a:t>والمعلومات فرضت واقعاً جديداً يحتم على الجميع شعوباً ودولاً التفاعل والتعامل معها وإلا صار ذلك المجتمع منفصلاً ومتخلفاً عن واقع لابد من معايشته، بل إن تقدم الأمم أصبح يقاس بمدى تمكنها من إنتاج التقنية وليس فقط استخدامها والتعامل معها</a:t>
            </a:r>
          </a:p>
          <a:p>
            <a:endParaRPr lang="ar-SA" dirty="0" smtClean="0"/>
          </a:p>
          <a:p>
            <a:endParaRPr lang="ar-SA" dirty="0" smtClean="0"/>
          </a:p>
          <a:p>
            <a:endParaRPr lang="ar-SA" dirty="0" smtClean="0"/>
          </a:p>
        </p:txBody>
      </p:sp>
      <p:sp>
        <p:nvSpPr>
          <p:cNvPr id="4" name="مستطيل 3"/>
          <p:cNvSpPr/>
          <p:nvPr/>
        </p:nvSpPr>
        <p:spPr>
          <a:xfrm>
            <a:off x="5076056" y="332656"/>
            <a:ext cx="2573140" cy="369332"/>
          </a:xfrm>
          <a:prstGeom prst="rect">
            <a:avLst/>
          </a:prstGeom>
          <a:solidFill>
            <a:srgbClr val="00B0F0"/>
          </a:solidFill>
        </p:spPr>
        <p:style>
          <a:lnRef idx="0">
            <a:schemeClr val="accent1"/>
          </a:lnRef>
          <a:fillRef idx="3">
            <a:schemeClr val="accent1"/>
          </a:fillRef>
          <a:effectRef idx="3">
            <a:schemeClr val="accent1"/>
          </a:effectRef>
          <a:fontRef idx="minor">
            <a:schemeClr val="lt1"/>
          </a:fontRef>
        </p:style>
        <p:txBody>
          <a:bodyPr wrap="none">
            <a:spAutoFit/>
          </a:bodyPr>
          <a:lstStyle/>
          <a:p>
            <a:r>
              <a:rPr lang="ar-SA" dirty="0" smtClean="0">
                <a:solidFill>
                  <a:schemeClr val="tx2">
                    <a:lumMod val="75000"/>
                  </a:schemeClr>
                </a:solidFill>
              </a:rPr>
              <a:t>مفهوم التقنية والاتصالات الحديثة</a:t>
            </a:r>
          </a:p>
        </p:txBody>
      </p:sp>
      <p:pic>
        <p:nvPicPr>
          <p:cNvPr id="5" name="صورة 4" descr="http://m002.maktoob.com/alfrasha/up/128634863272368366.gif"/>
          <p:cNvPicPr/>
          <p:nvPr/>
        </p:nvPicPr>
        <p:blipFill>
          <a:blip r:embed="rId3" cstate="print"/>
          <a:srcRect/>
          <a:stretch>
            <a:fillRect/>
          </a:stretch>
        </p:blipFill>
        <p:spPr bwMode="auto">
          <a:xfrm>
            <a:off x="3347864" y="476672"/>
            <a:ext cx="857250" cy="2286000"/>
          </a:xfrm>
          <a:prstGeom prst="rect">
            <a:avLst/>
          </a:prstGeom>
          <a:noFill/>
          <a:ln w="9525">
            <a:noFill/>
            <a:miter lim="800000"/>
            <a:headEnd/>
            <a:tailEnd/>
          </a:ln>
        </p:spPr>
      </p:pic>
      <p:pic>
        <p:nvPicPr>
          <p:cNvPr id="6" name="صورة 5" descr="http://m002.maktoob.com/alfrasha/up/128634863272368366.gif"/>
          <p:cNvPicPr/>
          <p:nvPr/>
        </p:nvPicPr>
        <p:blipFill>
          <a:blip r:embed="rId3" cstate="print"/>
          <a:srcRect/>
          <a:stretch>
            <a:fillRect/>
          </a:stretch>
        </p:blipFill>
        <p:spPr bwMode="auto">
          <a:xfrm rot="5400000">
            <a:off x="7553416" y="5232901"/>
            <a:ext cx="857250" cy="2286000"/>
          </a:xfrm>
          <a:prstGeom prst="rect">
            <a:avLst/>
          </a:prstGeom>
          <a:noFill/>
          <a:ln w="9525">
            <a:noFill/>
            <a:miter lim="800000"/>
            <a:headEnd/>
            <a:tailEnd/>
          </a:ln>
        </p:spPr>
      </p:pic>
      <p:sp>
        <p:nvSpPr>
          <p:cNvPr id="7" name="مستطيل 6"/>
          <p:cNvSpPr/>
          <p:nvPr/>
        </p:nvSpPr>
        <p:spPr>
          <a:xfrm>
            <a:off x="146555" y="6165304"/>
            <a:ext cx="3884846" cy="369332"/>
          </a:xfrm>
          <a:prstGeom prst="rect">
            <a:avLst/>
          </a:prstGeom>
        </p:spPr>
        <p:txBody>
          <a:bodyPr wrap="none">
            <a:spAutoFit/>
          </a:bodyPr>
          <a:lstStyle/>
          <a:p>
            <a:r>
              <a:rPr lang="en-US" b="1" dirty="0" smtClean="0"/>
              <a:t>http://www.education-sa.com/forum</a:t>
            </a:r>
            <a:r>
              <a:rPr lang="en-US" dirty="0" smtClean="0"/>
              <a:t>/</a:t>
            </a:r>
            <a:endParaRPr lang="ar-SA"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t3.gstatic.com/images?q=tbn:ANd9GcTWijvPbEiOn-aBKdGvjsDEowEuk_jRGKwiQfSEo9TpSBlKpYsB"/>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 name="مستطيل 3"/>
          <p:cNvSpPr/>
          <p:nvPr/>
        </p:nvSpPr>
        <p:spPr>
          <a:xfrm rot="282958">
            <a:off x="5374354" y="2030260"/>
            <a:ext cx="2888329" cy="31346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5" name="مستطيل 4"/>
          <p:cNvSpPr/>
          <p:nvPr/>
        </p:nvSpPr>
        <p:spPr>
          <a:xfrm>
            <a:off x="5558433" y="2780928"/>
            <a:ext cx="2656496" cy="1569660"/>
          </a:xfrm>
          <a:prstGeom prst="rect">
            <a:avLst/>
          </a:prstGeom>
        </p:spPr>
        <p:txBody>
          <a:bodyPr wrap="none">
            <a:spAutoFit/>
          </a:bodyPr>
          <a:lstStyle/>
          <a:p>
            <a:r>
              <a:rPr lang="ar-SA" sz="9600" b="1" dirty="0" smtClean="0">
                <a:solidFill>
                  <a:schemeClr val="tx2">
                    <a:lumMod val="75000"/>
                  </a:schemeClr>
                </a:solidFill>
              </a:rPr>
              <a:t>التقنية</a:t>
            </a:r>
            <a:endParaRPr lang="ar-SA" sz="9600" dirty="0">
              <a:solidFill>
                <a:schemeClr val="tx2">
                  <a:lumMod val="75000"/>
                </a:schemeClr>
              </a:solidFill>
            </a:endParaRPr>
          </a:p>
        </p:txBody>
      </p:sp>
      <p:pic>
        <p:nvPicPr>
          <p:cNvPr id="2052" name="Picture 4" descr="http://t3.gstatic.com/images?q=tbn:ANd9GcQeqgotUKB0XLu671iB09shtD694KzXJsy18ld2dEED7he7c3bjfw"/>
          <p:cNvPicPr>
            <a:picLocks noChangeAspect="1" noChangeArrowheads="1"/>
          </p:cNvPicPr>
          <p:nvPr/>
        </p:nvPicPr>
        <p:blipFill>
          <a:blip r:embed="rId3" cstate="print"/>
          <a:srcRect/>
          <a:stretch>
            <a:fillRect/>
          </a:stretch>
        </p:blipFill>
        <p:spPr bwMode="auto">
          <a:xfrm>
            <a:off x="5508104" y="1844824"/>
            <a:ext cx="2880320" cy="1080120"/>
          </a:xfrm>
          <a:prstGeom prst="rect">
            <a:avLst/>
          </a:prstGeom>
          <a:noFill/>
        </p:spPr>
      </p:pic>
      <p:sp>
        <p:nvSpPr>
          <p:cNvPr id="8" name="مستطيل 7"/>
          <p:cNvSpPr/>
          <p:nvPr/>
        </p:nvSpPr>
        <p:spPr>
          <a:xfrm>
            <a:off x="4211960" y="4797152"/>
            <a:ext cx="3851889" cy="369332"/>
          </a:xfrm>
          <a:prstGeom prst="rect">
            <a:avLst/>
          </a:prstGeom>
        </p:spPr>
        <p:txBody>
          <a:bodyPr wrap="square">
            <a:spAutoFit/>
          </a:bodyPr>
          <a:lstStyle/>
          <a:p>
            <a:r>
              <a:rPr lang="en-US" b="1" dirty="0" smtClean="0"/>
              <a:t>http://www.education-sa.com/forum</a:t>
            </a:r>
            <a:r>
              <a:rPr lang="en-US" dirty="0" smtClean="0"/>
              <a:t>/</a:t>
            </a:r>
            <a:endParaRPr lang="ar-SA" dirty="0"/>
          </a:p>
        </p:txBody>
      </p:sp>
      <p:pic>
        <p:nvPicPr>
          <p:cNvPr id="9" name="صورة 8" descr="http://www.r-mbd3.com/vb/uploaded/13371_01197199859.gif">
            <a:hlinkClick r:id="rId4" tgtFrame="_blank"/>
          </p:cNvPr>
          <p:cNvPicPr/>
          <p:nvPr/>
        </p:nvPicPr>
        <p:blipFill>
          <a:blip r:embed="rId5" cstate="print">
            <a:duotone>
              <a:prstClr val="black"/>
              <a:schemeClr val="accent1">
                <a:tint val="45000"/>
                <a:satMod val="400000"/>
              </a:schemeClr>
            </a:duotone>
          </a:blip>
          <a:srcRect/>
          <a:stretch>
            <a:fillRect/>
          </a:stretch>
        </p:blipFill>
        <p:spPr bwMode="auto">
          <a:xfrm>
            <a:off x="4644008" y="3861048"/>
            <a:ext cx="1050032" cy="95344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2" name="Picture 4" descr="http://t2.gstatic.com/images?q=tbn:ANd9GcQQIU91HHocDirKCIU4FOvxlCNZWbPG9N3vrgIln8Ow_CNhfKq_LA"/>
          <p:cNvPicPr>
            <a:picLocks noChangeAspect="1" noChangeArrowheads="1"/>
          </p:cNvPicPr>
          <p:nvPr/>
        </p:nvPicPr>
        <p:blipFill>
          <a:blip r:embed="rId2" cstate="print"/>
          <a:srcRect/>
          <a:stretch>
            <a:fillRect/>
          </a:stretch>
        </p:blipFill>
        <p:spPr bwMode="auto">
          <a:xfrm>
            <a:off x="0" y="0"/>
            <a:ext cx="6408712" cy="6858000"/>
          </a:xfrm>
          <a:prstGeom prst="rect">
            <a:avLst/>
          </a:prstGeom>
          <a:noFill/>
        </p:spPr>
      </p:pic>
      <p:pic>
        <p:nvPicPr>
          <p:cNvPr id="22530" name="Picture 2" descr="http://t2.gstatic.com/images?q=tbn:ANd9GcQQIU91HHocDirKCIU4FOvxlCNZWbPG9N3vrgIln8Ow_CNhfKq_LA"/>
          <p:cNvPicPr>
            <a:picLocks noChangeAspect="1" noChangeArrowheads="1"/>
          </p:cNvPicPr>
          <p:nvPr/>
        </p:nvPicPr>
        <p:blipFill>
          <a:blip r:embed="rId2" cstate="print"/>
          <a:srcRect/>
          <a:stretch>
            <a:fillRect/>
          </a:stretch>
        </p:blipFill>
        <p:spPr bwMode="auto">
          <a:xfrm>
            <a:off x="6084169" y="0"/>
            <a:ext cx="3059832" cy="2009776"/>
          </a:xfrm>
          <a:prstGeom prst="rect">
            <a:avLst/>
          </a:prstGeom>
          <a:noFill/>
        </p:spPr>
      </p:pic>
      <p:pic>
        <p:nvPicPr>
          <p:cNvPr id="6" name="Picture 2" descr="http://t2.gstatic.com/images?q=tbn:ANd9GcQQIU91HHocDirKCIU4FOvxlCNZWbPG9N3vrgIln8Ow_CNhfKq_LA"/>
          <p:cNvPicPr>
            <a:picLocks noChangeAspect="1" noChangeArrowheads="1"/>
          </p:cNvPicPr>
          <p:nvPr/>
        </p:nvPicPr>
        <p:blipFill>
          <a:blip r:embed="rId2" cstate="print"/>
          <a:srcRect/>
          <a:stretch>
            <a:fillRect/>
          </a:stretch>
        </p:blipFill>
        <p:spPr bwMode="auto">
          <a:xfrm>
            <a:off x="6300193" y="4581128"/>
            <a:ext cx="2843808" cy="2009776"/>
          </a:xfrm>
          <a:prstGeom prst="rect">
            <a:avLst/>
          </a:prstGeom>
          <a:noFill/>
        </p:spPr>
      </p:pic>
      <p:sp>
        <p:nvSpPr>
          <p:cNvPr id="7" name="شكل بيضاوي 6"/>
          <p:cNvSpPr/>
          <p:nvPr/>
        </p:nvSpPr>
        <p:spPr>
          <a:xfrm>
            <a:off x="7236296" y="4797152"/>
            <a:ext cx="1368152" cy="108012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8" name="شكل بيضاوي 7"/>
          <p:cNvSpPr/>
          <p:nvPr/>
        </p:nvSpPr>
        <p:spPr>
          <a:xfrm>
            <a:off x="7092280" y="260648"/>
            <a:ext cx="1368152" cy="108012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5" name="مستطيل 4"/>
          <p:cNvSpPr/>
          <p:nvPr/>
        </p:nvSpPr>
        <p:spPr>
          <a:xfrm>
            <a:off x="7380312" y="476672"/>
            <a:ext cx="907621" cy="523220"/>
          </a:xfrm>
          <a:prstGeom prst="rect">
            <a:avLst/>
          </a:prstGeom>
        </p:spPr>
        <p:txBody>
          <a:bodyPr wrap="none">
            <a:spAutoFit/>
          </a:bodyPr>
          <a:lstStyle/>
          <a:p>
            <a:r>
              <a:rPr lang="ar-SA" sz="2800" b="1" dirty="0" smtClean="0">
                <a:solidFill>
                  <a:schemeClr val="tx2">
                    <a:lumMod val="75000"/>
                  </a:schemeClr>
                </a:solidFill>
              </a:rPr>
              <a:t>التقنية</a:t>
            </a:r>
            <a:endParaRPr lang="ar-SA" sz="2800" b="1" dirty="0">
              <a:solidFill>
                <a:schemeClr val="tx2">
                  <a:lumMod val="75000"/>
                </a:schemeClr>
              </a:solidFill>
            </a:endParaRPr>
          </a:p>
        </p:txBody>
      </p:sp>
      <p:sp>
        <p:nvSpPr>
          <p:cNvPr id="4" name="مستطيل 3"/>
          <p:cNvSpPr/>
          <p:nvPr/>
        </p:nvSpPr>
        <p:spPr>
          <a:xfrm>
            <a:off x="7452320" y="5085184"/>
            <a:ext cx="997389" cy="369332"/>
          </a:xfrm>
          <a:prstGeom prst="rect">
            <a:avLst/>
          </a:prstGeom>
        </p:spPr>
        <p:txBody>
          <a:bodyPr wrap="none">
            <a:spAutoFit/>
          </a:bodyPr>
          <a:lstStyle/>
          <a:p>
            <a:r>
              <a:rPr lang="ar-SA" b="1" dirty="0" smtClean="0">
                <a:solidFill>
                  <a:schemeClr val="tx2">
                    <a:lumMod val="75000"/>
                  </a:schemeClr>
                </a:solidFill>
              </a:rPr>
              <a:t>التكنولوجيا</a:t>
            </a:r>
            <a:endParaRPr lang="ar-SA" b="1" dirty="0">
              <a:solidFill>
                <a:schemeClr val="tx2">
                  <a:lumMod val="75000"/>
                </a:schemeClr>
              </a:solidFill>
            </a:endParaRPr>
          </a:p>
        </p:txBody>
      </p:sp>
      <p:sp>
        <p:nvSpPr>
          <p:cNvPr id="10" name="شكل بيضاوي 9"/>
          <p:cNvSpPr/>
          <p:nvPr/>
        </p:nvSpPr>
        <p:spPr>
          <a:xfrm>
            <a:off x="2195736" y="908720"/>
            <a:ext cx="2808312" cy="3528392"/>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9" name="مستطيل 8"/>
          <p:cNvSpPr/>
          <p:nvPr/>
        </p:nvSpPr>
        <p:spPr>
          <a:xfrm>
            <a:off x="2411760" y="1196752"/>
            <a:ext cx="2088232" cy="3323987"/>
          </a:xfrm>
          <a:prstGeom prst="rect">
            <a:avLst/>
          </a:prstGeom>
        </p:spPr>
        <p:txBody>
          <a:bodyPr wrap="square">
            <a:spAutoFit/>
          </a:bodyPr>
          <a:lstStyle/>
          <a:p>
            <a:r>
              <a:rPr lang="ar-SA" dirty="0" smtClean="0"/>
              <a:t>:</a:t>
            </a:r>
            <a:r>
              <a:rPr lang="ar-SA" sz="2400" dirty="0" smtClean="0">
                <a:ln>
                  <a:solidFill>
                    <a:schemeClr val="tx1"/>
                  </a:solidFill>
                </a:ln>
              </a:rPr>
              <a:t>مصطلح يستخدم للدلالة على الِعدَد والآلات </a:t>
            </a:r>
            <a:r>
              <a:rPr lang="ar-SA" sz="2400" dirty="0" err="1" smtClean="0">
                <a:ln>
                  <a:solidFill>
                    <a:schemeClr val="tx1"/>
                  </a:solidFill>
                </a:ln>
              </a:rPr>
              <a:t>والمعدات </a:t>
            </a:r>
            <a:r>
              <a:rPr lang="ar-SA" sz="2400" dirty="0" smtClean="0">
                <a:ln>
                  <a:solidFill>
                    <a:schemeClr val="tx1"/>
                  </a:solidFill>
                </a:ln>
              </a:rPr>
              <a:t>،والطرق الفنية لإنتاجها وتطويرها ومعالجتها تلبية لحاجات الناس وإشباعاً لرغباتهم </a:t>
            </a:r>
            <a:endParaRPr lang="ar-SA" dirty="0" smtClean="0">
              <a:ln>
                <a:solidFill>
                  <a:schemeClr val="tx1"/>
                </a:solidFill>
              </a:ln>
            </a:endParaRPr>
          </a:p>
          <a:p>
            <a:endParaRPr lang="ar-SA" dirty="0" smtClean="0">
              <a:ln>
                <a:solidFill>
                  <a:schemeClr val="accent5">
                    <a:lumMod val="75000"/>
                  </a:schemeClr>
                </a:solidFill>
              </a:ln>
            </a:endParaRPr>
          </a:p>
        </p:txBody>
      </p:sp>
      <p:pic>
        <p:nvPicPr>
          <p:cNvPr id="11" name="صورة 10" descr="http://www.r-mbd3.com/vb/uploaded/13371_01197199859.gif">
            <a:hlinkClick r:id="rId3" tgtFrame="_blank"/>
          </p:cNvPr>
          <p:cNvPicPr/>
          <p:nvPr/>
        </p:nvPicPr>
        <p:blipFill>
          <a:blip r:embed="rId4" cstate="print"/>
          <a:srcRect/>
          <a:stretch>
            <a:fillRect/>
          </a:stretch>
        </p:blipFill>
        <p:spPr bwMode="auto">
          <a:xfrm rot="19250533">
            <a:off x="4558320" y="4719021"/>
            <a:ext cx="1451376" cy="929017"/>
          </a:xfrm>
          <a:prstGeom prst="rect">
            <a:avLst/>
          </a:prstGeom>
          <a:noFill/>
          <a:ln w="9525">
            <a:noFill/>
            <a:miter lim="800000"/>
            <a:headEnd/>
            <a:tailEnd/>
          </a:ln>
        </p:spPr>
      </p:pic>
      <p:pic>
        <p:nvPicPr>
          <p:cNvPr id="12" name="صورة 11" descr="http://www.r-mbd3.com/vb/uploaded/13371_01197199859.gif">
            <a:hlinkClick r:id="rId3" tgtFrame="_blank"/>
          </p:cNvPr>
          <p:cNvPicPr/>
          <p:nvPr/>
        </p:nvPicPr>
        <p:blipFill>
          <a:blip r:embed="rId4" cstate="print"/>
          <a:srcRect/>
          <a:stretch>
            <a:fillRect/>
          </a:stretch>
        </p:blipFill>
        <p:spPr bwMode="auto">
          <a:xfrm rot="18824751">
            <a:off x="8330969" y="1399991"/>
            <a:ext cx="762000" cy="466725"/>
          </a:xfrm>
          <a:prstGeom prst="rect">
            <a:avLst/>
          </a:prstGeom>
          <a:noFill/>
          <a:ln w="9525">
            <a:noFill/>
            <a:miter lim="800000"/>
            <a:headEnd/>
            <a:tailEnd/>
          </a:ln>
        </p:spPr>
      </p:pic>
      <p:pic>
        <p:nvPicPr>
          <p:cNvPr id="13" name="صورة 12" descr="http://www.r-mbd3.com/vb/uploaded/13371_01197199859.gif">
            <a:hlinkClick r:id="rId3" tgtFrame="_blank"/>
          </p:cNvPr>
          <p:cNvPicPr/>
          <p:nvPr/>
        </p:nvPicPr>
        <p:blipFill>
          <a:blip r:embed="rId4" cstate="print"/>
          <a:srcRect/>
          <a:stretch>
            <a:fillRect/>
          </a:stretch>
        </p:blipFill>
        <p:spPr bwMode="auto">
          <a:xfrm rot="18655307">
            <a:off x="8337105" y="5940637"/>
            <a:ext cx="762000" cy="466725"/>
          </a:xfrm>
          <a:prstGeom prst="rect">
            <a:avLst/>
          </a:prstGeom>
          <a:noFill/>
          <a:ln w="9525">
            <a:noFill/>
            <a:miter lim="800000"/>
            <a:headEnd/>
            <a:tailEnd/>
          </a:ln>
        </p:spPr>
      </p:pic>
      <p:sp>
        <p:nvSpPr>
          <p:cNvPr id="14" name="مستطيل 13"/>
          <p:cNvSpPr/>
          <p:nvPr/>
        </p:nvSpPr>
        <p:spPr>
          <a:xfrm>
            <a:off x="352961" y="6021288"/>
            <a:ext cx="3894464" cy="369332"/>
          </a:xfrm>
          <a:prstGeom prst="rect">
            <a:avLst/>
          </a:prstGeom>
        </p:spPr>
        <p:txBody>
          <a:bodyPr wrap="none">
            <a:spAutoFit/>
          </a:bodyPr>
          <a:lstStyle/>
          <a:p>
            <a:r>
              <a:rPr lang="en-US" b="1" dirty="0" smtClean="0"/>
              <a:t>http://www.education-sa.com/forum/</a:t>
            </a:r>
            <a:endParaRPr lang="ar-SA" b="1" dirty="0"/>
          </a:p>
        </p:txBody>
      </p:sp>
      <p:pic>
        <p:nvPicPr>
          <p:cNvPr id="22536" name="Picture 8" descr="http://lh6.ggpht.com/_6wMZb_Gr0LA/S24Hl5E8w9I/AAAAAAAAEQs/Yo88n4k2Y5s/Technology%20And%20Human%5b8%5d.jpg"/>
          <p:cNvPicPr>
            <a:picLocks noChangeAspect="1" noChangeArrowheads="1"/>
          </p:cNvPicPr>
          <p:nvPr/>
        </p:nvPicPr>
        <p:blipFill>
          <a:blip r:embed="rId5" cstate="print"/>
          <a:srcRect/>
          <a:stretch>
            <a:fillRect/>
          </a:stretch>
        </p:blipFill>
        <p:spPr bwMode="auto">
          <a:xfrm>
            <a:off x="5940152" y="2060848"/>
            <a:ext cx="2286000" cy="255347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214282" y="285728"/>
            <a:ext cx="8720156" cy="6286544"/>
          </a:xfrm>
          <a:prstGeom prst="rect">
            <a:avLst/>
          </a:prstGeom>
          <a:ln w="88900" cap="sq" cmpd="thickThin">
            <a:solidFill>
              <a:schemeClr val="accent1"/>
            </a:solidFill>
            <a:prstDash val="solid"/>
            <a:miter lim="800000"/>
          </a:ln>
          <a:effectLst>
            <a:innerShdw blurRad="76200">
              <a:srgbClr val="000000"/>
            </a:innerShdw>
          </a:effectLst>
        </p:spPr>
      </p:pic>
      <p:sp>
        <p:nvSpPr>
          <p:cNvPr id="3" name="مربع نص 2"/>
          <p:cNvSpPr txBox="1"/>
          <p:nvPr/>
        </p:nvSpPr>
        <p:spPr>
          <a:xfrm>
            <a:off x="-214346" y="4721378"/>
            <a:ext cx="9001188" cy="707886"/>
          </a:xfrm>
          <a:prstGeom prst="rect">
            <a:avLst/>
          </a:prstGeom>
          <a:noFill/>
        </p:spPr>
        <p:txBody>
          <a:bodyPr wrap="square" rtlCol="1">
            <a:spAutoFit/>
          </a:bodyPr>
          <a:lstStyle>
            <a:defPPr>
              <a:defRPr lang="ar-SA"/>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r" defTabSz="914400" rtl="1" eaLnBrk="1" latinLnBrk="0" hangingPunct="1">
              <a:defRPr kern="1200">
                <a:solidFill>
                  <a:schemeClr val="tx1"/>
                </a:solidFill>
                <a:latin typeface="Arial" charset="0"/>
                <a:ea typeface="+mn-ea"/>
                <a:cs typeface="Arial" charset="0"/>
              </a:defRPr>
            </a:lvl6pPr>
            <a:lvl7pPr marL="2743200" algn="r" defTabSz="914400" rtl="1" eaLnBrk="1" latinLnBrk="0" hangingPunct="1">
              <a:defRPr kern="1200">
                <a:solidFill>
                  <a:schemeClr val="tx1"/>
                </a:solidFill>
                <a:latin typeface="Arial" charset="0"/>
                <a:ea typeface="+mn-ea"/>
                <a:cs typeface="Arial" charset="0"/>
              </a:defRPr>
            </a:lvl7pPr>
            <a:lvl8pPr marL="3200400" algn="r" defTabSz="914400" rtl="1" eaLnBrk="1" latinLnBrk="0" hangingPunct="1">
              <a:defRPr kern="1200">
                <a:solidFill>
                  <a:schemeClr val="tx1"/>
                </a:solidFill>
                <a:latin typeface="Arial" charset="0"/>
                <a:ea typeface="+mn-ea"/>
                <a:cs typeface="Arial" charset="0"/>
              </a:defRPr>
            </a:lvl8pPr>
            <a:lvl9pPr marL="3657600" algn="r" defTabSz="914400" rtl="1" eaLnBrk="1" latinLnBrk="0" hangingPunct="1">
              <a:defRPr kern="1200">
                <a:solidFill>
                  <a:schemeClr val="tx1"/>
                </a:solidFill>
                <a:latin typeface="Arial" charset="0"/>
                <a:ea typeface="+mn-ea"/>
                <a:cs typeface="Arial" charset="0"/>
              </a:defRPr>
            </a:lvl9pPr>
          </a:lstStyle>
          <a:p>
            <a:r>
              <a:rPr lang="ar-EG" sz="4000" b="1" dirty="0" smtClean="0">
                <a:solidFill>
                  <a:srgbClr val="FF0000"/>
                </a:solidFill>
              </a:rPr>
              <a:t>الهاتف النقال ، الهاتف اللاسلكي ، الحاسب الآلي</a:t>
            </a:r>
          </a:p>
        </p:txBody>
      </p:sp>
      <p:sp>
        <p:nvSpPr>
          <p:cNvPr id="4" name="مستطيل 3"/>
          <p:cNvSpPr/>
          <p:nvPr/>
        </p:nvSpPr>
        <p:spPr>
          <a:xfrm>
            <a:off x="251520" y="332656"/>
            <a:ext cx="2880320" cy="12961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5" name="مستطيل 4"/>
          <p:cNvSpPr/>
          <p:nvPr/>
        </p:nvSpPr>
        <p:spPr>
          <a:xfrm>
            <a:off x="2411760" y="2780928"/>
            <a:ext cx="4761240" cy="584775"/>
          </a:xfrm>
          <a:prstGeom prst="rect">
            <a:avLst/>
          </a:prstGeom>
        </p:spPr>
        <p:txBody>
          <a:bodyPr wrap="none">
            <a:spAutoFit/>
          </a:bodyPr>
          <a:lstStyle/>
          <a:p>
            <a:r>
              <a:rPr lang="ar-SA" sz="3200" dirty="0" smtClean="0"/>
              <a:t>يقبل من المتعلم أي تعبير عن التقنية</a:t>
            </a:r>
            <a:endParaRPr lang="ar-SA" sz="32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t1.gstatic.com/images?q=tbn:ANd9GcQIJrAQA0rq03cGNHLxMDFUWEXs8qGnjb70FfUj1oyf6ZY_yqWC"/>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مستطيل مستدير الزوايا 4"/>
          <p:cNvSpPr/>
          <p:nvPr/>
        </p:nvSpPr>
        <p:spPr>
          <a:xfrm rot="504203">
            <a:off x="6707493" y="2350057"/>
            <a:ext cx="1091747" cy="171245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6" name="مستطيل 5"/>
          <p:cNvSpPr/>
          <p:nvPr/>
        </p:nvSpPr>
        <p:spPr>
          <a:xfrm rot="396753">
            <a:off x="6712960" y="2517026"/>
            <a:ext cx="1106039" cy="1446550"/>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wrap="square">
            <a:spAutoFit/>
          </a:bodyPr>
          <a:lstStyle/>
          <a:p>
            <a:r>
              <a:rPr lang="ar-SA" sz="2000" dirty="0" err="1" smtClean="0"/>
              <a:t>دورالتقنية</a:t>
            </a:r>
            <a:r>
              <a:rPr lang="ar-SA" sz="2000" dirty="0" smtClean="0"/>
              <a:t> </a:t>
            </a:r>
            <a:endParaRPr lang="ar-SA" sz="2400" dirty="0" smtClean="0"/>
          </a:p>
          <a:p>
            <a:r>
              <a:rPr lang="ar-SA" sz="2400" dirty="0" smtClean="0"/>
              <a:t>في تطوير</a:t>
            </a:r>
          </a:p>
          <a:p>
            <a:r>
              <a:rPr lang="ar-SA" sz="2000" dirty="0" smtClean="0"/>
              <a:t>الاتصالات</a:t>
            </a:r>
            <a:endParaRPr lang="ar-SA" sz="2000" dirty="0"/>
          </a:p>
        </p:txBody>
      </p:sp>
      <p:pic>
        <p:nvPicPr>
          <p:cNvPr id="7" name="صورة 6" descr="http://m002.maktoob.com/alfrasha/up/1714612823785438708.gif"/>
          <p:cNvPicPr/>
          <p:nvPr/>
        </p:nvPicPr>
        <p:blipFill>
          <a:blip r:embed="rId3" cstate="print">
            <a:duotone>
              <a:prstClr val="black"/>
              <a:srgbClr val="D9C3A5">
                <a:tint val="50000"/>
                <a:satMod val="180000"/>
              </a:srgbClr>
            </a:duotone>
          </a:blip>
          <a:srcRect/>
          <a:stretch>
            <a:fillRect/>
          </a:stretch>
        </p:blipFill>
        <p:spPr bwMode="auto">
          <a:xfrm>
            <a:off x="0" y="4365104"/>
            <a:ext cx="936104" cy="249289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http://t1.gstatic.com/images?q=tbn:ANd9GcTil0Nj0hfJW3VxQWycO2ZD9yU-3_eekDly-qiDybk9DLb9W-0y"/>
          <p:cNvPicPr>
            <a:picLocks noChangeAspect="1" noChangeArrowheads="1"/>
          </p:cNvPicPr>
          <p:nvPr/>
        </p:nvPicPr>
        <p:blipFill>
          <a:blip r:embed="rId2" cstate="print"/>
          <a:srcRect/>
          <a:stretch>
            <a:fillRect/>
          </a:stretch>
        </p:blipFill>
        <p:spPr bwMode="auto">
          <a:xfrm>
            <a:off x="6012160" y="4293096"/>
            <a:ext cx="2638425" cy="1949575"/>
          </a:xfrm>
          <a:prstGeom prst="rect">
            <a:avLst/>
          </a:prstGeom>
          <a:noFill/>
        </p:spPr>
      </p:pic>
      <p:sp>
        <p:nvSpPr>
          <p:cNvPr id="3" name="زاوية مطوية 2"/>
          <p:cNvSpPr/>
          <p:nvPr/>
        </p:nvSpPr>
        <p:spPr>
          <a:xfrm>
            <a:off x="6300192" y="404664"/>
            <a:ext cx="2520280" cy="4032448"/>
          </a:xfrm>
          <a:prstGeom prst="foldedCorner">
            <a:avLst/>
          </a:prstGeom>
          <a:ln/>
        </p:spPr>
        <p:style>
          <a:lnRef idx="3">
            <a:schemeClr val="lt1"/>
          </a:lnRef>
          <a:fillRef idx="1">
            <a:schemeClr val="accent6"/>
          </a:fillRef>
          <a:effectRef idx="1">
            <a:schemeClr val="accent6"/>
          </a:effectRef>
          <a:fontRef idx="minor">
            <a:schemeClr val="lt1"/>
          </a:fontRef>
        </p:style>
        <p:txBody>
          <a:bodyPr rtlCol="1" anchor="ctr"/>
          <a:lstStyle/>
          <a:p>
            <a:r>
              <a:rPr lang="ar-SA" sz="2800" dirty="0" smtClean="0">
                <a:solidFill>
                  <a:schemeClr val="accent6">
                    <a:lumMod val="50000"/>
                  </a:schemeClr>
                </a:solidFill>
              </a:rPr>
              <a:t>يستخدم الإنسان لتبادل الرسائل ونقل المعلومات وسائل</a:t>
            </a:r>
          </a:p>
          <a:p>
            <a:r>
              <a:rPr lang="ar-SA" sz="2800" dirty="0" smtClean="0">
                <a:solidFill>
                  <a:schemeClr val="accent6">
                    <a:lumMod val="50000"/>
                  </a:schemeClr>
                </a:solidFill>
              </a:rPr>
              <a:t>اتصال متعددة </a:t>
            </a:r>
          </a:p>
          <a:p>
            <a:r>
              <a:rPr lang="ar-SA" sz="2800" dirty="0" smtClean="0">
                <a:solidFill>
                  <a:schemeClr val="accent6">
                    <a:lumMod val="50000"/>
                  </a:schemeClr>
                </a:solidFill>
              </a:rPr>
              <a:t>اعتمدت في بدايتها على التكنولوجيا اليدوية</a:t>
            </a:r>
          </a:p>
          <a:p>
            <a:r>
              <a:rPr lang="ar-SA" sz="2800" dirty="0" err="1" smtClean="0">
                <a:solidFill>
                  <a:schemeClr val="accent6">
                    <a:lumMod val="50000"/>
                  </a:schemeClr>
                </a:solidFill>
              </a:rPr>
              <a:t>مثل:</a:t>
            </a:r>
            <a:r>
              <a:rPr lang="ar-SA" sz="2800" dirty="0" smtClean="0">
                <a:solidFill>
                  <a:schemeClr val="accent6">
                    <a:lumMod val="50000"/>
                  </a:schemeClr>
                </a:solidFill>
              </a:rPr>
              <a:t> </a:t>
            </a:r>
          </a:p>
          <a:p>
            <a:r>
              <a:rPr lang="ar-SA" sz="2800" dirty="0" smtClean="0"/>
              <a:t>                          </a:t>
            </a:r>
            <a:endParaRPr lang="ar-SA" sz="3600" dirty="0">
              <a:solidFill>
                <a:srgbClr val="C00000"/>
              </a:solidFill>
            </a:endParaRPr>
          </a:p>
        </p:txBody>
      </p:sp>
      <p:sp>
        <p:nvSpPr>
          <p:cNvPr id="4" name="مستطيل 3"/>
          <p:cNvSpPr/>
          <p:nvPr/>
        </p:nvSpPr>
        <p:spPr>
          <a:xfrm>
            <a:off x="6565146" y="6165304"/>
            <a:ext cx="1266693" cy="523220"/>
          </a:xfrm>
          <a:prstGeom prst="rect">
            <a:avLst/>
          </a:prstGeom>
        </p:spPr>
        <p:txBody>
          <a:bodyPr wrap="none">
            <a:spAutoFit/>
          </a:bodyPr>
          <a:lstStyle/>
          <a:p>
            <a:r>
              <a:rPr lang="ar-SA" sz="2800" b="1" dirty="0" smtClean="0">
                <a:solidFill>
                  <a:srgbClr val="C00000"/>
                </a:solidFill>
              </a:rPr>
              <a:t>التلغراف</a:t>
            </a:r>
            <a:r>
              <a:rPr lang="ar-SA" sz="2800" dirty="0" smtClean="0">
                <a:solidFill>
                  <a:srgbClr val="C00000"/>
                </a:solidFill>
              </a:rPr>
              <a:t> </a:t>
            </a:r>
            <a:endParaRPr lang="ar-SA" sz="2800" dirty="0"/>
          </a:p>
        </p:txBody>
      </p:sp>
      <p:sp>
        <p:nvSpPr>
          <p:cNvPr id="5" name="زاوية مطوية 4"/>
          <p:cNvSpPr/>
          <p:nvPr/>
        </p:nvSpPr>
        <p:spPr>
          <a:xfrm>
            <a:off x="3491880" y="404664"/>
            <a:ext cx="2520280" cy="3960440"/>
          </a:xfrm>
          <a:prstGeom prst="foldedCorner">
            <a:avLst/>
          </a:prstGeom>
          <a:ln/>
        </p:spPr>
        <p:style>
          <a:lnRef idx="3">
            <a:schemeClr val="lt1"/>
          </a:lnRef>
          <a:fillRef idx="1">
            <a:schemeClr val="accent5"/>
          </a:fillRef>
          <a:effectRef idx="1">
            <a:schemeClr val="accent5"/>
          </a:effectRef>
          <a:fontRef idx="minor">
            <a:schemeClr val="lt1"/>
          </a:fontRef>
        </p:style>
        <p:txBody>
          <a:bodyPr rtlCol="1" anchor="ctr"/>
          <a:lstStyle/>
          <a:p>
            <a:r>
              <a:rPr lang="ar-SA" sz="2800" dirty="0" smtClean="0"/>
              <a:t>                          </a:t>
            </a:r>
            <a:endParaRPr lang="ar-SA" sz="3600" dirty="0">
              <a:solidFill>
                <a:srgbClr val="C00000"/>
              </a:solidFill>
            </a:endParaRPr>
          </a:p>
        </p:txBody>
      </p:sp>
      <p:sp>
        <p:nvSpPr>
          <p:cNvPr id="6" name="زاوية مطوية 5"/>
          <p:cNvSpPr/>
          <p:nvPr/>
        </p:nvSpPr>
        <p:spPr>
          <a:xfrm>
            <a:off x="611560" y="404664"/>
            <a:ext cx="2483768" cy="3960440"/>
          </a:xfrm>
          <a:prstGeom prst="foldedCorner">
            <a:avLst/>
          </a:prstGeom>
          <a:ln/>
        </p:spPr>
        <p:style>
          <a:lnRef idx="3">
            <a:schemeClr val="lt1"/>
          </a:lnRef>
          <a:fillRef idx="1">
            <a:schemeClr val="accent2"/>
          </a:fillRef>
          <a:effectRef idx="1">
            <a:schemeClr val="accent2"/>
          </a:effectRef>
          <a:fontRef idx="minor">
            <a:schemeClr val="lt1"/>
          </a:fontRef>
        </p:style>
        <p:txBody>
          <a:bodyPr rtlCol="1" anchor="ctr"/>
          <a:lstStyle/>
          <a:p>
            <a:r>
              <a:rPr lang="ar-SA" sz="2800" dirty="0" smtClean="0"/>
              <a:t>                          </a:t>
            </a:r>
            <a:endParaRPr lang="ar-SA" sz="3600" dirty="0">
              <a:solidFill>
                <a:srgbClr val="C00000"/>
              </a:solidFill>
            </a:endParaRPr>
          </a:p>
        </p:txBody>
      </p:sp>
      <p:pic>
        <p:nvPicPr>
          <p:cNvPr id="23556" name="Picture 4" descr="http://t1.gstatic.com/images?q=tbn:ANd9GcTYO_Arb_l4N5VMUYNlWJ5djphy3_XD38XpiAgh3t3fRnA-RsvPhA"/>
          <p:cNvPicPr>
            <a:picLocks noChangeAspect="1" noChangeArrowheads="1"/>
          </p:cNvPicPr>
          <p:nvPr/>
        </p:nvPicPr>
        <p:blipFill>
          <a:blip r:embed="rId3" cstate="print"/>
          <a:srcRect/>
          <a:stretch>
            <a:fillRect/>
          </a:stretch>
        </p:blipFill>
        <p:spPr bwMode="auto">
          <a:xfrm>
            <a:off x="3419872" y="5921896"/>
            <a:ext cx="1368152" cy="936104"/>
          </a:xfrm>
          <a:prstGeom prst="rect">
            <a:avLst/>
          </a:prstGeom>
          <a:noFill/>
        </p:spPr>
      </p:pic>
      <p:pic>
        <p:nvPicPr>
          <p:cNvPr id="23558" name="Picture 6" descr="http://t2.gstatic.com/images?q=tbn:ANd9GcSDg9XPAoEfSzNxoVo3nDBC6WVN3VnQIHKx4An4xH5KeGfhUQux6w"/>
          <p:cNvPicPr>
            <a:picLocks noChangeAspect="1" noChangeArrowheads="1"/>
          </p:cNvPicPr>
          <p:nvPr/>
        </p:nvPicPr>
        <p:blipFill>
          <a:blip r:embed="rId4" cstate="print"/>
          <a:srcRect/>
          <a:stretch>
            <a:fillRect/>
          </a:stretch>
        </p:blipFill>
        <p:spPr bwMode="auto">
          <a:xfrm>
            <a:off x="4355976" y="4725144"/>
            <a:ext cx="1219200" cy="1095376"/>
          </a:xfrm>
          <a:prstGeom prst="rect">
            <a:avLst/>
          </a:prstGeom>
          <a:noFill/>
        </p:spPr>
      </p:pic>
      <p:sp>
        <p:nvSpPr>
          <p:cNvPr id="9" name="مستطيل 8"/>
          <p:cNvSpPr/>
          <p:nvPr/>
        </p:nvSpPr>
        <p:spPr>
          <a:xfrm>
            <a:off x="3707904" y="764704"/>
            <a:ext cx="2213992" cy="3170099"/>
          </a:xfrm>
          <a:prstGeom prst="rect">
            <a:avLst/>
          </a:prstGeom>
        </p:spPr>
        <p:txBody>
          <a:bodyPr wrap="square">
            <a:spAutoFit/>
          </a:bodyPr>
          <a:lstStyle/>
          <a:p>
            <a:r>
              <a:rPr lang="ar-SA" sz="4000" dirty="0" smtClean="0">
                <a:solidFill>
                  <a:schemeClr val="accent5">
                    <a:lumMod val="75000"/>
                  </a:schemeClr>
                </a:solidFill>
              </a:rPr>
              <a:t>تطورت إلى وسائل ميكانيكية كهربائية</a:t>
            </a:r>
          </a:p>
          <a:p>
            <a:r>
              <a:rPr lang="ar-SA" sz="4000" dirty="0" err="1" smtClean="0">
                <a:solidFill>
                  <a:schemeClr val="accent5">
                    <a:lumMod val="75000"/>
                  </a:schemeClr>
                </a:solidFill>
              </a:rPr>
              <a:t>مثل:</a:t>
            </a:r>
            <a:endParaRPr lang="ar-SA" sz="4000" dirty="0" smtClean="0">
              <a:solidFill>
                <a:schemeClr val="accent5">
                  <a:lumMod val="75000"/>
                </a:schemeClr>
              </a:solidFill>
            </a:endParaRPr>
          </a:p>
        </p:txBody>
      </p:sp>
      <p:sp>
        <p:nvSpPr>
          <p:cNvPr id="10" name="مستطيل 9"/>
          <p:cNvSpPr/>
          <p:nvPr/>
        </p:nvSpPr>
        <p:spPr>
          <a:xfrm>
            <a:off x="4022806" y="4869160"/>
            <a:ext cx="816249" cy="461665"/>
          </a:xfrm>
          <a:prstGeom prst="rect">
            <a:avLst/>
          </a:prstGeom>
        </p:spPr>
        <p:txBody>
          <a:bodyPr wrap="none">
            <a:spAutoFit/>
          </a:bodyPr>
          <a:lstStyle/>
          <a:p>
            <a:r>
              <a:rPr lang="ar-SA" sz="2400" b="1" dirty="0" smtClean="0"/>
              <a:t>لفاكس</a:t>
            </a:r>
            <a:endParaRPr lang="ar-SA" sz="2400" b="1" dirty="0"/>
          </a:p>
        </p:txBody>
      </p:sp>
      <p:sp>
        <p:nvSpPr>
          <p:cNvPr id="11" name="مستطيل 10"/>
          <p:cNvSpPr/>
          <p:nvPr/>
        </p:nvSpPr>
        <p:spPr>
          <a:xfrm>
            <a:off x="4551160" y="6093296"/>
            <a:ext cx="684803" cy="369332"/>
          </a:xfrm>
          <a:prstGeom prst="rect">
            <a:avLst/>
          </a:prstGeom>
        </p:spPr>
        <p:txBody>
          <a:bodyPr wrap="none">
            <a:spAutoFit/>
          </a:bodyPr>
          <a:lstStyle/>
          <a:p>
            <a:r>
              <a:rPr lang="ar-SA" b="1" dirty="0" smtClean="0"/>
              <a:t>الهاتف</a:t>
            </a:r>
            <a:endParaRPr lang="ar-SA" b="1" dirty="0"/>
          </a:p>
        </p:txBody>
      </p:sp>
      <p:sp>
        <p:nvSpPr>
          <p:cNvPr id="12" name="مستطيل 11"/>
          <p:cNvSpPr/>
          <p:nvPr/>
        </p:nvSpPr>
        <p:spPr>
          <a:xfrm>
            <a:off x="827584" y="620688"/>
            <a:ext cx="2267744" cy="3416320"/>
          </a:xfrm>
          <a:prstGeom prst="rect">
            <a:avLst/>
          </a:prstGeom>
        </p:spPr>
        <p:txBody>
          <a:bodyPr wrap="square">
            <a:spAutoFit/>
          </a:bodyPr>
          <a:lstStyle/>
          <a:p>
            <a:r>
              <a:rPr lang="ar-SA"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ثم وصلت إلى مرحلة</a:t>
            </a:r>
          </a:p>
          <a:p>
            <a:r>
              <a:rPr lang="ar-SA"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الوسائل الإلكترونية التي تجمع بين معالجة المعلومات ونقل البيانات والصور</a:t>
            </a:r>
          </a:p>
          <a:p>
            <a:r>
              <a:rPr lang="ar-SA"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والأحداث والصوت عبر الدول والقارات بطريقة مباشرة </a:t>
            </a:r>
            <a:r>
              <a:rPr lang="ar-SA" sz="24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مثل </a:t>
            </a:r>
            <a:r>
              <a:rPr lang="ar-SA" sz="2400" dirty="0" err="1" smtClean="0">
                <a:solidFill>
                  <a:srgbClr val="C00000"/>
                </a:solidFill>
              </a:rPr>
              <a:t>:</a:t>
            </a:r>
            <a:endParaRPr lang="ar-SA" sz="2400" dirty="0" smtClean="0">
              <a:solidFill>
                <a:srgbClr val="C00000"/>
              </a:solidFill>
            </a:endParaRPr>
          </a:p>
        </p:txBody>
      </p:sp>
      <p:pic>
        <p:nvPicPr>
          <p:cNvPr id="23560" name="Picture 8" descr="http://t1.gstatic.com/images?q=tbn:ANd9GcS3HnMzwt58GPn1MWmoramt5XCey5pBICWxRWEEbpqtb25uAIaZUQ"/>
          <p:cNvPicPr>
            <a:picLocks noChangeAspect="1" noChangeArrowheads="1"/>
          </p:cNvPicPr>
          <p:nvPr/>
        </p:nvPicPr>
        <p:blipFill>
          <a:blip r:embed="rId5" cstate="print"/>
          <a:srcRect/>
          <a:stretch>
            <a:fillRect/>
          </a:stretch>
        </p:blipFill>
        <p:spPr bwMode="auto">
          <a:xfrm>
            <a:off x="1403648" y="4581128"/>
            <a:ext cx="1187624" cy="936104"/>
          </a:xfrm>
          <a:prstGeom prst="rect">
            <a:avLst/>
          </a:prstGeom>
          <a:noFill/>
        </p:spPr>
      </p:pic>
      <p:sp>
        <p:nvSpPr>
          <p:cNvPr id="14" name="مستطيل 13"/>
          <p:cNvSpPr/>
          <p:nvPr/>
        </p:nvSpPr>
        <p:spPr>
          <a:xfrm>
            <a:off x="617844" y="4869160"/>
            <a:ext cx="859531" cy="369332"/>
          </a:xfrm>
          <a:prstGeom prst="rect">
            <a:avLst/>
          </a:prstGeom>
        </p:spPr>
        <p:txBody>
          <a:bodyPr wrap="none">
            <a:spAutoFit/>
          </a:bodyPr>
          <a:lstStyle/>
          <a:p>
            <a:r>
              <a:rPr lang="ar-SA" b="1" dirty="0" smtClean="0"/>
              <a:t>الحاسوب</a:t>
            </a:r>
            <a:endParaRPr lang="ar-SA" b="1" dirty="0"/>
          </a:p>
        </p:txBody>
      </p:sp>
      <p:pic>
        <p:nvPicPr>
          <p:cNvPr id="23562" name="Picture 10" descr="http://t2.gstatic.com/images?q=tbn:ANd9GcTNE-SRN_gTpufQYNUMgJ-yHB3ArgYyghS25Z3nkrxlQI7yrI4g"/>
          <p:cNvPicPr>
            <a:picLocks noChangeAspect="1" noChangeArrowheads="1"/>
          </p:cNvPicPr>
          <p:nvPr/>
        </p:nvPicPr>
        <p:blipFill>
          <a:blip r:embed="rId6" cstate="print"/>
          <a:srcRect/>
          <a:stretch>
            <a:fillRect/>
          </a:stretch>
        </p:blipFill>
        <p:spPr bwMode="auto">
          <a:xfrm>
            <a:off x="395536" y="5661248"/>
            <a:ext cx="1026815" cy="948656"/>
          </a:xfrm>
          <a:prstGeom prst="rect">
            <a:avLst/>
          </a:prstGeom>
          <a:noFill/>
        </p:spPr>
      </p:pic>
      <p:sp>
        <p:nvSpPr>
          <p:cNvPr id="16" name="مستطيل 15"/>
          <p:cNvSpPr/>
          <p:nvPr/>
        </p:nvSpPr>
        <p:spPr>
          <a:xfrm>
            <a:off x="1070986" y="5805264"/>
            <a:ext cx="1617751" cy="369332"/>
          </a:xfrm>
          <a:prstGeom prst="rect">
            <a:avLst/>
          </a:prstGeom>
        </p:spPr>
        <p:txBody>
          <a:bodyPr wrap="none">
            <a:spAutoFit/>
          </a:bodyPr>
          <a:lstStyle/>
          <a:p>
            <a:r>
              <a:rPr lang="ar-SA" b="1" dirty="0" smtClean="0"/>
              <a:t>الأقمار الاصطناعية</a:t>
            </a:r>
            <a:endParaRPr lang="ar-SA"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20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20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9">
                                            <p:txEl>
                                              <p:pRg st="0" end="0"/>
                                            </p:txEl>
                                          </p:spTgt>
                                        </p:tgtEl>
                                        <p:attrNameLst>
                                          <p:attrName>style.visibility</p:attrName>
                                        </p:attrNameLst>
                                      </p:cBhvr>
                                      <p:to>
                                        <p:strVal val="visible"/>
                                      </p:to>
                                    </p:set>
                                    <p:animEffect transition="in" filter="checkerboard(across)">
                                      <p:cBhvr>
                                        <p:cTn id="25" dur="2000"/>
                                        <p:tgtEl>
                                          <p:spTgt spid="9">
                                            <p:txEl>
                                              <p:pRg st="0" end="0"/>
                                            </p:txEl>
                                          </p:spTgt>
                                        </p:tgtEl>
                                      </p:cBhvr>
                                    </p:animEffect>
                                  </p:childTnLst>
                                </p:cTn>
                              </p:par>
                              <p:par>
                                <p:cTn id="26" presetID="5" presetClass="entr" presetSubtype="10" fill="hold" nodeType="withEffect">
                                  <p:stCondLst>
                                    <p:cond delay="0"/>
                                  </p:stCondLst>
                                  <p:childTnLst>
                                    <p:set>
                                      <p:cBhvr>
                                        <p:cTn id="27" dur="1" fill="hold">
                                          <p:stCondLst>
                                            <p:cond delay="0"/>
                                          </p:stCondLst>
                                        </p:cTn>
                                        <p:tgtEl>
                                          <p:spTgt spid="9">
                                            <p:txEl>
                                              <p:pRg st="1" end="1"/>
                                            </p:txEl>
                                          </p:spTgt>
                                        </p:tgtEl>
                                        <p:attrNameLst>
                                          <p:attrName>style.visibility</p:attrName>
                                        </p:attrNameLst>
                                      </p:cBhvr>
                                      <p:to>
                                        <p:strVal val="visible"/>
                                      </p:to>
                                    </p:set>
                                    <p:animEffect transition="in" filter="checkerboard(across)">
                                      <p:cBhvr>
                                        <p:cTn id="28" dur="20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0"/>
            <a:ext cx="6911752" cy="6858000"/>
          </a:xfrm>
          <a:prstGeom prst="rect">
            <a:avLst/>
          </a:prstGeom>
          <a:noFill/>
          <a:ln w="9525">
            <a:noFill/>
            <a:miter lim="800000"/>
            <a:headEnd/>
            <a:tailEnd/>
          </a:ln>
        </p:spPr>
      </p:pic>
      <p:pic>
        <p:nvPicPr>
          <p:cNvPr id="5122" name="Picture 2" descr="http://t1.gstatic.com/images?q=tbn:ANd9GcQjpfATfovY6v_wTXHwOAcMfoJ4pYiSt1dbwCsi3HZfxpLpNmds"/>
          <p:cNvPicPr>
            <a:picLocks noChangeAspect="1" noChangeArrowheads="1"/>
          </p:cNvPicPr>
          <p:nvPr/>
        </p:nvPicPr>
        <p:blipFill>
          <a:blip r:embed="rId3" cstate="print"/>
          <a:srcRect/>
          <a:stretch>
            <a:fillRect/>
          </a:stretch>
        </p:blipFill>
        <p:spPr bwMode="auto">
          <a:xfrm>
            <a:off x="7000875" y="1988840"/>
            <a:ext cx="2143125" cy="3096344"/>
          </a:xfrm>
          <a:prstGeom prst="rect">
            <a:avLst/>
          </a:prstGeom>
          <a:noFill/>
        </p:spPr>
      </p:pic>
      <p:sp>
        <p:nvSpPr>
          <p:cNvPr id="4" name="مستطيل 3"/>
          <p:cNvSpPr/>
          <p:nvPr/>
        </p:nvSpPr>
        <p:spPr>
          <a:xfrm>
            <a:off x="7833835" y="2492896"/>
            <a:ext cx="986167" cy="646331"/>
          </a:xfrm>
          <a:prstGeom prst="rect">
            <a:avLst/>
          </a:prstGeom>
        </p:spPr>
        <p:txBody>
          <a:bodyPr wrap="none">
            <a:spAutoFit/>
          </a:bodyPr>
          <a:lstStyle/>
          <a:p>
            <a:r>
              <a:rPr lang="ar-SA" b="1" dirty="0" smtClean="0"/>
              <a:t>لاحظ</a:t>
            </a:r>
          </a:p>
          <a:p>
            <a:r>
              <a:rPr lang="ar-SA" b="1" dirty="0" smtClean="0"/>
              <a:t> الصورتين</a:t>
            </a:r>
            <a:endParaRPr lang="ar-SA" b="1"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165</TotalTime>
  <Words>431</Words>
  <Application>Microsoft Office PowerPoint</Application>
  <PresentationFormat>عرض على الشاشة (3:4)‏</PresentationFormat>
  <Paragraphs>72</Paragraphs>
  <Slides>24</Slides>
  <Notes>0</Notes>
  <HiddenSlides>0</HiddenSlides>
  <MMClips>0</MMClips>
  <ScaleCrop>false</ScaleCrop>
  <HeadingPairs>
    <vt:vector size="4" baseType="variant">
      <vt:variant>
        <vt:lpstr>سمة</vt:lpstr>
      </vt:variant>
      <vt:variant>
        <vt:i4>1</vt:i4>
      </vt:variant>
      <vt:variant>
        <vt:lpstr>عناوين الشرائح</vt:lpstr>
      </vt:variant>
      <vt:variant>
        <vt:i4>24</vt:i4>
      </vt:variant>
    </vt:vector>
  </HeadingPairs>
  <TitlesOfParts>
    <vt:vector size="25" baseType="lpstr">
      <vt:lpstr>سمة Office</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lpstr>الشريحة 20</vt:lpstr>
      <vt:lpstr>الشريحة 21</vt:lpstr>
      <vt:lpstr>الشريحة 22</vt:lpstr>
      <vt:lpstr>الشريحة 23</vt:lpstr>
      <vt:lpstr>الشريحة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Dell</dc:creator>
  <cp:lastModifiedBy>Dell</cp:lastModifiedBy>
  <cp:revision>79</cp:revision>
  <dcterms:created xsi:type="dcterms:W3CDTF">2013-03-24T23:48:31Z</dcterms:created>
  <dcterms:modified xsi:type="dcterms:W3CDTF">2013-03-26T17:31:56Z</dcterms:modified>
</cp:coreProperties>
</file>