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25"/>
  </p:notesMasterIdLst>
  <p:sldIdLst>
    <p:sldId id="272" r:id="rId2"/>
    <p:sldId id="256" r:id="rId3"/>
    <p:sldId id="274" r:id="rId4"/>
    <p:sldId id="257" r:id="rId5"/>
    <p:sldId id="258" r:id="rId6"/>
    <p:sldId id="275" r:id="rId7"/>
    <p:sldId id="276" r:id="rId8"/>
    <p:sldId id="271" r:id="rId9"/>
    <p:sldId id="259" r:id="rId10"/>
    <p:sldId id="260" r:id="rId11"/>
    <p:sldId id="261" r:id="rId12"/>
    <p:sldId id="262" r:id="rId13"/>
    <p:sldId id="263" r:id="rId14"/>
    <p:sldId id="277" r:id="rId15"/>
    <p:sldId id="264" r:id="rId16"/>
    <p:sldId id="265" r:id="rId17"/>
    <p:sldId id="266" r:id="rId18"/>
    <p:sldId id="267" r:id="rId19"/>
    <p:sldId id="268" r:id="rId20"/>
    <p:sldId id="269" r:id="rId21"/>
    <p:sldId id="278" r:id="rId22"/>
    <p:sldId id="270" r:id="rId23"/>
    <p:sldId id="273" r:id="rId2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نمط فاتح 3 - تميي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6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4DD7642-8B94-4E5A-BB96-8C4424519FDB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1B3AC89-3925-4B86-BA37-A0CE1C84797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19</a:t>
            </a:fld>
            <a:endParaRPr lang="ar-S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20</a:t>
            </a:fld>
            <a:endParaRPr lang="ar-S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22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3AC89-3925-4B86-BA37-A0CE1C847973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755F8-2F6D-4A50-9E3C-18C4C4B43668}" type="datetimeFigureOut">
              <a:rPr lang="ar-SA" smtClean="0"/>
              <a:pPr/>
              <a:t>13/04/35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3E01C-7124-4201-A2C9-CA7C70E5D6A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عنصر نائب للمحتوى 11" descr="777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8670"/>
            <a:ext cx="9143999" cy="4229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images (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80436"/>
          </a:xfrm>
          <a:prstGeom prst="rect">
            <a:avLst/>
          </a:prstGeom>
        </p:spPr>
      </p:pic>
      <p:sp>
        <p:nvSpPr>
          <p:cNvPr id="4" name="زاوية مطوية 3"/>
          <p:cNvSpPr/>
          <p:nvPr/>
        </p:nvSpPr>
        <p:spPr>
          <a:xfrm>
            <a:off x="1214414" y="1928802"/>
            <a:ext cx="6715172" cy="3500462"/>
          </a:xfrm>
          <a:prstGeom prst="foldedCorner">
            <a:avLst>
              <a:gd name="adj" fmla="val 31983"/>
            </a:avLst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هم يحب</a:t>
            </a:r>
            <a:r>
              <a:rPr lang="ar-SA" sz="4400" b="1" dirty="0" smtClean="0">
                <a:solidFill>
                  <a:srgbClr val="FF0000"/>
                </a:solidFill>
              </a:rPr>
              <a:t>ون</a:t>
            </a:r>
            <a:r>
              <a:rPr lang="ar-SA" sz="4400" b="1" dirty="0" smtClean="0">
                <a:solidFill>
                  <a:srgbClr val="000000"/>
                </a:solidFill>
              </a:rPr>
              <a:t> وطنهم حبًّا صادقًا .</a:t>
            </a:r>
          </a:p>
          <a:p>
            <a:pPr algn="ctr"/>
            <a:endParaRPr lang="ar-SA" sz="4400" b="1" dirty="0" smtClean="0">
              <a:solidFill>
                <a:srgbClr val="000000"/>
              </a:solidFill>
            </a:endParaRPr>
          </a:p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أنتم تحب</a:t>
            </a:r>
            <a:r>
              <a:rPr lang="ar-SA" sz="4400" b="1" dirty="0" smtClean="0">
                <a:solidFill>
                  <a:srgbClr val="FF0000"/>
                </a:solidFill>
              </a:rPr>
              <a:t>ون</a:t>
            </a:r>
            <a:r>
              <a:rPr lang="ar-SA" sz="4400" b="1" dirty="0" smtClean="0">
                <a:solidFill>
                  <a:srgbClr val="000000"/>
                </a:solidFill>
              </a:rPr>
              <a:t> وطنكم حبًّا صادقًا 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ages (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زاوية مطوية 2"/>
          <p:cNvSpPr/>
          <p:nvPr/>
        </p:nvSpPr>
        <p:spPr>
          <a:xfrm>
            <a:off x="1214414" y="1928802"/>
            <a:ext cx="6643734" cy="2928958"/>
          </a:xfrm>
          <a:prstGeom prst="foldedCorner">
            <a:avLst>
              <a:gd name="adj" fmla="val 31983"/>
            </a:avLst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وقد تصرخ</a:t>
            </a:r>
            <a:r>
              <a:rPr lang="ar-SA" sz="4400" b="1" dirty="0" smtClean="0">
                <a:solidFill>
                  <a:srgbClr val="FF0000"/>
                </a:solidFill>
              </a:rPr>
              <a:t>ين</a:t>
            </a:r>
            <a:r>
              <a:rPr lang="ar-SA" sz="4400" b="1" dirty="0" smtClean="0">
                <a:solidFill>
                  <a:srgbClr val="000000"/>
                </a:solidFill>
              </a:rPr>
              <a:t> بأعلى صوتك أنا وطنية.</a:t>
            </a:r>
          </a:p>
          <a:p>
            <a:pPr algn="ctr"/>
            <a:endParaRPr lang="ar-SA" sz="4400" b="1" dirty="0" smtClean="0">
              <a:solidFill>
                <a:srgbClr val="000000"/>
              </a:solidFill>
            </a:endParaRPr>
          </a:p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أنتِ تصرخ</a:t>
            </a:r>
            <a:r>
              <a:rPr lang="ar-SA" sz="4400" b="1" dirty="0" smtClean="0">
                <a:solidFill>
                  <a:srgbClr val="FF0000"/>
                </a:solidFill>
              </a:rPr>
              <a:t>ين</a:t>
            </a:r>
            <a:r>
              <a:rPr lang="ar-SA" sz="4400" b="1" dirty="0" smtClean="0">
                <a:solidFill>
                  <a:srgbClr val="000000"/>
                </a:solidFill>
              </a:rPr>
              <a:t> بأعلى صوتك أنا وطنية.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ages (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زاوية مطوية 2"/>
          <p:cNvSpPr/>
          <p:nvPr/>
        </p:nvSpPr>
        <p:spPr>
          <a:xfrm>
            <a:off x="1214414" y="1357298"/>
            <a:ext cx="6572296" cy="4500594"/>
          </a:xfrm>
          <a:prstGeom prst="foldedCorner">
            <a:avLst>
              <a:gd name="adj" fmla="val 31983"/>
            </a:avLst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chemeClr val="accent2">
                    <a:lumMod val="75000"/>
                  </a:schemeClr>
                </a:solidFill>
              </a:rPr>
              <a:t>هم يؤدون واجبهم أداءً كاملاً .</a:t>
            </a:r>
          </a:p>
          <a:p>
            <a:pPr algn="ctr"/>
            <a:endParaRPr lang="ar-SA" sz="4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ar-SA" sz="4400" b="1" dirty="0" smtClean="0">
                <a:solidFill>
                  <a:schemeClr val="accent2">
                    <a:lumMod val="75000"/>
                  </a:schemeClr>
                </a:solidFill>
              </a:rPr>
              <a:t>أنتم تؤدون واجبكم أداءً كاملاً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images (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060" y="0"/>
            <a:ext cx="9423060" cy="6858000"/>
          </a:xfrm>
          <a:prstGeom prst="rect">
            <a:avLst/>
          </a:prstGeom>
        </p:spPr>
      </p:pic>
      <p:sp>
        <p:nvSpPr>
          <p:cNvPr id="4" name="زاوية مطوية 3"/>
          <p:cNvSpPr/>
          <p:nvPr/>
        </p:nvSpPr>
        <p:spPr>
          <a:xfrm>
            <a:off x="214282" y="1000108"/>
            <a:ext cx="6643734" cy="5143536"/>
          </a:xfrm>
          <a:prstGeom prst="foldedCorner">
            <a:avLst>
              <a:gd name="adj" fmla="val 3198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sz="4400" b="1" dirty="0" smtClean="0">
              <a:solidFill>
                <a:srgbClr val="000000"/>
              </a:solidFill>
            </a:endParaRPr>
          </a:p>
          <a:p>
            <a:pPr algn="ctr"/>
            <a:endParaRPr lang="ar-SA" sz="4400" b="1" dirty="0" smtClean="0">
              <a:solidFill>
                <a:srgbClr val="000000"/>
              </a:solidFill>
            </a:endParaRPr>
          </a:p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ألست الذي تدعو لوطنك ؟</a:t>
            </a:r>
          </a:p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ألستما اللذين تدعوان لوطنكما ؟</a:t>
            </a:r>
          </a:p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ألستم الذين تدعون لوطنكم ؟</a:t>
            </a:r>
          </a:p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ألستِ التي تدعين لوطنك ؟ </a:t>
            </a:r>
          </a:p>
          <a:p>
            <a:pPr algn="ctr"/>
            <a:endParaRPr lang="ar-SA" sz="4400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4143372" y="2357430"/>
            <a:ext cx="4357718" cy="3539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ارسمي يدك الجميلة على الورق الملون ثم اختاري فعل وقومي بإسناده لضمائر لتكوني خمسة أفعال كما تعلمنا </a:t>
            </a:r>
          </a:p>
          <a:p>
            <a:r>
              <a:rPr lang="ar-SA" sz="3200" dirty="0" smtClean="0"/>
              <a:t>ثم ضعيه في جملة واحدة مفيدة </a:t>
            </a:r>
          </a:p>
          <a:p>
            <a:endParaRPr lang="ar-SA" sz="3200" dirty="0" smtClean="0"/>
          </a:p>
          <a:p>
            <a:endParaRPr lang="ar-SA" sz="3200" dirty="0"/>
          </a:p>
        </p:txBody>
      </p:sp>
      <p:pic>
        <p:nvPicPr>
          <p:cNvPr id="5" name="صورة 4" descr="image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357562"/>
            <a:ext cx="371474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500174"/>
            <a:ext cx="2714644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مربع نص 8"/>
          <p:cNvSpPr txBox="1"/>
          <p:nvPr/>
        </p:nvSpPr>
        <p:spPr>
          <a:xfrm>
            <a:off x="428596" y="357166"/>
            <a:ext cx="2643206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أتعلم وأبدع في ثلاث دقائق </a:t>
            </a:r>
            <a:endParaRPr lang="ar-SA" sz="2400" dirty="0"/>
          </a:p>
        </p:txBody>
      </p:sp>
      <p:pic>
        <p:nvPicPr>
          <p:cNvPr id="11" name="صورة 10" descr="untitled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14290"/>
            <a:ext cx="4071966" cy="1900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خطط انسيابي: شريط مثقب 2"/>
          <p:cNvSpPr/>
          <p:nvPr/>
        </p:nvSpPr>
        <p:spPr>
          <a:xfrm>
            <a:off x="5715008" y="1214422"/>
            <a:ext cx="2071702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FF00"/>
                </a:solidFill>
              </a:rPr>
              <a:t>الجملة</a:t>
            </a:r>
            <a:endParaRPr lang="ar-SA" sz="3600" b="1" dirty="0">
              <a:solidFill>
                <a:srgbClr val="FFFF00"/>
              </a:solidFill>
            </a:endParaRPr>
          </a:p>
        </p:txBody>
      </p:sp>
      <p:sp>
        <p:nvSpPr>
          <p:cNvPr id="4" name="مخطط انسيابي: شريط مثقب 3"/>
          <p:cNvSpPr/>
          <p:nvPr/>
        </p:nvSpPr>
        <p:spPr>
          <a:xfrm>
            <a:off x="2857488" y="1142984"/>
            <a:ext cx="2071702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FF00"/>
                </a:solidFill>
              </a:rPr>
              <a:t>نوع ( لا )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5" name="مخطط انسيابي: شريط مثقب 4"/>
          <p:cNvSpPr/>
          <p:nvPr/>
        </p:nvSpPr>
        <p:spPr>
          <a:xfrm>
            <a:off x="500034" y="1142984"/>
            <a:ext cx="2128846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FF00"/>
                </a:solidFill>
              </a:rPr>
              <a:t>أثرها على الفعل</a:t>
            </a:r>
            <a:endParaRPr lang="ar-SA" sz="2800" b="1" dirty="0">
              <a:solidFill>
                <a:srgbClr val="FFFF00"/>
              </a:solidFill>
            </a:endParaRPr>
          </a:p>
        </p:txBody>
      </p:sp>
      <p:sp>
        <p:nvSpPr>
          <p:cNvPr id="6" name="زاوية مطوية 5"/>
          <p:cNvSpPr/>
          <p:nvPr/>
        </p:nvSpPr>
        <p:spPr>
          <a:xfrm>
            <a:off x="3000364" y="4143380"/>
            <a:ext cx="1643074" cy="171451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ناهية جازمة</a:t>
            </a:r>
            <a:endParaRPr lang="ar-SA" sz="3200" b="1" dirty="0"/>
          </a:p>
        </p:txBody>
      </p:sp>
      <p:sp>
        <p:nvSpPr>
          <p:cNvPr id="7" name="زاوية مطوية 6"/>
          <p:cNvSpPr/>
          <p:nvPr/>
        </p:nvSpPr>
        <p:spPr>
          <a:xfrm>
            <a:off x="928662" y="4143380"/>
            <a:ext cx="1643074" cy="171451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/>
              <a:t>لها تأثير على الفعل </a:t>
            </a:r>
          </a:p>
          <a:p>
            <a:pPr algn="ctr"/>
            <a:r>
              <a:rPr lang="ar-SA" sz="2000" b="1" dirty="0" smtClean="0"/>
              <a:t>لذا حذفت النون من الفعل .</a:t>
            </a:r>
            <a:endParaRPr lang="ar-SA" sz="2000" b="1" dirty="0"/>
          </a:p>
        </p:txBody>
      </p:sp>
      <p:sp>
        <p:nvSpPr>
          <p:cNvPr id="8" name="زاوية مطوية 7"/>
          <p:cNvSpPr/>
          <p:nvPr/>
        </p:nvSpPr>
        <p:spPr>
          <a:xfrm>
            <a:off x="5143504" y="4214818"/>
            <a:ext cx="2928958" cy="164307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لا تقطفوا الأزهار من</a:t>
            </a:r>
          </a:p>
          <a:p>
            <a:pPr algn="ctr"/>
            <a:r>
              <a:rPr lang="ar-SA" sz="3200" b="1" dirty="0" smtClean="0"/>
              <a:t>الحدائق العامة .</a:t>
            </a:r>
            <a:endParaRPr lang="ar-SA" sz="3200" b="1" dirty="0"/>
          </a:p>
        </p:txBody>
      </p:sp>
      <p:sp>
        <p:nvSpPr>
          <p:cNvPr id="9" name="زاوية مطوية 8"/>
          <p:cNvSpPr/>
          <p:nvPr/>
        </p:nvSpPr>
        <p:spPr>
          <a:xfrm>
            <a:off x="5214942" y="2285992"/>
            <a:ext cx="2857520" cy="178595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bg2"/>
                </a:solidFill>
              </a:rPr>
              <a:t>الذين يحبون وطنهم حبًّا صادقًا لا </a:t>
            </a:r>
          </a:p>
          <a:p>
            <a:pPr algn="ctr"/>
            <a:r>
              <a:rPr lang="ar-SA" sz="2800" b="1" dirty="0" smtClean="0">
                <a:solidFill>
                  <a:schemeClr val="bg2"/>
                </a:solidFill>
              </a:rPr>
              <a:t>يقطفون الأزهار من الحدائق العامة. </a:t>
            </a:r>
            <a:endParaRPr lang="ar-SA" sz="2800" b="1" dirty="0">
              <a:solidFill>
                <a:schemeClr val="bg2"/>
              </a:solidFill>
            </a:endParaRPr>
          </a:p>
        </p:txBody>
      </p:sp>
      <p:sp>
        <p:nvSpPr>
          <p:cNvPr id="10" name="زاوية مطوية 9"/>
          <p:cNvSpPr/>
          <p:nvPr/>
        </p:nvSpPr>
        <p:spPr>
          <a:xfrm>
            <a:off x="3000364" y="2285992"/>
            <a:ext cx="1714512" cy="171451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800" b="1" dirty="0" smtClean="0"/>
              <a:t>لا نافية</a:t>
            </a:r>
            <a:endParaRPr lang="ar-SA" sz="4800" b="1" dirty="0"/>
          </a:p>
        </p:txBody>
      </p:sp>
      <p:sp>
        <p:nvSpPr>
          <p:cNvPr id="11" name="زاوية مطوية 10"/>
          <p:cNvSpPr/>
          <p:nvPr/>
        </p:nvSpPr>
        <p:spPr>
          <a:xfrm>
            <a:off x="1000100" y="2285992"/>
            <a:ext cx="1571636" cy="171451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لم تؤثر على الفعل لذا بقيت النون مع الفعل </a:t>
            </a:r>
            <a:endParaRPr lang="ar-SA" sz="24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images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205064"/>
          </a:xfrm>
          <a:prstGeom prst="rect">
            <a:avLst/>
          </a:prstGeom>
        </p:spPr>
      </p:pic>
      <p:sp>
        <p:nvSpPr>
          <p:cNvPr id="3" name="عنوان 2"/>
          <p:cNvSpPr>
            <a:spLocks noGrp="1"/>
          </p:cNvSpPr>
          <p:nvPr>
            <p:ph type="title"/>
          </p:nvPr>
        </p:nvSpPr>
        <p:spPr>
          <a:xfrm>
            <a:off x="457200" y="928670"/>
            <a:ext cx="6400816" cy="1143000"/>
          </a:xfrm>
        </p:spPr>
        <p:txBody>
          <a:bodyPr>
            <a:normAutofit fontScale="90000"/>
          </a:bodyPr>
          <a:lstStyle/>
          <a:p>
            <a:r>
              <a:rPr lang="ar-S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أستبدل في المثال السابق أداة النصب (لن) بأداة الجزم: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 rot="929881">
            <a:off x="2011795" y="3770290"/>
            <a:ext cx="43973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لن تقطفوا الأزهار </a:t>
            </a:r>
          </a:p>
          <a:p>
            <a:pPr algn="ctr"/>
            <a:r>
              <a:rPr lang="ar-S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 الحدائق العامة.</a:t>
            </a:r>
            <a:endParaRPr lang="ar-S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dfd89e4ab603b6efbf8bc4914eb6475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034" y="0"/>
            <a:ext cx="9205034" cy="685800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1142976" y="1785926"/>
            <a:ext cx="6215106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  إن ربان السفينة إذا عطبت سفينته , يجب أن يبقى  فيها طويلاً حتى ينقل ركابها إلى قوارب النجاة , ويكون آخر من ينزل منها, فعلى الجميع أن يتحملوا التضحيات في سبيل وطنهم , وليقدموا كل غالٍ ونفيس من أجله, ويعدوا التضحية مكافأة له , حتى يفرحوا بذلك جدلاً .  </a:t>
            </a:r>
            <a:endParaRPr lang="ar-SA" sz="32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714612" y="1214422"/>
            <a:ext cx="578647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7030A0"/>
                </a:solidFill>
              </a:rPr>
              <a:t>أقرأ الفقرة السابقة وأستخرج منها كل فعل من الأفعال الخمسة حذفت منه النون , وأبين السبب .</a:t>
            </a:r>
            <a:endParaRPr lang="ar-SA" sz="2800" b="1" dirty="0">
              <a:solidFill>
                <a:srgbClr val="7030A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5157766" y="2143116"/>
            <a:ext cx="3986234" cy="6429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642910" y="2143116"/>
            <a:ext cx="4414862" cy="5715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5157766" y="4214818"/>
            <a:ext cx="3986234" cy="5715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5157766" y="2857496"/>
            <a:ext cx="3986234" cy="5715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5157766" y="3500438"/>
            <a:ext cx="3986234" cy="6429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بيضاوي 8"/>
          <p:cNvSpPr/>
          <p:nvPr/>
        </p:nvSpPr>
        <p:spPr>
          <a:xfrm>
            <a:off x="428596" y="4214818"/>
            <a:ext cx="4557738" cy="6429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428596" y="3500438"/>
            <a:ext cx="4557738" cy="5715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500034" y="2857496"/>
            <a:ext cx="4557738" cy="5715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5157766" y="4929198"/>
            <a:ext cx="3986234" cy="5715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شكل بيضاوي 12"/>
          <p:cNvSpPr/>
          <p:nvPr/>
        </p:nvSpPr>
        <p:spPr>
          <a:xfrm>
            <a:off x="428596" y="4929198"/>
            <a:ext cx="4557738" cy="5715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مستطيل 13"/>
          <p:cNvSpPr/>
          <p:nvPr/>
        </p:nvSpPr>
        <p:spPr>
          <a:xfrm>
            <a:off x="5929322" y="2000240"/>
            <a:ext cx="22145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الفعل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500166" y="2000240"/>
            <a:ext cx="29690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سبب حذف النون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429388" y="2714620"/>
            <a:ext cx="15311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يتحملوا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57158" y="2714620"/>
            <a:ext cx="49292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سبق </a:t>
            </a:r>
            <a:r>
              <a:rPr lang="ar-SA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بأدة</a:t>
            </a:r>
            <a:r>
              <a:rPr lang="ar-SA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نصب أن</a:t>
            </a:r>
            <a:endParaRPr lang="ar-SA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6429388" y="3429000"/>
            <a:ext cx="14285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يقدموا</a:t>
            </a:r>
            <a:endParaRPr lang="ar-SA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6572264" y="4000504"/>
            <a:ext cx="11945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يعدوا</a:t>
            </a:r>
            <a:endParaRPr lang="ar-SA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6357950" y="4786322"/>
            <a:ext cx="15504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يفرحوا</a:t>
            </a:r>
            <a:endParaRPr lang="ar-SA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0" y="3429000"/>
            <a:ext cx="52863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سبقت بأداة جزم </a:t>
            </a:r>
            <a:r>
              <a:rPr lang="ar-S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لام الأمر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85720" y="4857760"/>
            <a:ext cx="51965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سبقت بأداة نصب حتى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14282" y="4214818"/>
            <a:ext cx="48577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سبق بأداة نصب 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 descr="images (7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500833"/>
          </a:xfrm>
          <a:prstGeom prst="rect">
            <a:avLst/>
          </a:prstGeom>
        </p:spPr>
      </p:pic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>
            <a:off x="2714612" y="285728"/>
            <a:ext cx="6000792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dirty="0" smtClean="0">
                <a:solidFill>
                  <a:schemeClr val="accent2">
                    <a:lumMod val="75000"/>
                  </a:schemeClr>
                </a:solidFill>
              </a:rPr>
              <a:t>أكمل العبارة التالية :</a:t>
            </a:r>
            <a:endParaRPr lang="ar-SA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500430" y="1071546"/>
            <a:ext cx="564357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800" b="1" cap="none" spc="0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ربان السفينة يجب أن يبقى فيها طويلاً.</a:t>
            </a:r>
            <a:endParaRPr lang="ar-SA" sz="4800" b="1" cap="none" spc="0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 rot="757475">
            <a:off x="2296476" y="2705103"/>
            <a:ext cx="477486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ربابين السفن يجب</a:t>
            </a:r>
          </a:p>
          <a:p>
            <a:pPr algn="ctr"/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أن يبقوا فيها طويلاً. </a:t>
            </a:r>
            <a:endParaRPr lang="ar-S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 descr="images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مستطيل 8"/>
          <p:cNvSpPr/>
          <p:nvPr/>
        </p:nvSpPr>
        <p:spPr>
          <a:xfrm rot="20444865">
            <a:off x="3931688" y="1036204"/>
            <a:ext cx="54008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الصنف اللغوي</a:t>
            </a:r>
            <a:endParaRPr lang="ar-SA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 rot="20255775">
            <a:off x="-611240" y="4125937"/>
            <a:ext cx="57144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ar-SA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الخمسة</a:t>
            </a:r>
            <a:endParaRPr lang="ar-SA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14480" y="1142984"/>
            <a:ext cx="150019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الأفعال</a:t>
            </a:r>
            <a:endParaRPr lang="ar-SA" sz="4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صورة 17" descr="images (6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4572000" y="3786190"/>
            <a:ext cx="150019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4214810" y="2571744"/>
            <a:ext cx="200026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6143636" y="3000372"/>
            <a:ext cx="178595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6143636" y="4357694"/>
            <a:ext cx="1857388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2857488" y="4643446"/>
            <a:ext cx="191453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بيضاوي 8"/>
          <p:cNvSpPr/>
          <p:nvPr/>
        </p:nvSpPr>
        <p:spPr>
          <a:xfrm>
            <a:off x="2643174" y="3500438"/>
            <a:ext cx="1785950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4572000" y="3714752"/>
            <a:ext cx="1426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يسعى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214810" y="2571744"/>
            <a:ext cx="20541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يسعي</a:t>
            </a:r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ان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143636" y="3000372"/>
            <a:ext cx="1768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تسعي</a:t>
            </a:r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ان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215074" y="4286256"/>
            <a:ext cx="1731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يسع</a:t>
            </a:r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ون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000364" y="4643446"/>
            <a:ext cx="1731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تسع</a:t>
            </a:r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ون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714612" y="3500438"/>
            <a:ext cx="1606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تسع</a:t>
            </a:r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ين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ar-SA" dirty="0" err="1" smtClean="0">
                <a:solidFill>
                  <a:srgbClr val="FF0000"/>
                </a:solidFill>
              </a:rPr>
              <a:t>استراتيجية</a:t>
            </a:r>
            <a:r>
              <a:rPr lang="ar-SA" dirty="0" smtClean="0">
                <a:solidFill>
                  <a:srgbClr val="FF0000"/>
                </a:solidFill>
              </a:rPr>
              <a:t> الكرسي الساخن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4" name="صورة 3" descr="BB-Egg-Chai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428736"/>
            <a:ext cx="5500726" cy="542926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7" name="صورة 6" descr="images (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2357422" y="2143116"/>
            <a:ext cx="4357718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شكرا</a:t>
            </a:r>
          </a:p>
          <a:p>
            <a:r>
              <a:rPr lang="ar-SA" sz="7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يا مبدعات</a:t>
            </a:r>
            <a:endParaRPr lang="ar-SA" sz="7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images (1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92" y="4412"/>
            <a:ext cx="9149892" cy="6853587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مستطيل 3"/>
          <p:cNvSpPr/>
          <p:nvPr/>
        </p:nvSpPr>
        <p:spPr>
          <a:xfrm rot="20776140">
            <a:off x="1623480" y="3080544"/>
            <a:ext cx="4985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إعداد:منيرة الحقباني </a:t>
            </a:r>
            <a:endParaRPr lang="ar-SA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     ماذا تعرفين عن </a:t>
            </a:r>
            <a:r>
              <a:rPr lang="ar-SA" dirty="0" err="1" smtClean="0"/>
              <a:t>الافعال</a:t>
            </a:r>
            <a:r>
              <a:rPr lang="ar-SA" dirty="0" smtClean="0"/>
              <a:t> الخمسة؟؟ </a:t>
            </a:r>
            <a:endParaRPr lang="ar-SA" dirty="0"/>
          </a:p>
        </p:txBody>
      </p:sp>
      <p:pic>
        <p:nvPicPr>
          <p:cNvPr id="4" name="عنصر نائب للمحتوى 3" descr="o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05792" y="1000108"/>
            <a:ext cx="2438208" cy="1485714"/>
          </a:xfrm>
        </p:spPr>
      </p:pic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642910" y="1285860"/>
          <a:ext cx="6096000" cy="5143536"/>
        </p:xfrm>
        <a:graphic>
          <a:graphicData uri="http://schemas.openxmlformats.org/drawingml/2006/table">
            <a:tbl>
              <a:tblPr rtl="1" firstRow="1" bandRow="1">
                <a:tableStyleId>{5DA37D80-6434-44D0-A028-1B22A696006F}</a:tableStyleId>
              </a:tblPr>
              <a:tblGrid>
                <a:gridCol w="2032000"/>
                <a:gridCol w="2032000"/>
                <a:gridCol w="2032000"/>
              </a:tblGrid>
              <a:tr h="642942">
                <a:tc>
                  <a:txBody>
                    <a:bodyPr/>
                    <a:lstStyle/>
                    <a:p>
                      <a:pPr rtl="1"/>
                      <a:r>
                        <a:rPr lang="ar-SA" sz="2400" dirty="0" smtClean="0"/>
                        <a:t>ماذا اعرف ؟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400" dirty="0" smtClean="0"/>
                        <a:t>ماذا أريد أعرف</a:t>
                      </a:r>
                      <a:r>
                        <a:rPr lang="ar-SA" sz="2400" baseline="0" dirty="0" smtClean="0"/>
                        <a:t> ؟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400" dirty="0" smtClean="0"/>
                        <a:t>ماذا تعلمت ؟</a:t>
                      </a:r>
                      <a:endParaRPr lang="ar-SA" sz="2400" dirty="0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5786446" y="142852"/>
            <a:ext cx="24288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الزمن / دقيقتان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1428697" y="0"/>
            <a:ext cx="771530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أسترجع </a:t>
            </a:r>
            <a:r>
              <a:rPr lang="ar-SA" sz="3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ماسبق</a:t>
            </a:r>
            <a:r>
              <a:rPr lang="ar-SA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ar-SA" sz="32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دراستة</a:t>
            </a:r>
            <a:r>
              <a:rPr lang="ar-SA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؛ لأصوغ الفعل المضارع من الأفعال التالية :</a:t>
            </a:r>
            <a:r>
              <a:rPr lang="ar-SA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</a:t>
            </a:r>
            <a:endParaRPr lang="ar-SA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6572264" y="1500174"/>
            <a:ext cx="150019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6643702" y="2714620"/>
            <a:ext cx="142876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شكل بيضاوي 7"/>
          <p:cNvSpPr/>
          <p:nvPr/>
        </p:nvSpPr>
        <p:spPr>
          <a:xfrm>
            <a:off x="6572264" y="4000504"/>
            <a:ext cx="150019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بيضاوي 8"/>
          <p:cNvSpPr/>
          <p:nvPr/>
        </p:nvSpPr>
        <p:spPr>
          <a:xfrm>
            <a:off x="6572264" y="5286388"/>
            <a:ext cx="141446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4857752" y="5286388"/>
            <a:ext cx="157163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4786314" y="4000504"/>
            <a:ext cx="164307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4899315" y="2714620"/>
            <a:ext cx="157163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شكل بيضاوي 12"/>
          <p:cNvSpPr/>
          <p:nvPr/>
        </p:nvSpPr>
        <p:spPr>
          <a:xfrm>
            <a:off x="4857752" y="1500174"/>
            <a:ext cx="157163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شكل بيضاوي 13"/>
          <p:cNvSpPr/>
          <p:nvPr/>
        </p:nvSpPr>
        <p:spPr>
          <a:xfrm>
            <a:off x="1142976" y="5214950"/>
            <a:ext cx="171451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شكل بيضاوي 14"/>
          <p:cNvSpPr/>
          <p:nvPr/>
        </p:nvSpPr>
        <p:spPr>
          <a:xfrm>
            <a:off x="1214414" y="4000504"/>
            <a:ext cx="164307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شكل بيضاوي 15"/>
          <p:cNvSpPr/>
          <p:nvPr/>
        </p:nvSpPr>
        <p:spPr>
          <a:xfrm>
            <a:off x="1142976" y="2786058"/>
            <a:ext cx="164307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شكل بيضاوي 16"/>
          <p:cNvSpPr/>
          <p:nvPr/>
        </p:nvSpPr>
        <p:spPr>
          <a:xfrm>
            <a:off x="1071538" y="1500174"/>
            <a:ext cx="171451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شكل بيضاوي 17"/>
          <p:cNvSpPr/>
          <p:nvPr/>
        </p:nvSpPr>
        <p:spPr>
          <a:xfrm>
            <a:off x="3000364" y="5286388"/>
            <a:ext cx="164307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شكل بيضاوي 18"/>
          <p:cNvSpPr/>
          <p:nvPr/>
        </p:nvSpPr>
        <p:spPr>
          <a:xfrm>
            <a:off x="3071802" y="4000504"/>
            <a:ext cx="164307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3071802" y="2714620"/>
            <a:ext cx="164307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2928926" y="1500174"/>
            <a:ext cx="17859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مستطيل 21"/>
          <p:cNvSpPr/>
          <p:nvPr/>
        </p:nvSpPr>
        <p:spPr>
          <a:xfrm>
            <a:off x="6429388" y="1357298"/>
            <a:ext cx="192882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عَلِمَ</a:t>
            </a:r>
            <a:endParaRPr lang="ar-SA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4714876" y="1428736"/>
            <a:ext cx="17859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يعلم</a:t>
            </a:r>
            <a:endParaRPr lang="ar-SA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6500826" y="2714620"/>
            <a:ext cx="16430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قال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4643438" y="2714620"/>
            <a:ext cx="18573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ي</a:t>
            </a:r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قول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6357950" y="4000504"/>
            <a:ext cx="18573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سأل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4714876" y="4000504"/>
            <a:ext cx="1714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يسأل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6000760" y="5286388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تَلاَ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4643438" y="5214950"/>
            <a:ext cx="2000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يتلو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2857488" y="1500174"/>
            <a:ext cx="2000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شَدَّ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857224" y="1500174"/>
            <a:ext cx="20717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</a:t>
            </a:r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شدُّ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3071802" y="2714620"/>
            <a:ext cx="16430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وَعَدَ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1071538" y="2786058"/>
            <a:ext cx="16598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يعد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3286116" y="3857628"/>
            <a:ext cx="12121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رمى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1285852" y="3929066"/>
            <a:ext cx="1435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ترمي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3143240" y="5214950"/>
            <a:ext cx="1297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سَعَى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7" name="مستطيل 36"/>
          <p:cNvSpPr/>
          <p:nvPr/>
        </p:nvSpPr>
        <p:spPr>
          <a:xfrm>
            <a:off x="1214414" y="5143512"/>
            <a:ext cx="1503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يسعى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8" name="مربع نص 37"/>
          <p:cNvSpPr txBox="1"/>
          <p:nvPr/>
        </p:nvSpPr>
        <p:spPr>
          <a:xfrm>
            <a:off x="0" y="428604"/>
            <a:ext cx="1285852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فكر شارك زاوج </a:t>
            </a:r>
            <a:endParaRPr lang="ar-SA" dirty="0"/>
          </a:p>
        </p:txBody>
      </p:sp>
      <p:sp>
        <p:nvSpPr>
          <p:cNvPr id="39" name="عنصر نائب للمحتوى 3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-428660" y="0"/>
            <a:ext cx="98584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أكمل </a:t>
            </a:r>
            <a:r>
              <a:rPr lang="ar-SA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الشكل التالي بوضع كل مضارع في مكانه المناسب:</a:t>
            </a:r>
            <a:endParaRPr lang="ar-SA" sz="3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1571604" y="642918"/>
            <a:ext cx="6286544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" name="شكل بيضاوي 4"/>
          <p:cNvSpPr/>
          <p:nvPr/>
        </p:nvSpPr>
        <p:spPr>
          <a:xfrm>
            <a:off x="5572132" y="2428868"/>
            <a:ext cx="3143272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6" name="شكل بيضاوي 5"/>
          <p:cNvSpPr/>
          <p:nvPr/>
        </p:nvSpPr>
        <p:spPr>
          <a:xfrm>
            <a:off x="714348" y="2571744"/>
            <a:ext cx="3143272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7" name="شكل بيضاوي 6"/>
          <p:cNvSpPr/>
          <p:nvPr/>
        </p:nvSpPr>
        <p:spPr>
          <a:xfrm>
            <a:off x="7786710" y="4429132"/>
            <a:ext cx="13572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6429388" y="4429132"/>
            <a:ext cx="13572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شكل بيضاوي 8"/>
          <p:cNvSpPr/>
          <p:nvPr/>
        </p:nvSpPr>
        <p:spPr>
          <a:xfrm>
            <a:off x="5500694" y="5715016"/>
            <a:ext cx="13572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4143372" y="5715016"/>
            <a:ext cx="13572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2786050" y="5715016"/>
            <a:ext cx="13572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1428728" y="5643578"/>
            <a:ext cx="13572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شكل بيضاوي 12"/>
          <p:cNvSpPr/>
          <p:nvPr/>
        </p:nvSpPr>
        <p:spPr>
          <a:xfrm>
            <a:off x="0" y="5572140"/>
            <a:ext cx="13572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شكل بيضاوي 13"/>
          <p:cNvSpPr/>
          <p:nvPr/>
        </p:nvSpPr>
        <p:spPr>
          <a:xfrm>
            <a:off x="5072066" y="4500570"/>
            <a:ext cx="135729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6" name="رابط مستقيم 15"/>
          <p:cNvCxnSpPr/>
          <p:nvPr/>
        </p:nvCxnSpPr>
        <p:spPr>
          <a:xfrm rot="5400000">
            <a:off x="4644232" y="2142322"/>
            <a:ext cx="285752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رابط مستقيم 18"/>
          <p:cNvCxnSpPr/>
          <p:nvPr/>
        </p:nvCxnSpPr>
        <p:spPr>
          <a:xfrm>
            <a:off x="4786314" y="2285992"/>
            <a:ext cx="1714512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رابط مستقيم 20"/>
          <p:cNvCxnSpPr/>
          <p:nvPr/>
        </p:nvCxnSpPr>
        <p:spPr>
          <a:xfrm rot="10800000">
            <a:off x="3000364" y="2285992"/>
            <a:ext cx="1785950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رابط مستقيم 22"/>
          <p:cNvCxnSpPr/>
          <p:nvPr/>
        </p:nvCxnSpPr>
        <p:spPr>
          <a:xfrm rot="5400000">
            <a:off x="6393669" y="2393149"/>
            <a:ext cx="214314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رابط مستقيم 24"/>
          <p:cNvCxnSpPr/>
          <p:nvPr/>
        </p:nvCxnSpPr>
        <p:spPr>
          <a:xfrm rot="5400000">
            <a:off x="2857488" y="2428868"/>
            <a:ext cx="285752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رابط مستقيم 28"/>
          <p:cNvCxnSpPr/>
          <p:nvPr/>
        </p:nvCxnSpPr>
        <p:spPr>
          <a:xfrm rot="5400000">
            <a:off x="7073124" y="3928272"/>
            <a:ext cx="285752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رابط مستقيم 30"/>
          <p:cNvCxnSpPr/>
          <p:nvPr/>
        </p:nvCxnSpPr>
        <p:spPr>
          <a:xfrm>
            <a:off x="7143768" y="4071942"/>
            <a:ext cx="1214446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رابط مستقيم 32"/>
          <p:cNvCxnSpPr/>
          <p:nvPr/>
        </p:nvCxnSpPr>
        <p:spPr>
          <a:xfrm rot="10800000">
            <a:off x="5786446" y="4071942"/>
            <a:ext cx="1357322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رابط مستقيم 34"/>
          <p:cNvCxnSpPr/>
          <p:nvPr/>
        </p:nvCxnSpPr>
        <p:spPr>
          <a:xfrm rot="5400000">
            <a:off x="7001686" y="4214024"/>
            <a:ext cx="428628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رابط مستقيم 36"/>
          <p:cNvCxnSpPr/>
          <p:nvPr/>
        </p:nvCxnSpPr>
        <p:spPr>
          <a:xfrm rot="5400000">
            <a:off x="8215338" y="4214818"/>
            <a:ext cx="285752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 rot="5400000">
            <a:off x="5607851" y="4250537"/>
            <a:ext cx="357190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رابط مستقيم 40"/>
          <p:cNvCxnSpPr/>
          <p:nvPr/>
        </p:nvCxnSpPr>
        <p:spPr>
          <a:xfrm rot="5400000">
            <a:off x="1858150" y="4142586"/>
            <a:ext cx="714380" cy="158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رابط مستقيم 42"/>
          <p:cNvCxnSpPr/>
          <p:nvPr/>
        </p:nvCxnSpPr>
        <p:spPr>
          <a:xfrm>
            <a:off x="2143108" y="4500570"/>
            <a:ext cx="3857652" cy="1285884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/>
          <p:nvPr/>
        </p:nvCxnSpPr>
        <p:spPr>
          <a:xfrm>
            <a:off x="2143108" y="4500570"/>
            <a:ext cx="2428892" cy="1214446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رابط مستقيم 46"/>
          <p:cNvCxnSpPr/>
          <p:nvPr/>
        </p:nvCxnSpPr>
        <p:spPr>
          <a:xfrm rot="16200000" flipH="1">
            <a:off x="2035951" y="4607727"/>
            <a:ext cx="1285884" cy="107157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رابط مستقيم 48"/>
          <p:cNvCxnSpPr/>
          <p:nvPr/>
        </p:nvCxnSpPr>
        <p:spPr>
          <a:xfrm rot="5400000">
            <a:off x="1571604" y="4929198"/>
            <a:ext cx="1143008" cy="142876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رابط كسهم مستقيم 50"/>
          <p:cNvCxnSpPr/>
          <p:nvPr/>
        </p:nvCxnSpPr>
        <p:spPr>
          <a:xfrm rot="10800000" flipV="1">
            <a:off x="500034" y="4500570"/>
            <a:ext cx="1643074" cy="1000132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2" name="مستطيل 51"/>
          <p:cNvSpPr/>
          <p:nvPr/>
        </p:nvSpPr>
        <p:spPr>
          <a:xfrm>
            <a:off x="2000232" y="642918"/>
            <a:ext cx="54938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/>
                </a:solidFill>
                <a:effectLst/>
              </a:rPr>
              <a:t>الفعل المضارع من حيث</a:t>
            </a:r>
          </a:p>
          <a:p>
            <a:pPr algn="ctr"/>
            <a:r>
              <a:rPr lang="ar-S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/>
                </a:solidFill>
              </a:rPr>
              <a:t>الصحة </a:t>
            </a:r>
            <a:r>
              <a:rPr lang="ar-S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/>
                </a:solidFill>
              </a:rPr>
              <a:t>و</a:t>
            </a:r>
            <a:r>
              <a:rPr lang="ar-S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/>
                </a:solidFill>
              </a:rPr>
              <a:t> الاعتلال</a:t>
            </a:r>
            <a:endParaRPr lang="ar-SA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6143636" y="2357430"/>
            <a:ext cx="210185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المضارع </a:t>
            </a:r>
          </a:p>
          <a:p>
            <a:pPr algn="ctr"/>
            <a:r>
              <a:rPr lang="ar-SA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الصحيح</a:t>
            </a:r>
            <a:endParaRPr lang="ar-SA" sz="4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7858148" y="4357694"/>
            <a:ext cx="1111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يعلم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5" name="مستطيل 54"/>
          <p:cNvSpPr/>
          <p:nvPr/>
        </p:nvSpPr>
        <p:spPr>
          <a:xfrm>
            <a:off x="6572264" y="4429132"/>
            <a:ext cx="1088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يشدُّ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6" name="مستطيل 55"/>
          <p:cNvSpPr/>
          <p:nvPr/>
        </p:nvSpPr>
        <p:spPr>
          <a:xfrm>
            <a:off x="4500562" y="4429132"/>
            <a:ext cx="23574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يسأل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7" name="مستطيل 56"/>
          <p:cNvSpPr/>
          <p:nvPr/>
        </p:nvSpPr>
        <p:spPr>
          <a:xfrm>
            <a:off x="1142976" y="2500306"/>
            <a:ext cx="210185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المضارع </a:t>
            </a:r>
          </a:p>
          <a:p>
            <a:pPr algn="ctr"/>
            <a:r>
              <a:rPr lang="ar-SA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المعتل</a:t>
            </a:r>
            <a:endParaRPr lang="ar-SA" sz="4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8" name="مستطيل 57"/>
          <p:cNvSpPr/>
          <p:nvPr/>
        </p:nvSpPr>
        <p:spPr>
          <a:xfrm>
            <a:off x="0" y="5572140"/>
            <a:ext cx="1298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تقول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5572132" y="5643578"/>
            <a:ext cx="1111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يتلو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1" name="مستطيل 60"/>
          <p:cNvSpPr/>
          <p:nvPr/>
        </p:nvSpPr>
        <p:spPr>
          <a:xfrm>
            <a:off x="4143372" y="5643578"/>
            <a:ext cx="917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يعد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2" name="مستطيل 61"/>
          <p:cNvSpPr/>
          <p:nvPr/>
        </p:nvSpPr>
        <p:spPr>
          <a:xfrm>
            <a:off x="2714612" y="5572140"/>
            <a:ext cx="1435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ترمي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3" name="مستطيل 62"/>
          <p:cNvSpPr/>
          <p:nvPr/>
        </p:nvSpPr>
        <p:spPr>
          <a:xfrm>
            <a:off x="1357290" y="5572140"/>
            <a:ext cx="1503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يسعى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4" name="مربع نص 43"/>
          <p:cNvSpPr txBox="1"/>
          <p:nvPr/>
        </p:nvSpPr>
        <p:spPr>
          <a:xfrm>
            <a:off x="285720" y="1000108"/>
            <a:ext cx="1071570" cy="1384995"/>
          </a:xfrm>
          <a:prstGeom prst="rect">
            <a:avLst/>
          </a:prstGeom>
          <a:solidFill>
            <a:schemeClr val="accent2"/>
          </a:solidFill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فكر </a:t>
            </a:r>
          </a:p>
          <a:p>
            <a:r>
              <a:rPr lang="ar-SA" sz="2800" dirty="0" smtClean="0"/>
              <a:t>شارك</a:t>
            </a:r>
          </a:p>
          <a:p>
            <a:r>
              <a:rPr lang="ar-SA" sz="2800" dirty="0" smtClean="0"/>
              <a:t>زاوج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تنزيل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0"/>
            <a:ext cx="3009900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صورة 1" descr="تنزيل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285728"/>
            <a:ext cx="2500330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0" y="642918"/>
            <a:ext cx="378618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وقع أحمد في مشكلة كلفه المعلم بإلقاء كلمة غدا حول حب الوطن كتب النص ولكنه يحتاج إلى تصحيح لغوي حاولي مساعدته باكتشاف الأخطاء وتصحيحها </a:t>
            </a:r>
            <a:endParaRPr lang="ar-SA" sz="24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428860" y="285728"/>
            <a:ext cx="15716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/>
              <a:t>المدة / دقيقتا ن</a:t>
            </a:r>
            <a:endParaRPr lang="ar-SA" sz="20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85720" y="2714620"/>
            <a:ext cx="5929354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/>
              <a:t>إخواني </a:t>
            </a:r>
          </a:p>
          <a:p>
            <a:r>
              <a:rPr lang="ar-SA" sz="2800" dirty="0" smtClean="0"/>
              <a:t>إن حب الوطن لا يكمن في الهتاف له وإنما في خدمته وبنائه فالذين يحب وطنهم لا يلوث جدران المباني ولا يقطفون الأزهار من الحدائق </a:t>
            </a:r>
          </a:p>
          <a:p>
            <a:r>
              <a:rPr lang="ar-SA" sz="2800" dirty="0" smtClean="0"/>
              <a:t>وختاما أقول لكم إن كنتم تطالب بحقوقكم فادوا واجبكم على أكمل وجه </a:t>
            </a:r>
          </a:p>
          <a:p>
            <a:r>
              <a:rPr lang="ar-SA" sz="2800" dirty="0" smtClean="0"/>
              <a:t>كل </a:t>
            </a:r>
            <a:r>
              <a:rPr lang="ar-SA" sz="2800" dirty="0" err="1" smtClean="0"/>
              <a:t>التحايا</a:t>
            </a:r>
            <a:r>
              <a:rPr lang="ar-SA" sz="2800" dirty="0" smtClean="0"/>
              <a:t> لأستاذي حسن وخالد فهما يساعد  كل الطلاب وأقول لكما أنتما تسهم في رقي بلدكما </a:t>
            </a:r>
          </a:p>
          <a:p>
            <a:r>
              <a:rPr lang="ar-SA" sz="2800" dirty="0" smtClean="0"/>
              <a:t>وشكرا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4143372" y="428604"/>
            <a:ext cx="457203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ما أنواع الأفعال التي اخطأ فيها أحمد ؟</a:t>
            </a:r>
          </a:p>
          <a:p>
            <a:r>
              <a:rPr lang="ar-SA" sz="2400" dirty="0" smtClean="0"/>
              <a:t>كيف </a:t>
            </a:r>
            <a:r>
              <a:rPr lang="ar-SA" sz="2400" dirty="0" err="1" smtClean="0"/>
              <a:t>صححتي</a:t>
            </a:r>
            <a:r>
              <a:rPr lang="ar-SA" sz="2400" dirty="0" smtClean="0"/>
              <a:t> الأخطاء ؟</a:t>
            </a:r>
          </a:p>
          <a:p>
            <a:r>
              <a:rPr lang="ar-SA" sz="2400" dirty="0" smtClean="0"/>
              <a:t>ماذا اسمي هذه الأفعال بعد </a:t>
            </a:r>
            <a:r>
              <a:rPr lang="ar-SA" sz="2400" dirty="0" err="1" smtClean="0"/>
              <a:t>اسنادها</a:t>
            </a:r>
            <a:r>
              <a:rPr lang="ar-SA" sz="2400" dirty="0" smtClean="0"/>
              <a:t> ؟</a:t>
            </a:r>
          </a:p>
          <a:p>
            <a:r>
              <a:rPr lang="ar-SA" sz="2400" dirty="0" smtClean="0"/>
              <a:t>استنتج أن :</a:t>
            </a:r>
            <a:endParaRPr lang="ar-SA" sz="2400" dirty="0"/>
          </a:p>
        </p:txBody>
      </p:sp>
      <p:sp>
        <p:nvSpPr>
          <p:cNvPr id="3" name="مستطيل 2"/>
          <p:cNvSpPr/>
          <p:nvPr/>
        </p:nvSpPr>
        <p:spPr>
          <a:xfrm>
            <a:off x="571472" y="2000240"/>
            <a:ext cx="7786742" cy="35719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857224" y="2714620"/>
            <a:ext cx="707236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/>
              <a:t>هي كل فعل مضارع اتصل بآخره ألف الاثنين أو واو الجماعة أو ياء المخاطبة بصيغتيه المخاطب والغائب</a:t>
            </a:r>
          </a:p>
          <a:p>
            <a:r>
              <a:rPr lang="ar-SA" sz="3200" dirty="0" smtClean="0"/>
              <a:t>وصيغة واحده لياء المخاطبة  </a:t>
            </a:r>
            <a:endParaRPr lang="ar-SA" sz="3200" dirty="0"/>
          </a:p>
        </p:txBody>
      </p:sp>
      <p:sp>
        <p:nvSpPr>
          <p:cNvPr id="5" name="سهم إلى اليمين 4"/>
          <p:cNvSpPr/>
          <p:nvPr/>
        </p:nvSpPr>
        <p:spPr>
          <a:xfrm>
            <a:off x="142844" y="357166"/>
            <a:ext cx="4000528" cy="2428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dirty="0" smtClean="0"/>
              <a:t>الأفعال الخمسة </a:t>
            </a:r>
            <a:endParaRPr lang="ar-SA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28596" y="1714488"/>
            <a:ext cx="853170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الفعل علم مضارعة </a:t>
            </a:r>
            <a:r>
              <a:rPr lang="ar-S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:</a:t>
            </a:r>
            <a:endParaRPr lang="en-US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عند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ar-S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مخاطبة </a:t>
            </a:r>
            <a:r>
              <a:rPr lang="ar-SA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الجماعة </a:t>
            </a:r>
            <a:r>
              <a:rPr lang="ar-S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نقول :</a:t>
            </a:r>
            <a:endParaRPr lang="en-US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عند الحديث عن الغائبين </a:t>
            </a:r>
            <a:r>
              <a:rPr lang="ar-S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نقول </a:t>
            </a:r>
            <a:r>
              <a:rPr lang="ar-SA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: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2500298" y="214290"/>
            <a:ext cx="639630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املا</a:t>
            </a:r>
            <a:r>
              <a:rPr lang="ar-S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الفراغات بما يناسبها: </a:t>
            </a:r>
          </a:p>
        </p:txBody>
      </p:sp>
      <p:sp>
        <p:nvSpPr>
          <p:cNvPr id="4" name="موجة مزدوجة 3"/>
          <p:cNvSpPr/>
          <p:nvPr/>
        </p:nvSpPr>
        <p:spPr>
          <a:xfrm>
            <a:off x="500034" y="1857364"/>
            <a:ext cx="2143125" cy="1000125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dirty="0"/>
              <a:t>تعلم </a:t>
            </a:r>
          </a:p>
        </p:txBody>
      </p:sp>
      <p:sp>
        <p:nvSpPr>
          <p:cNvPr id="5" name="موجة مزدوجة 4"/>
          <p:cNvSpPr/>
          <p:nvPr/>
        </p:nvSpPr>
        <p:spPr>
          <a:xfrm>
            <a:off x="500034" y="3286124"/>
            <a:ext cx="2357437" cy="857250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/>
              <a:t>تعلمون </a:t>
            </a:r>
          </a:p>
        </p:txBody>
      </p:sp>
      <p:sp>
        <p:nvSpPr>
          <p:cNvPr id="6" name="موجة مزدوجة 5"/>
          <p:cNvSpPr/>
          <p:nvPr/>
        </p:nvSpPr>
        <p:spPr>
          <a:xfrm>
            <a:off x="357158" y="4786322"/>
            <a:ext cx="2286000" cy="857250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/>
              <a:t>يعلمون 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428596" y="285728"/>
            <a:ext cx="2000264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الزمن /دقيقة فردي 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images (1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6007"/>
            <a:ext cx="9144000" cy="6745988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2571736" y="1214422"/>
            <a:ext cx="489471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7030A0"/>
                </a:solidFill>
              </a:rPr>
              <a:t>أحاكي الجمل التي تضمنتها نصوص الوحدة مع التنبيه إلى استخدام الأفعال الخمسة: </a:t>
            </a:r>
            <a:endParaRPr lang="ar-SA" sz="2800" b="1" dirty="0">
              <a:solidFill>
                <a:srgbClr val="7030A0"/>
              </a:solidFill>
            </a:endParaRPr>
          </a:p>
        </p:txBody>
      </p:sp>
      <p:sp>
        <p:nvSpPr>
          <p:cNvPr id="4" name="زاوية مطوية 3"/>
          <p:cNvSpPr/>
          <p:nvPr/>
        </p:nvSpPr>
        <p:spPr>
          <a:xfrm>
            <a:off x="285720" y="2714620"/>
            <a:ext cx="7643866" cy="2928958"/>
          </a:xfrm>
          <a:prstGeom prst="foldedCorner">
            <a:avLst>
              <a:gd name="adj" fmla="val 31983"/>
            </a:avLst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هما يعلم</a:t>
            </a:r>
            <a:r>
              <a:rPr lang="ar-SA" sz="4400" b="1" dirty="0" smtClean="0">
                <a:solidFill>
                  <a:srgbClr val="FF0000"/>
                </a:solidFill>
              </a:rPr>
              <a:t>ان</a:t>
            </a:r>
            <a:r>
              <a:rPr lang="ar-SA" sz="4400" b="1" dirty="0" smtClean="0">
                <a:solidFill>
                  <a:srgbClr val="000000"/>
                </a:solidFill>
              </a:rPr>
              <a:t> أنَّ الوطنية ليست حديثًا</a:t>
            </a:r>
          </a:p>
          <a:p>
            <a:pPr algn="ctr"/>
            <a:endParaRPr lang="ar-SA" sz="4400" b="1" dirty="0" smtClean="0">
              <a:solidFill>
                <a:srgbClr val="000000"/>
              </a:solidFill>
            </a:endParaRPr>
          </a:p>
          <a:p>
            <a:pPr algn="ctr"/>
            <a:r>
              <a:rPr lang="ar-SA" sz="4400" b="1" dirty="0" smtClean="0">
                <a:solidFill>
                  <a:srgbClr val="000000"/>
                </a:solidFill>
              </a:rPr>
              <a:t>أنتما تعلم</a:t>
            </a:r>
            <a:r>
              <a:rPr lang="ar-SA" sz="4400" b="1" dirty="0" smtClean="0">
                <a:solidFill>
                  <a:srgbClr val="FF0000"/>
                </a:solidFill>
              </a:rPr>
              <a:t>ان</a:t>
            </a:r>
            <a:r>
              <a:rPr lang="ar-SA" sz="4400" b="1" dirty="0" smtClean="0">
                <a:solidFill>
                  <a:srgbClr val="000000"/>
                </a:solidFill>
              </a:rPr>
              <a:t> أنَّ الوطن عزيز على أفراده .</a:t>
            </a:r>
            <a:endParaRPr lang="ar-SA" sz="4400" b="1" dirty="0">
              <a:solidFill>
                <a:srgbClr val="00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28596" y="357166"/>
            <a:ext cx="24288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ثلاث دقائق  جماعي </a:t>
            </a:r>
            <a:endParaRPr lang="ar-SA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2642</TotalTime>
  <Words>572</Words>
  <Application>Microsoft Office PowerPoint</Application>
  <PresentationFormat>عرض على الشاشة (3:4)‏</PresentationFormat>
  <Paragraphs>148</Paragraphs>
  <Slides>23</Slides>
  <Notes>15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23</vt:i4>
      </vt:variant>
    </vt:vector>
  </HeadingPairs>
  <TitlesOfParts>
    <vt:vector size="24" baseType="lpstr">
      <vt:lpstr>سمة Office</vt:lpstr>
      <vt:lpstr>الشريحة 1</vt:lpstr>
      <vt:lpstr> </vt:lpstr>
      <vt:lpstr>     ماذا تعرفين عن الافعال الخمسة؟؟ 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أستبدل في المثال السابق أداة النصب (لن) بأداة الجزم:</vt:lpstr>
      <vt:lpstr>الشريحة 17</vt:lpstr>
      <vt:lpstr>الشريحة 18</vt:lpstr>
      <vt:lpstr>الشريحة 19</vt:lpstr>
      <vt:lpstr>الشريحة 20</vt:lpstr>
      <vt:lpstr>استراتيجية الكرسي الساخن</vt:lpstr>
      <vt:lpstr>الشريحة 22</vt:lpstr>
      <vt:lpstr>الشريحة 23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mst</dc:creator>
  <cp:lastModifiedBy>user</cp:lastModifiedBy>
  <cp:revision>69</cp:revision>
  <dcterms:created xsi:type="dcterms:W3CDTF">2009-03-07T13:59:08Z</dcterms:created>
  <dcterms:modified xsi:type="dcterms:W3CDTF">2014-02-14T14:57:26Z</dcterms:modified>
</cp:coreProperties>
</file>