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89" r:id="rId2"/>
    <p:sldId id="860" r:id="rId3"/>
    <p:sldId id="863" r:id="rId4"/>
    <p:sldId id="861" r:id="rId5"/>
    <p:sldId id="883" r:id="rId6"/>
    <p:sldId id="888" r:id="rId7"/>
    <p:sldId id="865" r:id="rId8"/>
    <p:sldId id="875" r:id="rId9"/>
    <p:sldId id="884" r:id="rId10"/>
    <p:sldId id="885" r:id="rId11"/>
    <p:sldId id="886" r:id="rId12"/>
    <p:sldId id="876" r:id="rId13"/>
    <p:sldId id="887" r:id="rId14"/>
    <p:sldId id="834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33CC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9" autoAdjust="0"/>
    <p:restoredTop sz="94660"/>
  </p:normalViewPr>
  <p:slideViewPr>
    <p:cSldViewPr snapToGrid="0">
      <p:cViewPr>
        <p:scale>
          <a:sx n="75" d="100"/>
          <a:sy n="75" d="100"/>
        </p:scale>
        <p:origin x="-426" y="-72"/>
      </p:cViewPr>
      <p:guideLst>
        <p:guide orient="horz" pos="1214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24/12/1442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6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563421" y="2680769"/>
            <a:ext cx="7834503" cy="1265254"/>
            <a:chOff x="9198889" y="2670931"/>
            <a:chExt cx="7834503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734168" y="3146095"/>
              <a:ext cx="5299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المخلوقات الحيّة و حاجاتها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21" y="4459541"/>
            <a:ext cx="2210803" cy="232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37" y="2717427"/>
            <a:ext cx="1837921" cy="170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70" y="954105"/>
            <a:ext cx="2031593" cy="138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063005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5611525" y="3519188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805698" y="3584011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5667911" y="358696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5611527" y="3519188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525286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285595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31780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3864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37180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3178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33020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37" y="1547511"/>
            <a:ext cx="537181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779081" y="3695372"/>
            <a:ext cx="511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solidFill>
                  <a:srgbClr val="7030A0"/>
                </a:solidFill>
                <a:latin typeface="Oswald" panose="02000503000000000000" pitchFamily="2" charset="0"/>
              </a:rPr>
              <a:t>بعض المخلوقات الحية </a:t>
            </a:r>
            <a:r>
              <a:rPr lang="ar-SY" b="1" dirty="0" smtClean="0">
                <a:latin typeface="Oswald" panose="02000503000000000000" pitchFamily="2" charset="0"/>
              </a:rPr>
              <a:t>مثل الأرانب و الثعالب تحتاج إلى </a:t>
            </a:r>
            <a:r>
              <a:rPr lang="ar-SY" b="1" dirty="0" smtClean="0">
                <a:solidFill>
                  <a:srgbClr val="7030A0"/>
                </a:solidFill>
                <a:latin typeface="Oswald" panose="02000503000000000000" pitchFamily="2" charset="0"/>
              </a:rPr>
              <a:t>جحور</a:t>
            </a:r>
            <a:r>
              <a:rPr lang="ar-SY" b="1" dirty="0" smtClean="0">
                <a:latin typeface="Oswald" panose="02000503000000000000" pitchFamily="2" charset="0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Oswald" panose="02000503000000000000" pitchFamily="2" charset="0"/>
              </a:rPr>
              <a:t>آمنة</a:t>
            </a:r>
            <a:r>
              <a:rPr lang="ar-SY" b="1" dirty="0" smtClean="0">
                <a:latin typeface="Oswald" panose="02000503000000000000" pitchFamily="2" charset="0"/>
              </a:rPr>
              <a:t> لتعيش فيها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226501" y="2355834"/>
            <a:ext cx="4712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بعض الحيوانات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تحتاج</a:t>
            </a:r>
            <a:r>
              <a:rPr lang="ar-SY" b="1" dirty="0" smtClean="0">
                <a:latin typeface="Oswald" panose="02000503000000000000" pitchFamily="2" charset="0"/>
              </a:rPr>
              <a:t> إلى </a:t>
            </a:r>
            <a:r>
              <a:rPr lang="ar-SY" b="1" dirty="0">
                <a:solidFill>
                  <a:srgbClr val="0070C0"/>
                </a:solidFill>
                <a:latin typeface="Oswald" panose="02000503000000000000" pitchFamily="2" charset="0"/>
              </a:rPr>
              <a:t>أماكن واسعة </a:t>
            </a:r>
            <a:r>
              <a:rPr lang="ar-SY" b="1" dirty="0" smtClean="0">
                <a:latin typeface="Oswald" panose="02000503000000000000" pitchFamily="2" charset="0"/>
              </a:rPr>
              <a:t>تعيش فيها و </a:t>
            </a:r>
            <a:r>
              <a:rPr lang="ar-SY" b="1" dirty="0">
                <a:latin typeface="Oswald" panose="02000503000000000000" pitchFamily="2" charset="0"/>
              </a:rPr>
              <a:t>منها الحوت </a:t>
            </a:r>
            <a:r>
              <a:rPr lang="ar-SY" b="1" dirty="0" smtClean="0">
                <a:latin typeface="Oswald" panose="02000503000000000000" pitchFamily="2" charset="0"/>
              </a:rPr>
              <a:t>وتحصل على حاجاتها منها , بينما تحصل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سمكة الكنعد </a:t>
            </a:r>
            <a:r>
              <a:rPr lang="ar-SY" b="1" dirty="0" smtClean="0">
                <a:latin typeface="Oswald" panose="02000503000000000000" pitchFamily="2" charset="0"/>
              </a:rPr>
              <a:t>على حاجاتها من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مناطق محدودة </a:t>
            </a:r>
            <a:r>
              <a:rPr lang="ar-SY" b="1" dirty="0" smtClean="0">
                <a:latin typeface="Oswald" panose="02000503000000000000" pitchFamily="2" charset="0"/>
              </a:rPr>
              <a:t>في البحر و </a:t>
            </a:r>
            <a:r>
              <a:rPr lang="ar-SY" b="1" dirty="0">
                <a:latin typeface="Oswald" panose="02000503000000000000" pitchFamily="2" charset="0"/>
              </a:rPr>
              <a:t>بعضها يعيش </a:t>
            </a:r>
            <a:r>
              <a:rPr lang="ar-SY" b="1" dirty="0">
                <a:solidFill>
                  <a:srgbClr val="0070C0"/>
                </a:solidFill>
                <a:latin typeface="Oswald" panose="02000503000000000000" pitchFamily="2" charset="0"/>
              </a:rPr>
              <a:t>في البحيرات الصغيرة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24120" y="1207603"/>
            <a:ext cx="378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المكان</a:t>
            </a:r>
            <a:endParaRPr lang="ar-SY" b="1" dirty="0" smtClean="0">
              <a:solidFill>
                <a:schemeClr val="accent2"/>
              </a:solidFill>
              <a:latin typeface="Oswald" panose="02000503000000000000" pitchFamily="2" charset="0"/>
            </a:endParaRP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تحتاج معظم المخلوقات الحية إلى أماكن تحصل منها على حاجاتها لكي تعيش و تنمو</a:t>
            </a:r>
            <a:endParaRPr lang="ar-SY" b="1" dirty="0">
              <a:latin typeface="Oswald" panose="020005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432960" y="4936714"/>
            <a:ext cx="2500868" cy="17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81" grpId="0" animBg="1"/>
      <p:bldP spid="82" grpId="0" animBg="1"/>
      <p:bldP spid="91" grpId="0"/>
      <p:bldP spid="93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298968" y="175301"/>
            <a:ext cx="3775800" cy="713591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5"/>
              <a:chExt cx="7582470" cy="1433017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7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573524" y="1183191"/>
            <a:ext cx="5024383" cy="748428"/>
            <a:chOff x="7596983" y="1381124"/>
            <a:chExt cx="4677954" cy="748428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99947"/>
              <a:ext cx="1146376" cy="717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27478" y="1475027"/>
              <a:ext cx="1147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الفكرة الرئيسة و التفاصيل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157599" y="1475027"/>
              <a:ext cx="309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أذكرُ </a:t>
              </a:r>
              <a:r>
                <a:rPr lang="ar-SY" b="1" dirty="0">
                  <a:latin typeface="Oswald" panose="02000503000000000000" pitchFamily="2" charset="0"/>
                </a:rPr>
                <a:t>بعض </a:t>
              </a:r>
              <a:r>
                <a:rPr lang="ar-SY" b="1" dirty="0" smtClean="0">
                  <a:latin typeface="Oswald" panose="02000503000000000000" pitchFamily="2" charset="0"/>
                </a:rPr>
                <a:t>الأشياء التي تحتاجه إليها جميع</a:t>
              </a:r>
              <a:r>
                <a:rPr lang="ar-SY" b="1" dirty="0">
                  <a:latin typeface="Oswald" panose="02000503000000000000" pitchFamily="2" charset="0"/>
                </a:rPr>
                <a:t> المخلوقات </a:t>
              </a:r>
              <a:r>
                <a:rPr lang="ar-SY" b="1" dirty="0" smtClean="0">
                  <a:latin typeface="Oswald" panose="02000503000000000000" pitchFamily="2" charset="0"/>
                </a:rPr>
                <a:t>الحية لكي تعيش؟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405734" y="2671182"/>
            <a:ext cx="772191" cy="60618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7690045" y="832952"/>
            <a:ext cx="1188720" cy="430060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6573524" y="2649656"/>
            <a:ext cx="3783148" cy="646331"/>
            <a:chOff x="2906622" y="5489773"/>
            <a:chExt cx="3783148" cy="646331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382793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2906622" y="5489773"/>
              <a:ext cx="3577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الماء و الغذاء و المكان و الغازات التي تحصل عليها من الهواء أو الماء لتتمكّن من التنفس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6801510" y="4121814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84427" y="1543133"/>
              <a:ext cx="3305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ماذا يُمكن أن يحدث لحيوان في بيئة مزدحمة؟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256611" y="5545194"/>
            <a:ext cx="772191" cy="688087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615483" y="3838280"/>
            <a:ext cx="1188720" cy="415148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6563543" y="5704572"/>
            <a:ext cx="3480930" cy="369332"/>
            <a:chOff x="3045763" y="2681639"/>
            <a:chExt cx="3480930" cy="369332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3045763" y="2681639"/>
              <a:ext cx="329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</a:rPr>
                <a:t>قد يموت الحيوان أو يُهاجر إلى مكان آخر</a:t>
              </a:r>
              <a:endParaRPr lang="ar-SY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8"/>
              <a:chOff x="3299468" y="5457935"/>
              <a:chExt cx="2143232" cy="541268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حاجاتها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511203" y="2356334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634177" y="299429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661603" y="344953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214198" y="2911385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90153" y="298002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83107" y="296538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214199" y="291138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5012818" y="291138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610237" y="2923781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906529" y="2227320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15579" y="1710004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603398" y="175172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68572" y="226519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97012" y="175023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415579" y="171000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14198" y="171000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12167" y="1710004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8" y="3360692"/>
            <a:ext cx="514026" cy="56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67" y="2164023"/>
            <a:ext cx="465184" cy="51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897403" y="3096049"/>
            <a:ext cx="471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solidFill>
                  <a:srgbClr val="9933FF"/>
                </a:solidFill>
                <a:latin typeface="Oswald" panose="02000503000000000000" pitchFamily="2" charset="0"/>
              </a:rPr>
              <a:t>جميع المخلوقات الحية </a:t>
            </a:r>
            <a:r>
              <a:rPr lang="ar-SY" b="1" dirty="0" smtClean="0">
                <a:latin typeface="Oswald" panose="02000503000000000000" pitchFamily="2" charset="0"/>
              </a:rPr>
              <a:t>سواء الصغيرة كالنمل أو الكبيرة كالفيل </a:t>
            </a:r>
            <a:r>
              <a:rPr lang="ar-SY" b="1" dirty="0" smtClean="0">
                <a:solidFill>
                  <a:srgbClr val="9933FF"/>
                </a:solidFill>
                <a:latin typeface="Oswald" panose="02000503000000000000" pitchFamily="2" charset="0"/>
              </a:rPr>
              <a:t>مُكوّنة من ملايين الخلايا </a:t>
            </a:r>
            <a:r>
              <a:rPr lang="ar-SY" b="1" dirty="0" smtClean="0">
                <a:latin typeface="Oswald" panose="02000503000000000000" pitchFamily="2" charset="0"/>
              </a:rPr>
              <a:t>, </a:t>
            </a:r>
            <a:r>
              <a:rPr lang="ar-SY" b="1" dirty="0" smtClean="0">
                <a:solidFill>
                  <a:srgbClr val="9933FF"/>
                </a:solidFill>
                <a:latin typeface="Oswald" panose="02000503000000000000" pitchFamily="2" charset="0"/>
              </a:rPr>
              <a:t>وتحتاج</a:t>
            </a:r>
            <a:r>
              <a:rPr lang="ar-SY" b="1" dirty="0" smtClean="0">
                <a:latin typeface="Oswald" panose="02000503000000000000" pitchFamily="2" charset="0"/>
              </a:rPr>
              <a:t> هذه الخلايا إلى </a:t>
            </a:r>
            <a:r>
              <a:rPr lang="ar-SY" b="1" dirty="0" smtClean="0">
                <a:solidFill>
                  <a:srgbClr val="9933FF"/>
                </a:solidFill>
                <a:latin typeface="Oswald" panose="02000503000000000000" pitchFamily="2" charset="0"/>
              </a:rPr>
              <a:t>المجهر</a:t>
            </a:r>
            <a:r>
              <a:rPr lang="ar-SY" b="1" dirty="0" smtClean="0">
                <a:latin typeface="Oswald" panose="02000503000000000000" pitchFamily="2" charset="0"/>
              </a:rPr>
              <a:t> لرؤيتها</a:t>
            </a: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96952" y="1878470"/>
            <a:ext cx="378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الخلايا </a:t>
            </a:r>
            <a:r>
              <a:rPr lang="ar-SY" b="1" dirty="0" smtClean="0">
                <a:latin typeface="Oswald" panose="02000503000000000000" pitchFamily="2" charset="0"/>
              </a:rPr>
              <a:t>وحدات بنائية تُكوِّنُ أجسام جميع الكائنات الحية و هي صغيرة جداً لا يمكن رؤيتها بالعين المجردة</a:t>
            </a:r>
          </a:p>
        </p:txBody>
      </p:sp>
      <p:pic>
        <p:nvPicPr>
          <p:cNvPr id="9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60" y="4624109"/>
            <a:ext cx="2566561" cy="180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040701" y="603809"/>
            <a:ext cx="5147197" cy="972772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221608" y="1653315"/>
              <a:ext cx="3468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C00000"/>
                  </a:solidFill>
                </a:rPr>
                <a:t>ممَّ تتركّبُ أجسام المخلوقات الحية ؟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8" y="4864641"/>
            <a:ext cx="2566561" cy="136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6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93" grpId="0"/>
          <p:bldP spid="9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298968" y="175301"/>
            <a:ext cx="3775800" cy="713591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5"/>
              <a:chExt cx="7582470" cy="1433017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7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573524" y="1183191"/>
            <a:ext cx="5024383" cy="748428"/>
            <a:chOff x="7596983" y="1381124"/>
            <a:chExt cx="4677954" cy="748428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99947"/>
              <a:ext cx="1146376" cy="717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27478" y="1475027"/>
              <a:ext cx="1147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الفكرة الرئيسة و التفاصيل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82269" y="1590570"/>
              <a:ext cx="309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ما المقصود بالخلايا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405734" y="2671182"/>
            <a:ext cx="772191" cy="60618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7690045" y="832952"/>
            <a:ext cx="1188720" cy="430060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6599500" y="2715875"/>
            <a:ext cx="3757172" cy="421004"/>
            <a:chOff x="2932598" y="5555992"/>
            <a:chExt cx="3757172" cy="421004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382793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2932598" y="5555992"/>
              <a:ext cx="3577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الخلايا وحدات بناء الحياة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6801510" y="4121814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84427" y="1615905"/>
              <a:ext cx="3305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ما الذي تحتاج إليه الخلايا لتبقى حيّة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256611" y="5545194"/>
            <a:ext cx="772191" cy="688087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615483" y="3838280"/>
            <a:ext cx="1188720" cy="415148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6563543" y="5704572"/>
            <a:ext cx="3480930" cy="369332"/>
            <a:chOff x="3045763" y="2681639"/>
            <a:chExt cx="3480930" cy="369332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3045763" y="2681639"/>
              <a:ext cx="329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</a:rPr>
                <a:t>الماء و الغذاء و المكان و الغازات للتّنفّس</a:t>
              </a:r>
              <a:endParaRPr lang="ar-SY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26" y="2537138"/>
            <a:ext cx="6162031" cy="395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1947452"/>
              <a:ext cx="2143232" cy="593959"/>
              <a:chOff x="3299468" y="5405243"/>
              <a:chExt cx="2143232" cy="593959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05243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4826001" y="0"/>
            <a:ext cx="397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Century Gothic" panose="020B0502020202020204" pitchFamily="34" charset="0"/>
              </a:rPr>
              <a:t>المخلوقات الحيّة و حاجاتها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sp>
        <p:nvSpPr>
          <p:cNvPr id="58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0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7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64833" y="2134210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99270" y="3283351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615233" y="3227407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67828" y="2689261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43783" y="2757903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36737" y="2743263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33390" y="3256991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67829" y="2689261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66448" y="2689261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63867" y="2701657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63452" y="1256980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69209" y="1487880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57028" y="1529603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22202" y="2043068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50642" y="152811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69209" y="1487880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67828" y="1487880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65797" y="1487880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37"/>
          <a:stretch/>
        </p:blipFill>
        <p:spPr>
          <a:xfrm>
            <a:off x="5338706" y="3138568"/>
            <a:ext cx="678391" cy="5695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6548505" y="1941899"/>
            <a:ext cx="611769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9" name="TextBox 50">
            <a:extLst>
              <a:ext uri="{FF2B5EF4-FFF2-40B4-BE49-F238E27FC236}">
                <a16:creationId xmlns="" xmlns:a16="http://schemas.microsoft.com/office/drawing/2014/main" id="{5602BA7C-A69E-4E38-AEE5-B3B7C3857A56}"/>
              </a:ext>
            </a:extLst>
          </p:cNvPr>
          <p:cNvSpPr txBox="1"/>
          <p:nvPr/>
        </p:nvSpPr>
        <p:spPr>
          <a:xfrm>
            <a:off x="6824553" y="3058889"/>
            <a:ext cx="483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المخلوقات الحية تتنفّس و تتحرك و تتغذّى و تشرب الماء و تتكاثر أما الأشياء غير الحيّة فلا تقوم بهذه الأشياء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110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10542532" y="27349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جواب :</a:t>
            </a:r>
            <a:endParaRPr lang="ar-SY" sz="2000" b="1" dirty="0">
              <a:solidFill>
                <a:srgbClr val="0099FF"/>
              </a:solidFill>
              <a:latin typeface="Oswald" panose="02000503000000000000" pitchFamily="2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="" xmlns:a16="http://schemas.microsoft.com/office/drawing/2014/main" id="{5F6D5D44-557F-408D-8495-0ACAC249DEC4}"/>
              </a:ext>
            </a:extLst>
          </p:cNvPr>
          <p:cNvSpPr txBox="1"/>
          <p:nvPr/>
        </p:nvSpPr>
        <p:spPr>
          <a:xfrm>
            <a:off x="7969900" y="1862122"/>
            <a:ext cx="404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فيم تختلف المخلوقات الحية عن الأشياء غير الحية في هذه الصورة ؟ كيف أعرف ذلك ؟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112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11133484" y="147675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سؤال :</a:t>
            </a:r>
            <a:endParaRPr lang="ar-SY" sz="2000" b="1" dirty="0">
              <a:solidFill>
                <a:schemeClr val="accent2"/>
              </a:solidFill>
              <a:latin typeface="Oswald" panose="02000503000000000000" pitchFamily="2" charset="0"/>
            </a:endParaRPr>
          </a:p>
        </p:txBody>
      </p:sp>
      <p:grpSp>
        <p:nvGrpSpPr>
          <p:cNvPr id="61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093904" y="474221"/>
            <a:ext cx="5147197" cy="972772"/>
            <a:chOff x="742949" y="1272891"/>
            <a:chExt cx="5147197" cy="972772"/>
          </a:xfrm>
        </p:grpSpPr>
        <p:grpSp>
          <p:nvGrpSpPr>
            <p:cNvPr id="62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65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4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986082" y="1300649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أنظر و أتساءل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0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9" grpId="0"/>
          <p:bldP spid="110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0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9" grpId="0"/>
          <p:bldP spid="110" grpId="0"/>
          <p:bldP spid="111" grpId="0"/>
          <p:bldP spid="1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04" y="244542"/>
            <a:ext cx="2828630" cy="2549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تعرُّف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38371" y="173982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72808" y="2888963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244277" y="404007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4939984" y="3496254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134157" y="35610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4996370" y="356402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4939986" y="34962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="" xmlns:a16="http://schemas.microsoft.com/office/drawing/2014/main" id="{02A0FF32-AD48-4775-A26F-4291B4640C4A}"/>
              </a:ext>
            </a:extLst>
          </p:cNvPr>
          <p:cNvSpPr/>
          <p:nvPr/>
        </p:nvSpPr>
        <p:spPr>
          <a:xfrm flipH="1" flipV="1">
            <a:off x="3768360" y="351046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253694" y="3502352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588771" y="28330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41366" y="2294873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17321" y="23635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10275" y="23488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06928" y="286260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41367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39986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37405" y="2307269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35">
            <a:extLst>
              <a:ext uri="{FF2B5EF4-FFF2-40B4-BE49-F238E27FC236}">
                <a16:creationId xmlns="" xmlns:a16="http://schemas.microsoft.com/office/drawing/2014/main" id="{C6BB9C75-B17B-4EFD-A51A-BC19A725F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23" y="3737439"/>
            <a:ext cx="686719" cy="4037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4"/>
          <a:stretch/>
        </p:blipFill>
        <p:spPr>
          <a:xfrm>
            <a:off x="5443523" y="2750500"/>
            <a:ext cx="459318" cy="520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78" b="50000"/>
          <a:stretch/>
        </p:blipFill>
        <p:spPr>
          <a:xfrm>
            <a:off x="6654481" y="1613085"/>
            <a:ext cx="479331" cy="362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48">
            <a:extLst>
              <a:ext uri="{FF2B5EF4-FFF2-40B4-BE49-F238E27FC236}">
                <a16:creationId xmlns="" xmlns:a16="http://schemas.microsoft.com/office/drawing/2014/main" id="{DFF1104E-0994-4563-B950-18A0EAFC2F14}"/>
              </a:ext>
            </a:extLst>
          </p:cNvPr>
          <p:cNvSpPr txBox="1"/>
          <p:nvPr/>
        </p:nvSpPr>
        <p:spPr>
          <a:xfrm>
            <a:off x="5465289" y="3998288"/>
            <a:ext cx="574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مثال : -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عندما يكون النبات في الظل فإنّه يستجيب للضوء و يميل في اتجاهه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       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-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عندما يرى الأرنبُ الثعلبَ يهربُ منه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167597" y="3690695"/>
            <a:ext cx="51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الاستجابة: </a:t>
            </a:r>
            <a:r>
              <a:rPr lang="ar-SY" b="1" dirty="0">
                <a:latin typeface="Oswald" panose="02000503000000000000" pitchFamily="2" charset="0"/>
              </a:rPr>
              <a:t>و هي قدرة المخلوق الحي على التفاعل مع ما يحيط </a:t>
            </a:r>
            <a:r>
              <a:rPr lang="ar-SY" b="1" dirty="0" smtClean="0">
                <a:latin typeface="Oswald" panose="02000503000000000000" pitchFamily="2" charset="0"/>
              </a:rPr>
              <a:t>به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824571" y="2667448"/>
            <a:ext cx="471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solidFill>
                  <a:srgbClr val="C00000"/>
                </a:solidFill>
                <a:latin typeface="Oswald" panose="02000503000000000000" pitchFamily="2" charset="0"/>
              </a:rPr>
              <a:t>المخلوقات الحية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تستجيب : </a:t>
            </a:r>
            <a:r>
              <a:rPr lang="ar-SY" b="1" dirty="0" smtClean="0">
                <a:latin typeface="Oswald" panose="02000503000000000000" pitchFamily="2" charset="0"/>
              </a:rPr>
              <a:t>وهب الله تعالى للمخلوقات الحية</a:t>
            </a:r>
          </a:p>
          <a:p>
            <a:pPr lvl="0" algn="r">
              <a:defRPr/>
            </a:pPr>
            <a:r>
              <a:rPr lang="ar-SY" b="1" dirty="0">
                <a:latin typeface="Oswald" panose="02000503000000000000" pitchFamily="2" charset="0"/>
              </a:rPr>
              <a:t> </a:t>
            </a:r>
            <a:r>
              <a:rPr lang="ar-SY" b="1" dirty="0" smtClean="0">
                <a:latin typeface="Oswald" panose="02000503000000000000" pitchFamily="2" charset="0"/>
              </a:rPr>
              <a:t>القدرة على الاستجابة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  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7720441" y="1294148"/>
            <a:ext cx="38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المخلوقات الحيّة تنمو</a:t>
            </a:r>
          </a:p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 </a:t>
            </a:r>
            <a:r>
              <a:rPr lang="ar-SY" b="1" dirty="0" smtClean="0">
                <a:latin typeface="Oswald" panose="02000503000000000000" pitchFamily="2" charset="0"/>
              </a:rPr>
              <a:t>تستخدم المخلوقات الحية الطاقة لتنمو </a:t>
            </a:r>
          </a:p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النمو يعني التغير مع تقدّم العمر</a:t>
            </a:r>
            <a:endParaRPr lang="ar-SY" b="1" dirty="0">
              <a:solidFill>
                <a:schemeClr val="accent2"/>
              </a:solidFill>
              <a:latin typeface="Oswald" panose="02000503000000000000" pitchFamily="2" charset="0"/>
            </a:endParaRPr>
          </a:p>
        </p:txBody>
      </p:sp>
      <p:pic>
        <p:nvPicPr>
          <p:cNvPr id="97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4" b="100000" l="9459" r="100000">
                        <a14:foregroundMark x1="81419" y1="69960" x2="86486" y2="73123"/>
                        <a14:foregroundMark x1="74324" y1="47628" x2="85473" y2="53755"/>
                        <a14:backgroundMark x1="89527" y1="83992" x2="89527" y2="83992"/>
                        <a14:backgroundMark x1="66892" y1="70553" x2="66892" y2="70553"/>
                        <a14:backgroundMark x1="82432" y1="65217" x2="82432" y2="65217"/>
                        <a14:backgroundMark x1="56757" y1="92292" x2="56757" y2="92292"/>
                        <a14:backgroundMark x1="76351" y1="96640" x2="76351" y2="96640"/>
                        <a14:backgroundMark x1="92905" y1="97233" x2="92905" y2="97233"/>
                        <a14:backgroundMark x1="84459" y1="97233" x2="84459" y2="97233"/>
                        <a14:backgroundMark x1="39189" y1="96047" x2="39189" y2="96047"/>
                        <a14:backgroundMark x1="54730" y1="93676" x2="44257" y2="96047"/>
                        <a14:backgroundMark x1="25676" y1="80237" x2="25676" y2="80237"/>
                        <a14:backgroundMark x1="43243" y1="78458" x2="26689" y2="80237"/>
                        <a14:backgroundMark x1="66892" y1="82016" x2="66892" y2="82016"/>
                        <a14:backgroundMark x1="65878" y1="49407" x2="65878" y2="49407"/>
                        <a14:backgroundMark x1="65878" y1="51383" x2="68919" y2="5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1027"/>
          <a:stretch/>
        </p:blipFill>
        <p:spPr>
          <a:xfrm>
            <a:off x="10785087" y="4785397"/>
            <a:ext cx="1028654" cy="187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720441" y="141631"/>
            <a:ext cx="4339764" cy="82017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32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ما المخلوقات الحية ؟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8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29" y="5131814"/>
            <a:ext cx="2222824" cy="142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" name="Picture 35">
            <a:extLst>
              <a:ext uri="{FF2B5EF4-FFF2-40B4-BE49-F238E27FC236}">
                <a16:creationId xmlns="" xmlns:a16="http://schemas.microsoft.com/office/drawing/2014/main" id="{C6BB9C75-B17B-4EFD-A51A-BC19A725FE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4079253"/>
            <a:ext cx="524812" cy="5008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0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47" y="5155789"/>
            <a:ext cx="1250773" cy="142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355176" y="5209443"/>
            <a:ext cx="3386880" cy="14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7246" cy="911319"/>
            <a:chOff x="1264997" y="2528270"/>
            <a:chExt cx="1228828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104" y="2762854"/>
              <a:ext cx="1157721" cy="8375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052338" y="4119835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8036545" y="1831413"/>
            <a:ext cx="3767178" cy="3436200"/>
            <a:chOff x="7981238" y="1794475"/>
            <a:chExt cx="3767178" cy="3436200"/>
          </a:xfrm>
        </p:grpSpPr>
        <p:sp>
          <p:nvSpPr>
            <p:cNvPr id="58" name="Freeform: Shape 3">
              <a:extLst>
                <a:ext uri="{FF2B5EF4-FFF2-40B4-BE49-F238E27FC236}">
                  <a16:creationId xmlns:a16="http://schemas.microsoft.com/office/drawing/2014/main" xmlns="" id="{05DD7B41-9B38-4767-944F-EC69296CFC48}"/>
                </a:ext>
              </a:extLst>
            </p:cNvPr>
            <p:cNvSpPr/>
            <p:nvPr/>
          </p:nvSpPr>
          <p:spPr>
            <a:xfrm>
              <a:off x="7981238" y="1794475"/>
              <a:ext cx="3767178" cy="3436200"/>
            </a:xfrm>
            <a:custGeom>
              <a:avLst/>
              <a:gdLst>
                <a:gd name="connsiteX0" fmla="*/ 781368 w 5849258"/>
                <a:gd name="connsiteY0" fmla="*/ 0 h 5689601"/>
                <a:gd name="connsiteX1" fmla="*/ 5067890 w 5849258"/>
                <a:gd name="connsiteY1" fmla="*/ 0 h 5689601"/>
                <a:gd name="connsiteX2" fmla="*/ 5849258 w 5849258"/>
                <a:gd name="connsiteY2" fmla="*/ 781368 h 5689601"/>
                <a:gd name="connsiteX3" fmla="*/ 5849258 w 5849258"/>
                <a:gd name="connsiteY3" fmla="*/ 3906747 h 5689601"/>
                <a:gd name="connsiteX4" fmla="*/ 5067890 w 5849258"/>
                <a:gd name="connsiteY4" fmla="*/ 4688115 h 5689601"/>
                <a:gd name="connsiteX5" fmla="*/ 4651681 w 5849258"/>
                <a:gd name="connsiteY5" fmla="*/ 4688115 h 5689601"/>
                <a:gd name="connsiteX6" fmla="*/ 3425372 w 5849258"/>
                <a:gd name="connsiteY6" fmla="*/ 5689601 h 5689601"/>
                <a:gd name="connsiteX7" fmla="*/ 3425372 w 5849258"/>
                <a:gd name="connsiteY7" fmla="*/ 4688115 h 5689601"/>
                <a:gd name="connsiteX8" fmla="*/ 781368 w 5849258"/>
                <a:gd name="connsiteY8" fmla="*/ 4688115 h 5689601"/>
                <a:gd name="connsiteX9" fmla="*/ 0 w 5849258"/>
                <a:gd name="connsiteY9" fmla="*/ 3906747 h 5689601"/>
                <a:gd name="connsiteX10" fmla="*/ 0 w 5849258"/>
                <a:gd name="connsiteY10" fmla="*/ 781368 h 5689601"/>
                <a:gd name="connsiteX11" fmla="*/ 781368 w 5849258"/>
                <a:gd name="connsiteY11" fmla="*/ 0 h 568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49258" h="5689601">
                  <a:moveTo>
                    <a:pt x="781368" y="0"/>
                  </a:moveTo>
                  <a:lnTo>
                    <a:pt x="5067890" y="0"/>
                  </a:lnTo>
                  <a:cubicBezTo>
                    <a:pt x="5499428" y="0"/>
                    <a:pt x="5849258" y="349830"/>
                    <a:pt x="5849258" y="781368"/>
                  </a:cubicBezTo>
                  <a:lnTo>
                    <a:pt x="5849258" y="3906747"/>
                  </a:lnTo>
                  <a:cubicBezTo>
                    <a:pt x="5849258" y="4338285"/>
                    <a:pt x="5499428" y="4688115"/>
                    <a:pt x="5067890" y="4688115"/>
                  </a:cubicBezTo>
                  <a:lnTo>
                    <a:pt x="4651681" y="4688115"/>
                  </a:lnTo>
                  <a:lnTo>
                    <a:pt x="3425372" y="5689601"/>
                  </a:lnTo>
                  <a:lnTo>
                    <a:pt x="3425372" y="4688115"/>
                  </a:lnTo>
                  <a:lnTo>
                    <a:pt x="781368" y="4688115"/>
                  </a:lnTo>
                  <a:cubicBezTo>
                    <a:pt x="349830" y="4688115"/>
                    <a:pt x="0" y="4338285"/>
                    <a:pt x="0" y="3906747"/>
                  </a:cubicBezTo>
                  <a:lnTo>
                    <a:pt x="0" y="781368"/>
                  </a:lnTo>
                  <a:cubicBezTo>
                    <a:pt x="0" y="349830"/>
                    <a:pt x="349830" y="0"/>
                    <a:pt x="781368" y="0"/>
                  </a:cubicBezTo>
                  <a:close/>
                </a:path>
              </a:pathLst>
            </a:custGeom>
            <a:solidFill>
              <a:srgbClr val="0070C0"/>
            </a:solidFill>
            <a:ln w="152400">
              <a:solidFill>
                <a:srgbClr val="33CCFF"/>
              </a:solidFill>
            </a:ln>
            <a:scene3d>
              <a:camera prst="perspectiveLeft"/>
              <a:lightRig rig="twoPt" dir="t"/>
            </a:scene3d>
            <a:sp3d prstMaterial="powder">
              <a:bevelT w="0" h="647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Graphic 86">
              <a:extLst>
                <a:ext uri="{FF2B5EF4-FFF2-40B4-BE49-F238E27FC236}">
                  <a16:creationId xmlns="" xmlns:a16="http://schemas.microsoft.com/office/drawing/2014/main" id="{B374C174-712E-460D-9DF0-243F1767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692" y="2151453"/>
              <a:ext cx="3166958" cy="2206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0" name="مجموعة 79"/>
          <p:cNvGrpSpPr/>
          <p:nvPr/>
        </p:nvGrpSpPr>
        <p:grpSpPr>
          <a:xfrm>
            <a:off x="7665901" y="928005"/>
            <a:ext cx="4526099" cy="736518"/>
            <a:chOff x="7603868" y="1381123"/>
            <a:chExt cx="4214024" cy="736518"/>
          </a:xfrm>
        </p:grpSpPr>
        <p:sp>
          <p:nvSpPr>
            <p:cNvPr id="87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374401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666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9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603868" y="1381124"/>
              <a:ext cx="3586289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603868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089867" y="1564716"/>
              <a:ext cx="304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تتغير صغار الدجاج عندما تنمو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grpSp>
        <p:nvGrpSpPr>
          <p:cNvPr id="31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318500" y="56934"/>
            <a:ext cx="3741705" cy="707147"/>
            <a:chOff x="742949" y="1272891"/>
            <a:chExt cx="5147197" cy="972772"/>
          </a:xfrm>
        </p:grpSpPr>
        <p:grpSp>
          <p:nvGrpSpPr>
            <p:cNvPr id="32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35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212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أقرأ الصورة 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8698747" y="5249083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031099" y="5598767"/>
            <a:ext cx="772191" cy="60618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526876" y="5027215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075464" y="5978647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7315410" y="3760537"/>
            <a:ext cx="1188720" cy="430060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388266" y="5027215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6516431" y="5617085"/>
            <a:ext cx="3261223" cy="646331"/>
            <a:chOff x="3224164" y="5529617"/>
            <a:chExt cx="3261223" cy="646331"/>
          </a:xfrm>
        </p:grpSpPr>
        <p:pic>
          <p:nvPicPr>
            <p:cNvPr id="69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178410" y="5677758"/>
              <a:ext cx="306977" cy="299238"/>
            </a:xfrm>
            <a:prstGeom prst="rect">
              <a:avLst/>
            </a:prstGeom>
          </p:spPr>
        </p:pic>
        <p:sp>
          <p:nvSpPr>
            <p:cNvPr id="70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3224164" y="5529617"/>
              <a:ext cx="2849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يتغيّر لونها حتى تصبح أكثر شبهاً بلون آبائها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0629979" y="5412711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623887" y="5220114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9" grpId="0" animBg="1"/>
          <p:bldP spid="59" grpId="1" animBg="1"/>
          <p:bldP spid="63" grpId="0" animBg="1"/>
          <p:bldP spid="65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9" grpId="0" animBg="1"/>
          <p:bldP spid="59" grpId="1" animBg="1"/>
          <p:bldP spid="63" grpId="0" animBg="1"/>
          <p:bldP spid="65" grpId="0" animBg="1"/>
          <p:bldP spid="6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58" y="4212305"/>
            <a:ext cx="2593221" cy="256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87" y="2766663"/>
              <a:ext cx="1157721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38371" y="118102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72808" y="2330163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244277" y="348127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4436615" y="2937454"/>
            <a:ext cx="6965400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134157" y="30022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4996370" y="300522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4939986" y="29374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="" xmlns:a16="http://schemas.microsoft.com/office/drawing/2014/main" id="{02A0FF32-AD48-4775-A26F-4291B4640C4A}"/>
              </a:ext>
            </a:extLst>
          </p:cNvPr>
          <p:cNvSpPr/>
          <p:nvPr/>
        </p:nvSpPr>
        <p:spPr>
          <a:xfrm flipH="1" flipV="1">
            <a:off x="3768360" y="295166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253694" y="2943552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588771" y="22742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41366" y="1736073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17321" y="18047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10275" y="17900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06928" y="230380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41367" y="17360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39986" y="17360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37405" y="1748469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0520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5346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5764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0898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5749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5346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5346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5346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35">
            <a:extLst>
              <a:ext uri="{FF2B5EF4-FFF2-40B4-BE49-F238E27FC236}">
                <a16:creationId xmlns="" xmlns:a16="http://schemas.microsoft.com/office/drawing/2014/main" id="{C6BB9C75-B17B-4EFD-A51A-BC19A725F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0" y="3178639"/>
            <a:ext cx="481712" cy="5145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3" y="2206499"/>
            <a:ext cx="459318" cy="490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2" y="875610"/>
            <a:ext cx="574369" cy="400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48">
            <a:extLst>
              <a:ext uri="{FF2B5EF4-FFF2-40B4-BE49-F238E27FC236}">
                <a16:creationId xmlns="" xmlns:a16="http://schemas.microsoft.com/office/drawing/2014/main" id="{DFF1104E-0994-4563-B950-18A0EAFC2F14}"/>
              </a:ext>
            </a:extLst>
          </p:cNvPr>
          <p:cNvSpPr txBox="1"/>
          <p:nvPr/>
        </p:nvSpPr>
        <p:spPr>
          <a:xfrm>
            <a:off x="6468123" y="3622974"/>
            <a:ext cx="479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="1" dirty="0">
                <a:latin typeface="Oswald" panose="02000503000000000000" pitchFamily="2" charset="0"/>
              </a:rPr>
              <a:t>السحلية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تتكاثر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بوضع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البيوض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التي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تُخرِجُ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سحالٍ</a:t>
            </a:r>
            <a:r>
              <a:rPr kumimoji="0" lang="ar-SY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صغيرة</a:t>
            </a:r>
            <a:endParaRPr lang="en-US" b="1" dirty="0">
              <a:latin typeface="Oswald" panose="02000503000000000000" pitchFamily="2" charset="0"/>
            </a:endParaRP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5936691" y="3173964"/>
            <a:ext cx="531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شجرة </a:t>
            </a:r>
            <a:r>
              <a:rPr lang="ar-SY" b="1" dirty="0">
                <a:latin typeface="Oswald" panose="02000503000000000000" pitchFamily="2" charset="0"/>
              </a:rPr>
              <a:t>الليمون تتكاثر عن طريق البذور التي </a:t>
            </a:r>
            <a:r>
              <a:rPr lang="ar-SY" b="1" dirty="0" smtClean="0">
                <a:latin typeface="Oswald" panose="02000503000000000000" pitchFamily="2" charset="0"/>
              </a:rPr>
              <a:t>تنمو لتصير </a:t>
            </a:r>
            <a:r>
              <a:rPr lang="ar-SY" b="1" dirty="0">
                <a:latin typeface="Oswald" panose="02000503000000000000" pitchFamily="2" charset="0"/>
              </a:rPr>
              <a:t>شجرة جديدة </a:t>
            </a: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824571" y="2082496"/>
            <a:ext cx="471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sz="2000" b="1" dirty="0">
                <a:solidFill>
                  <a:srgbClr val="0099FF"/>
                </a:solidFill>
                <a:latin typeface="Oswald" panose="02000503000000000000" pitchFamily="2" charset="0"/>
              </a:rPr>
              <a:t>التكاثر يعني أن ينتج المخلوق الحي أفراداً من </a:t>
            </a:r>
            <a:r>
              <a:rPr lang="ar-SY" sz="2000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نوعه</a:t>
            </a: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338384" y="875609"/>
            <a:ext cx="378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المخلوقات الحية تتكاثر</a:t>
            </a:r>
          </a:p>
        </p:txBody>
      </p:sp>
    </p:spTree>
    <p:extLst>
      <p:ext uri="{BB962C8B-B14F-4D97-AF65-F5344CB8AC3E}">
        <p14:creationId xmlns:p14="http://schemas.microsoft.com/office/powerpoint/2010/main" val="13875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81" grpId="0" animBg="1"/>
      <p:bldP spid="82" grpId="0" animBg="1"/>
      <p:bldP spid="86" grpId="0"/>
      <p:bldP spid="91" grpId="0"/>
      <p:bldP spid="93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87" y="2766663"/>
              <a:ext cx="1157721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38371" y="118102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72808" y="2330163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244277" y="348127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4436615" y="2937454"/>
            <a:ext cx="6965400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134157" y="30022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4996370" y="300522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4939986" y="29374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="" xmlns:a16="http://schemas.microsoft.com/office/drawing/2014/main" id="{02A0FF32-AD48-4775-A26F-4291B4640C4A}"/>
              </a:ext>
            </a:extLst>
          </p:cNvPr>
          <p:cNvSpPr/>
          <p:nvPr/>
        </p:nvSpPr>
        <p:spPr>
          <a:xfrm flipH="1" flipV="1">
            <a:off x="3768360" y="295166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253694" y="2943552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588771" y="22742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41366" y="1736073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17321" y="18047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10275" y="17900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06928" y="230380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41367" y="17360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39986" y="17360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37405" y="1748469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0520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5346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5764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0898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5749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5346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5346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5346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35">
            <a:extLst>
              <a:ext uri="{FF2B5EF4-FFF2-40B4-BE49-F238E27FC236}">
                <a16:creationId xmlns="" xmlns:a16="http://schemas.microsoft.com/office/drawing/2014/main" id="{C6BB9C75-B17B-4EFD-A51A-BC19A725F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0" y="3178639"/>
            <a:ext cx="481712" cy="5145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3" y="2206499"/>
            <a:ext cx="459318" cy="490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2" y="875610"/>
            <a:ext cx="574369" cy="400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350121" y="3282752"/>
            <a:ext cx="47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و تختلف الأشياء غير الحية عن المخلوقات الحية في أنها لا تستخدم الطّاقة للنمو أو للاستجابة أو للتكاثر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742057" y="2206499"/>
            <a:ext cx="47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السيارات و الطرق أشياء غير حيّة صنعها الإنسان</a:t>
            </a: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50277" y="652488"/>
            <a:ext cx="378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الأشياء غير الحية</a:t>
            </a: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هي كل ما يُحيط بنا , الصخور و التربة و الماء أشياء غير حيّة خلقها الله سبحانه تعالى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1"/>
          <a:stretch/>
        </p:blipFill>
        <p:spPr bwMode="auto">
          <a:xfrm>
            <a:off x="4073082" y="4476419"/>
            <a:ext cx="7175500" cy="16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81" grpId="0" animBg="1"/>
      <p:bldP spid="82" grpId="0" animBg="1"/>
      <p:bldP spid="91" grpId="0"/>
      <p:bldP spid="93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298968" y="175301"/>
            <a:ext cx="3775800" cy="713591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5"/>
              <a:chExt cx="7582470" cy="1433017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7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573524" y="1183191"/>
            <a:ext cx="5024383" cy="748428"/>
            <a:chOff x="7596983" y="1381124"/>
            <a:chExt cx="4677954" cy="748428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99947"/>
              <a:ext cx="1146376" cy="717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27478" y="1475027"/>
              <a:ext cx="1147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الفكرة الرئيسة و التفاصيل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166713" y="1563623"/>
              <a:ext cx="309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أذكرُ </a:t>
              </a:r>
              <a:r>
                <a:rPr lang="ar-SY" b="1" dirty="0">
                  <a:latin typeface="Oswald" panose="02000503000000000000" pitchFamily="2" charset="0"/>
                </a:rPr>
                <a:t>بعض خصائص </a:t>
              </a:r>
              <a:r>
                <a:rPr lang="ar-SY" b="1" dirty="0" smtClean="0">
                  <a:latin typeface="Oswald" panose="02000503000000000000" pitchFamily="2" charset="0"/>
                </a:rPr>
                <a:t>المخلوقات الحيّة ؟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405734" y="2671182"/>
            <a:ext cx="772191" cy="60618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7690045" y="832952"/>
            <a:ext cx="1188720" cy="430060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6780384" y="2812220"/>
            <a:ext cx="3576288" cy="369332"/>
            <a:chOff x="3113482" y="5652337"/>
            <a:chExt cx="3576288" cy="369332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382793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3113482" y="5652337"/>
              <a:ext cx="3370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المخلوقات الحية تنمو و تتكاثر و تستجيب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151726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174134" y="1615905"/>
              <a:ext cx="310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هل اللعبة مخلوق حي؟ كيف أعرفُ ذلك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256611" y="5545194"/>
            <a:ext cx="772191" cy="688087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615483" y="3838280"/>
            <a:ext cx="1188720" cy="415148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6600689" y="5565268"/>
            <a:ext cx="3443784" cy="646331"/>
            <a:chOff x="3082909" y="2542335"/>
            <a:chExt cx="3443784" cy="646331"/>
          </a:xfrm>
        </p:grpSpPr>
        <p:pic>
          <p:nvPicPr>
            <p:cNvPr id="100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3082909" y="2542335"/>
              <a:ext cx="329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</a:rPr>
                <a:t>لا, لأنّها لا تنمو و لا تتكاثر و لا تتحرك و لا تستجيب لما يحيط بها</a:t>
              </a:r>
              <a:endParaRPr lang="ar-SY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98" y="4417944"/>
            <a:ext cx="3081849" cy="236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15" y="254877"/>
            <a:ext cx="1515366" cy="38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24824" cy="911319"/>
            <a:chOff x="1264997" y="2528270"/>
            <a:chExt cx="1238979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5" y="2719963"/>
              <a:ext cx="1157721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063005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6569527" y="3519188"/>
            <a:ext cx="541335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723846" y="360910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6586059" y="361205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6529675" y="354428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525286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285595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31780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3864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37180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3178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33020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37" y="1547511"/>
            <a:ext cx="537181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48">
            <a:extLst>
              <a:ext uri="{FF2B5EF4-FFF2-40B4-BE49-F238E27FC236}">
                <a16:creationId xmlns="" xmlns:a16="http://schemas.microsoft.com/office/drawing/2014/main" id="{DFF1104E-0994-4563-B950-18A0EAFC2F14}"/>
              </a:ext>
            </a:extLst>
          </p:cNvPr>
          <p:cNvSpPr txBox="1"/>
          <p:nvPr/>
        </p:nvSpPr>
        <p:spPr>
          <a:xfrm>
            <a:off x="7521947" y="3814363"/>
            <a:ext cx="437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يدخل الماء في تركيب أجسام جميع </a:t>
            </a:r>
            <a:r>
              <a:rPr lang="ar-SY" b="1" dirty="0">
                <a:latin typeface="Oswald" panose="02000503000000000000" pitchFamily="2" charset="0"/>
              </a:rPr>
              <a:t>المخلوقات </a:t>
            </a:r>
            <a:r>
              <a:rPr lang="ar-SY" b="1" dirty="0" smtClean="0">
                <a:latin typeface="Oswald" panose="02000503000000000000" pitchFamily="2" charset="0"/>
              </a:rPr>
              <a:t>الحية فهي تستخدمه لتفكيك الطعام و نقله عبر أجسامها و كذلك للتّخلّص من الفضلات 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782676" y="3614308"/>
            <a:ext cx="511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rgbClr val="9900CC"/>
                </a:solidFill>
                <a:latin typeface="Oswald" panose="02000503000000000000" pitchFamily="2" charset="0"/>
              </a:rPr>
              <a:t>الماء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226501" y="2572924"/>
            <a:ext cx="471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تحصل</a:t>
            </a:r>
            <a:r>
              <a:rPr lang="ar-SY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 </a:t>
            </a:r>
            <a:r>
              <a:rPr lang="ar-SY" b="1" dirty="0">
                <a:latin typeface="Oswald" panose="02000503000000000000" pitchFamily="2" charset="0"/>
              </a:rPr>
              <a:t>المخلوقات </a:t>
            </a:r>
            <a:r>
              <a:rPr lang="ar-SY" b="1" dirty="0" smtClean="0">
                <a:latin typeface="Oswald" panose="02000503000000000000" pitchFamily="2" charset="0"/>
              </a:rPr>
              <a:t>الحية على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غذائها </a:t>
            </a:r>
            <a:r>
              <a:rPr lang="ar-SY" b="1" dirty="0" smtClean="0">
                <a:latin typeface="Oswald" panose="02000503000000000000" pitchFamily="2" charset="0"/>
              </a:rPr>
              <a:t>بطرق عدّة: </a:t>
            </a: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الحيوانات تتغذّى على مخلوقات أخرى , أمّا النباتات فتصنع غذاءها بنفسها 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24120" y="1207603"/>
            <a:ext cx="378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الغذاء</a:t>
            </a:r>
            <a:endParaRPr lang="ar-SY" b="1" dirty="0" smtClean="0">
              <a:solidFill>
                <a:schemeClr val="accent2"/>
              </a:solidFill>
              <a:latin typeface="Oswald" panose="02000503000000000000" pitchFamily="2" charset="0"/>
            </a:endParaRP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تحتاج المخلوقات الحية إلى الطاقة التي تحصل عليها من الغذاء لكي تعيش و تنمو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6913008" y="6909"/>
            <a:ext cx="5147197" cy="972772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446779" y="1624555"/>
              <a:ext cx="3468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C00000"/>
                  </a:solidFill>
                </a:rPr>
                <a:t>ما الذي تحتاج إليه المخلوقات الحية؟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8" name="Oval 42">
            <a:extLst>
              <a:ext uri="{FF2B5EF4-FFF2-40B4-BE49-F238E27FC236}">
                <a16:creationId xmlns:a16="http://schemas.microsoft.com/office/drawing/2014/main" xmlns="" id="{C03E3AA1-89D6-4490-A375-B4F15E61B511}"/>
              </a:ext>
            </a:extLst>
          </p:cNvPr>
          <p:cNvSpPr/>
          <p:nvPr/>
        </p:nvSpPr>
        <p:spPr>
          <a:xfrm>
            <a:off x="7531992" y="5325332"/>
            <a:ext cx="1334348" cy="1334348"/>
          </a:xfrm>
          <a:prstGeom prst="ellipse">
            <a:avLst/>
          </a:prstGeom>
          <a:solidFill>
            <a:srgbClr val="FF9147"/>
          </a:solidFill>
          <a:ln>
            <a:noFill/>
          </a:ln>
          <a:effectLst>
            <a:innerShdw blurRad="114300" dist="139700" dir="102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31">
            <a:extLst>
              <a:ext uri="{FF2B5EF4-FFF2-40B4-BE49-F238E27FC236}">
                <a16:creationId xmlns:a16="http://schemas.microsoft.com/office/drawing/2014/main" xmlns="" id="{EABE3B68-5B09-4ADC-9BF6-32B5CBB6C4E6}"/>
              </a:ext>
            </a:extLst>
          </p:cNvPr>
          <p:cNvSpPr/>
          <p:nvPr/>
        </p:nvSpPr>
        <p:spPr>
          <a:xfrm rot="5400000" flipH="1">
            <a:off x="6703529" y="5505425"/>
            <a:ext cx="983636" cy="778430"/>
          </a:xfrm>
          <a:custGeom>
            <a:avLst/>
            <a:gdLst>
              <a:gd name="connsiteX0" fmla="*/ 770300 w 770300"/>
              <a:gd name="connsiteY0" fmla="*/ 0 h 609600"/>
              <a:gd name="connsiteX1" fmla="*/ 0 w 770300"/>
              <a:gd name="connsiteY1" fmla="*/ 0 h 609600"/>
              <a:gd name="connsiteX2" fmla="*/ 0 w 770300"/>
              <a:gd name="connsiteY2" fmla="*/ 609600 h 609600"/>
              <a:gd name="connsiteX3" fmla="*/ 770300 w 7703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300" h="609600">
                <a:moveTo>
                  <a:pt x="770300" y="0"/>
                </a:moveTo>
                <a:lnTo>
                  <a:pt x="0" y="0"/>
                </a:lnTo>
                <a:lnTo>
                  <a:pt x="0" y="609600"/>
                </a:lnTo>
                <a:lnTo>
                  <a:pt x="770300" y="609600"/>
                </a:lnTo>
                <a:close/>
              </a:path>
            </a:pathLst>
          </a:custGeom>
          <a:gradFill>
            <a:gsLst>
              <a:gs pos="0">
                <a:srgbClr val="FF3300"/>
              </a:gs>
              <a:gs pos="94000">
                <a:srgbClr val="BC2400"/>
              </a:gs>
              <a:gs pos="31000">
                <a:srgbClr val="FF3300"/>
              </a:gs>
              <a:gs pos="15000">
                <a:srgbClr val="FF3300"/>
              </a:gs>
              <a:gs pos="55000">
                <a:srgbClr val="FF9933"/>
              </a:gs>
              <a:gs pos="83000">
                <a:srgbClr val="FF3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">
            <a:extLst>
              <a:ext uri="{FF2B5EF4-FFF2-40B4-BE49-F238E27FC236}">
                <a16:creationId xmlns:a16="http://schemas.microsoft.com/office/drawing/2014/main" xmlns="" id="{7B1346E3-57A4-4B07-A907-D23235371108}"/>
              </a:ext>
            </a:extLst>
          </p:cNvPr>
          <p:cNvSpPr/>
          <p:nvPr/>
        </p:nvSpPr>
        <p:spPr>
          <a:xfrm flipH="1">
            <a:off x="8168472" y="5104127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20">
            <a:extLst>
              <a:ext uri="{FF2B5EF4-FFF2-40B4-BE49-F238E27FC236}">
                <a16:creationId xmlns:a16="http://schemas.microsoft.com/office/drawing/2014/main" xmlns="" id="{8D72AD51-4DE5-45F2-9A00-7721E4F00557}"/>
              </a:ext>
            </a:extLst>
          </p:cNvPr>
          <p:cNvSpPr/>
          <p:nvPr/>
        </p:nvSpPr>
        <p:spPr>
          <a:xfrm flipH="1">
            <a:off x="8055451" y="6047756"/>
            <a:ext cx="3031787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13">
            <a:extLst>
              <a:ext uri="{FF2B5EF4-FFF2-40B4-BE49-F238E27FC236}">
                <a16:creationId xmlns:a16="http://schemas.microsoft.com/office/drawing/2014/main" xmlns="" id="{FF50E38D-70D1-4F80-A1C5-80CC255B3F1B}"/>
              </a:ext>
            </a:extLst>
          </p:cNvPr>
          <p:cNvSpPr/>
          <p:nvPr/>
        </p:nvSpPr>
        <p:spPr>
          <a:xfrm rot="5400000" flipH="1">
            <a:off x="9111776" y="3584435"/>
            <a:ext cx="1488778" cy="4626367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0">
                <a:srgbClr val="FF3300"/>
              </a:gs>
              <a:gs pos="94000">
                <a:srgbClr val="BC2400"/>
              </a:gs>
              <a:gs pos="31000">
                <a:srgbClr val="FF3300"/>
              </a:gs>
              <a:gs pos="15000">
                <a:srgbClr val="FF3300"/>
              </a:gs>
              <a:gs pos="55000">
                <a:srgbClr val="FF9933"/>
              </a:gs>
              <a:gs pos="83000">
                <a:srgbClr val="FF33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7">
            <a:extLst>
              <a:ext uri="{FF2B5EF4-FFF2-40B4-BE49-F238E27FC236}">
                <a16:creationId xmlns:a16="http://schemas.microsoft.com/office/drawing/2014/main" xmlns="" id="{CA4B3A78-1FC1-4438-BAB7-A6F67A57BA34}"/>
              </a:ext>
            </a:extLst>
          </p:cNvPr>
          <p:cNvSpPr/>
          <p:nvPr/>
        </p:nvSpPr>
        <p:spPr>
          <a:xfrm>
            <a:off x="7307081" y="5104127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9" name="Group 38">
            <a:extLst>
              <a:ext uri="{FF2B5EF4-FFF2-40B4-BE49-F238E27FC236}">
                <a16:creationId xmlns:a16="http://schemas.microsoft.com/office/drawing/2014/main" xmlns="" id="{7D227ADC-C814-4053-B7F0-5B933069C45D}"/>
              </a:ext>
            </a:extLst>
          </p:cNvPr>
          <p:cNvGrpSpPr/>
          <p:nvPr/>
        </p:nvGrpSpPr>
        <p:grpSpPr>
          <a:xfrm>
            <a:off x="7803586" y="5459847"/>
            <a:ext cx="3958402" cy="646331"/>
            <a:chOff x="5731114" y="3841170"/>
            <a:chExt cx="3958402" cy="646331"/>
          </a:xfrm>
        </p:grpSpPr>
        <p:pic>
          <p:nvPicPr>
            <p:cNvPr id="90" name="Picture 27">
              <a:extLst>
                <a:ext uri="{FF2B5EF4-FFF2-40B4-BE49-F238E27FC236}">
                  <a16:creationId xmlns:a16="http://schemas.microsoft.com/office/drawing/2014/main" xmlns="" id="{44AE79B9-D291-4057-8B4E-44EA48349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4" t="4927" r="22173" b="19130"/>
            <a:stretch/>
          </p:blipFill>
          <p:spPr>
            <a:xfrm>
              <a:off x="5731114" y="4132784"/>
              <a:ext cx="212036" cy="286358"/>
            </a:xfrm>
            <a:prstGeom prst="rect">
              <a:avLst/>
            </a:prstGeom>
          </p:spPr>
        </p:pic>
        <p:sp>
          <p:nvSpPr>
            <p:cNvPr id="92" name="TextBox 34">
              <a:extLst>
                <a:ext uri="{FF2B5EF4-FFF2-40B4-BE49-F238E27FC236}">
                  <a16:creationId xmlns:a16="http://schemas.microsoft.com/office/drawing/2014/main" xmlns="" id="{39F705A5-EBC6-4282-8787-0F01FD576592}"/>
                </a:ext>
              </a:extLst>
            </p:cNvPr>
            <p:cNvSpPr txBox="1"/>
            <p:nvPr/>
          </p:nvSpPr>
          <p:spPr>
            <a:xfrm>
              <a:off x="5888859" y="3841170"/>
              <a:ext cx="3800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تحصل الحيوانات على الماء بطرق مختلفة أما النباتات</a:t>
              </a:r>
              <a:r>
                <a:rPr kumimoji="0" lang="ar-SY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فتمتص جذورها الماء من التربة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17">
            <a:extLst>
              <a:ext uri="{FF2B5EF4-FFF2-40B4-BE49-F238E27FC236}">
                <a16:creationId xmlns:a16="http://schemas.microsoft.com/office/drawing/2014/main" xmlns="" id="{5D1E81FB-3C56-4FCF-B6B1-42A21B8E088B}"/>
              </a:ext>
            </a:extLst>
          </p:cNvPr>
          <p:cNvSpPr/>
          <p:nvPr/>
        </p:nvSpPr>
        <p:spPr>
          <a:xfrm>
            <a:off x="6669883" y="5496788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46">
            <a:extLst>
              <a:ext uri="{FF2B5EF4-FFF2-40B4-BE49-F238E27FC236}">
                <a16:creationId xmlns:a16="http://schemas.microsoft.com/office/drawing/2014/main" xmlns="" id="{BD233E1C-FEBF-4472-9026-05248EB0CFA0}"/>
              </a:ext>
            </a:extLst>
          </p:cNvPr>
          <p:cNvSpPr/>
          <p:nvPr/>
        </p:nvSpPr>
        <p:spPr>
          <a:xfrm>
            <a:off x="6554881" y="5325332"/>
            <a:ext cx="403678" cy="1233092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8" y="4406156"/>
            <a:ext cx="1171146" cy="236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6" fill="hold">
                          <p:stCondLst>
                            <p:cond delay="indefinite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  <p:bldP spid="64" grpId="0" animBg="1"/>
          <p:bldP spid="8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6" fill="hold">
                          <p:stCondLst>
                            <p:cond delay="indefinite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5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 animBg="1"/>
          <p:bldP spid="81" grpId="0" animBg="1"/>
          <p:bldP spid="82" grpId="0" animBg="1"/>
          <p:bldP spid="86" grpId="0"/>
          <p:bldP spid="91" grpId="0"/>
          <p:bldP spid="93" grpId="0"/>
          <p:bldP spid="95" grpId="0"/>
          <p:bldP spid="64" grpId="0" animBg="1"/>
          <p:bldP spid="83" grpId="0" animBg="1"/>
          <p:bldP spid="8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26" y="5171763"/>
            <a:ext cx="2031593" cy="135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70" y="3067391"/>
            <a:ext cx="2031593" cy="170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70" y="839504"/>
            <a:ext cx="2031593" cy="190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و حاجاتها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78" y="2786907"/>
              <a:ext cx="1157720" cy="8375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تعرُّف المخلوقات 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915818" y="4063005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6543296" y="3519188"/>
            <a:ext cx="5439590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6743781" y="3584011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6605994" y="358696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6549610" y="3519188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925235" y="3525286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990701" y="285595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43296" y="231780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19251" y="23864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12205" y="237180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43297" y="23178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39335" y="233020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42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30566" y="11352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24180" y="1133722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42747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41366" y="10934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39335" y="1093492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37" y="1547511"/>
            <a:ext cx="537181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7548041" y="3544284"/>
            <a:ext cx="4345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7030A0"/>
                </a:solidFill>
                <a:latin typeface="Oswald" panose="02000503000000000000" pitchFamily="2" charset="0"/>
              </a:rPr>
              <a:t>أما النباتات</a:t>
            </a:r>
            <a:r>
              <a:rPr lang="ar-SY" b="1" dirty="0" smtClean="0">
                <a:latin typeface="Oswald" panose="02000503000000000000" pitchFamily="2" charset="0"/>
              </a:rPr>
              <a:t> فهي تحتاج إلى الأكسجين للتنفّس و إلى غاز ثاني أكسيد الكربون الموجود في الهواء بالإضافة إلى الماء و ضوء الشمس لكي تصنع غذاءها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226501" y="2663973"/>
            <a:ext cx="471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تتنفس الحيوانات </a:t>
            </a:r>
            <a:r>
              <a:rPr lang="ar-SY" b="1" dirty="0" smtClean="0">
                <a:latin typeface="Oswald" panose="02000503000000000000" pitchFamily="2" charset="0"/>
              </a:rPr>
              <a:t>فتأخذ الأكسجين من الهواء , و معظم المخلوقات الحية البحرية فتأخذ الأكسجين للتنفس من الماء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8224120" y="1207603"/>
            <a:ext cx="378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الغازات </a:t>
            </a:r>
            <a:endParaRPr lang="ar-SY" b="1" dirty="0" smtClean="0">
              <a:solidFill>
                <a:schemeClr val="accent2"/>
              </a:solidFill>
              <a:latin typeface="Oswald" panose="02000503000000000000" pitchFamily="2" charset="0"/>
            </a:endParaRP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تحتاج معظم المخلوقات الحية إلى الأكسجين لكي تعيش و هو يوجد في الهواء أو الماء</a:t>
            </a:r>
            <a:endParaRPr lang="ar-SY" b="1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81" grpId="0" animBg="1"/>
      <p:bldP spid="82" grpId="0" animBg="1"/>
      <p:bldP spid="91" grpId="0"/>
      <p:bldP spid="93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8846</TotalTime>
  <Words>767</Words>
  <Application>Microsoft Office PowerPoint</Application>
  <PresentationFormat>مخصص</PresentationFormat>
  <Paragraphs>152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6188</cp:revision>
  <dcterms:created xsi:type="dcterms:W3CDTF">2020-10-10T04:32:51Z</dcterms:created>
  <dcterms:modified xsi:type="dcterms:W3CDTF">2021-08-02T17:04:13Z</dcterms:modified>
</cp:coreProperties>
</file>