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71" r:id="rId2"/>
    <p:sldId id="276" r:id="rId3"/>
  </p:sldIdLst>
  <p:sldSz cx="6858000" cy="9144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E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 snapToGrid="0">
      <p:cViewPr varScale="1">
        <p:scale>
          <a:sx n="56" d="100"/>
          <a:sy n="56" d="100"/>
        </p:scale>
        <p:origin x="1980" y="6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4161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92925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2761060" y="649818"/>
            <a:ext cx="831354" cy="10331449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265212" y="649818"/>
            <a:ext cx="2410122" cy="10331449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56288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40578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7916" y="2279652"/>
            <a:ext cx="5915025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67916" y="6119285"/>
            <a:ext cx="5915025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80948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265212" y="3244851"/>
            <a:ext cx="1620738" cy="7736416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1971675" y="3244851"/>
            <a:ext cx="1620739" cy="7736416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21079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486834"/>
            <a:ext cx="5915025" cy="1767417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67624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30292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07977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71939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68542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843463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2271713" y="8475134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71488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04545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514350" rtl="1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r" defTabSz="514350" rtl="1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مستطيل 17"/>
          <p:cNvSpPr/>
          <p:nvPr/>
        </p:nvSpPr>
        <p:spPr>
          <a:xfrm>
            <a:off x="126497" y="2416509"/>
            <a:ext cx="6620434" cy="1655159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ربع نص 20"/>
          <p:cNvSpPr txBox="1"/>
          <p:nvPr/>
        </p:nvSpPr>
        <p:spPr>
          <a:xfrm>
            <a:off x="3513334" y="2425290"/>
            <a:ext cx="3157268" cy="276998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</a:t>
            </a:r>
            <a:r>
              <a:rPr lang="ar-SA" sz="1200" b="1" u="sng" dirty="0" err="1">
                <a:solidFill>
                  <a:schemeClr val="tx1"/>
                </a:solidFill>
              </a:rPr>
              <a:t>الأول</a:t>
            </a:r>
            <a:r>
              <a:rPr lang="ar-SA" sz="1200" b="1" u="sng" dirty="0" err="1"/>
              <a:t>:ا</a:t>
            </a:r>
            <a:r>
              <a:rPr lang="ar-SA" sz="1200" u="sng" dirty="0" err="1">
                <a:solidFill>
                  <a:schemeClr val="tx1"/>
                </a:solidFill>
              </a:rPr>
              <a:t>ختاري</a:t>
            </a:r>
            <a:r>
              <a:rPr lang="ar-SA" sz="1200" u="sng" dirty="0">
                <a:solidFill>
                  <a:schemeClr val="tx1"/>
                </a:solidFill>
              </a:rPr>
              <a:t> العملية المناسبة (</a:t>
            </a:r>
            <a:r>
              <a:rPr lang="ar-SA" sz="1200" u="sng" dirty="0"/>
              <a:t> </a:t>
            </a:r>
            <a:r>
              <a:rPr lang="en-US" sz="1200" u="sng" dirty="0"/>
              <a:t>x </a:t>
            </a:r>
            <a:r>
              <a:rPr lang="ar-SA" sz="1200" u="sng" dirty="0"/>
              <a:t> أو ÷ )لأحل المسألة :</a:t>
            </a:r>
          </a:p>
          <a:p>
            <a:r>
              <a:rPr lang="ar-SA" sz="1100" dirty="0">
                <a:solidFill>
                  <a:schemeClr val="tx1"/>
                </a:solidFill>
              </a:rPr>
              <a:t>لدى با</a:t>
            </a:r>
            <a:r>
              <a:rPr lang="ar-SA" sz="1100" dirty="0"/>
              <a:t>ئع العصافير 12 عصفوراً أراد أن يضعها في أقفاص بحيث يكون في كل قفص عصفورين كم قفصاً يمكنه أن يستخدم ؟</a:t>
            </a:r>
          </a:p>
          <a:p>
            <a:r>
              <a:rPr lang="ar-SA" sz="1100" u="sng" dirty="0"/>
              <a:t>المعطيات : </a:t>
            </a:r>
            <a:r>
              <a:rPr lang="ar-SA" sz="1100" dirty="0"/>
              <a:t>لدى بائع العصافير ....... عصفوراً أراد أن يضعها في أقفاص بحيث يكون في كل قفص .........</a:t>
            </a:r>
          </a:p>
          <a:p>
            <a:r>
              <a:rPr lang="ar-SA" sz="1100" u="sng" dirty="0"/>
              <a:t>المطلوب: </a:t>
            </a:r>
            <a:r>
              <a:rPr lang="ar-SA" sz="1100" dirty="0"/>
              <a:t>كم ............................؟</a:t>
            </a:r>
          </a:p>
          <a:p>
            <a:r>
              <a:rPr lang="ar-SA" sz="1100" u="sng" dirty="0"/>
              <a:t>الحل </a:t>
            </a:r>
            <a:r>
              <a:rPr lang="ar-SA" sz="1100" dirty="0"/>
              <a:t>:...............................................</a:t>
            </a:r>
          </a:p>
          <a:p>
            <a:endParaRPr lang="ar-SA" sz="1200" dirty="0">
              <a:solidFill>
                <a:schemeClr val="tx1"/>
              </a:solidFill>
            </a:endParaRPr>
          </a:p>
          <a:p>
            <a:endParaRPr lang="ar-SA" sz="1200" dirty="0"/>
          </a:p>
          <a:p>
            <a:endParaRPr lang="ar-SA" sz="1200" dirty="0">
              <a:solidFill>
                <a:schemeClr val="tx1"/>
              </a:solidFill>
            </a:endParaRPr>
          </a:p>
          <a:p>
            <a:endParaRPr lang="ar-SA" sz="1200" dirty="0"/>
          </a:p>
          <a:p>
            <a:endParaRPr lang="ar-SA" sz="1200" dirty="0">
              <a:solidFill>
                <a:schemeClr val="tx1"/>
              </a:solidFill>
            </a:endParaRPr>
          </a:p>
          <a:p>
            <a:endParaRPr lang="ar-SA" sz="1200" dirty="0">
              <a:solidFill>
                <a:schemeClr val="tx1"/>
              </a:solidFill>
            </a:endParaRPr>
          </a:p>
          <a:p>
            <a:endParaRPr lang="ar-SA" sz="1200" dirty="0">
              <a:solidFill>
                <a:schemeClr val="tx1"/>
              </a:solidFill>
            </a:endParaRPr>
          </a:p>
        </p:txBody>
      </p:sp>
      <p:sp>
        <p:nvSpPr>
          <p:cNvPr id="22" name="مربع نص 21"/>
          <p:cNvSpPr txBox="1"/>
          <p:nvPr/>
        </p:nvSpPr>
        <p:spPr>
          <a:xfrm>
            <a:off x="2681127" y="4219968"/>
            <a:ext cx="4041937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الثاني :ضعي علامة       أمام العبارة الصحيحة </a:t>
            </a:r>
          </a:p>
          <a:p>
            <a:r>
              <a:rPr lang="ar-SA" sz="1200" b="1" u="sng" dirty="0">
                <a:solidFill>
                  <a:schemeClr val="tx1"/>
                </a:solidFill>
              </a:rPr>
              <a:t>وعلامة</a:t>
            </a:r>
            <a:r>
              <a:rPr lang="en-US" sz="1200" b="1" u="sng" dirty="0">
                <a:solidFill>
                  <a:schemeClr val="tx1"/>
                </a:solidFill>
              </a:rPr>
              <a:t>X </a:t>
            </a:r>
            <a:r>
              <a:rPr lang="ar-SA" sz="1200" b="1" u="sng" dirty="0">
                <a:solidFill>
                  <a:schemeClr val="tx1"/>
                </a:solidFill>
              </a:rPr>
              <a:t>أمام العبارة الخاطئة </a:t>
            </a:r>
          </a:p>
          <a:p>
            <a:r>
              <a:rPr lang="ar-SA" sz="1200" b="1" u="sng" dirty="0">
                <a:solidFill>
                  <a:schemeClr val="tx1"/>
                </a:solidFill>
              </a:rPr>
              <a:t> </a:t>
            </a:r>
          </a:p>
          <a:p>
            <a:r>
              <a:rPr lang="ar-SA" sz="1200" b="1" dirty="0"/>
              <a:t>90</a:t>
            </a:r>
            <a:r>
              <a:rPr lang="ar-SA" sz="1200" dirty="0"/>
              <a:t> ÷ 10= 9     (      )</a:t>
            </a:r>
          </a:p>
          <a:p>
            <a:r>
              <a:rPr lang="ar-SA" sz="1200" b="1" dirty="0"/>
              <a:t>20</a:t>
            </a:r>
            <a:r>
              <a:rPr lang="ar-SA" sz="1200" dirty="0"/>
              <a:t> ÷ 5=  3      (      )</a:t>
            </a:r>
          </a:p>
          <a:p>
            <a:r>
              <a:rPr lang="ar-SA" sz="1200" b="1" dirty="0"/>
              <a:t>16</a:t>
            </a:r>
            <a:r>
              <a:rPr lang="ar-SA" sz="1200" dirty="0"/>
              <a:t> ÷ 8= 3       (      )</a:t>
            </a:r>
          </a:p>
          <a:p>
            <a:r>
              <a:rPr lang="ar-SA" sz="1200" b="1" dirty="0"/>
              <a:t>45</a:t>
            </a:r>
            <a:r>
              <a:rPr lang="ar-SA" sz="1200" dirty="0"/>
              <a:t> ÷ 5= 9       (      )</a:t>
            </a:r>
            <a:endParaRPr lang="ar-SA" sz="1200" b="1" dirty="0"/>
          </a:p>
          <a:p>
            <a:r>
              <a:rPr lang="ar-SA" sz="1200" b="1" u="sng" dirty="0">
                <a:solidFill>
                  <a:schemeClr val="tx1"/>
                </a:solidFill>
              </a:rPr>
              <a:t>  </a:t>
            </a:r>
          </a:p>
        </p:txBody>
      </p:sp>
      <p:sp>
        <p:nvSpPr>
          <p:cNvPr id="23" name="مستطيل 22"/>
          <p:cNvSpPr/>
          <p:nvPr/>
        </p:nvSpPr>
        <p:spPr>
          <a:xfrm>
            <a:off x="126497" y="4158112"/>
            <a:ext cx="6635361" cy="2212585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ربع نص 23"/>
          <p:cNvSpPr txBox="1"/>
          <p:nvPr/>
        </p:nvSpPr>
        <p:spPr>
          <a:xfrm>
            <a:off x="3607514" y="6416807"/>
            <a:ext cx="3128698" cy="212365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dirty="0"/>
          </a:p>
          <a:p>
            <a:endParaRPr lang="ar-SA" dirty="0"/>
          </a:p>
          <a:p>
            <a:endParaRPr lang="ar-SA" sz="1200" b="1" dirty="0">
              <a:solidFill>
                <a:schemeClr val="tx1"/>
              </a:solidFill>
            </a:endParaRPr>
          </a:p>
          <a:p>
            <a:r>
              <a:rPr lang="ar-SA" sz="1200" b="1" dirty="0"/>
              <a:t>                                       </a:t>
            </a:r>
          </a:p>
          <a:p>
            <a:endParaRPr lang="ar-SA" sz="1200" b="1" dirty="0">
              <a:solidFill>
                <a:schemeClr val="tx1"/>
              </a:solidFill>
            </a:endParaRPr>
          </a:p>
          <a:p>
            <a:r>
              <a:rPr lang="ar-SA" sz="1200" b="1" dirty="0"/>
              <a:t>                                                   </a:t>
            </a:r>
          </a:p>
          <a:p>
            <a:endParaRPr lang="ar-SA" sz="1200" b="1" dirty="0">
              <a:solidFill>
                <a:schemeClr val="tx1"/>
              </a:solidFill>
            </a:endParaRPr>
          </a:p>
          <a:p>
            <a:endParaRPr lang="ar-SA" sz="1200" b="1" dirty="0"/>
          </a:p>
          <a:p>
            <a:endParaRPr lang="ar-SA" sz="1200" b="1" dirty="0">
              <a:solidFill>
                <a:schemeClr val="tx1"/>
              </a:solidFill>
            </a:endParaRPr>
          </a:p>
          <a:p>
            <a:endParaRPr lang="ar-SA" sz="1200" b="1" dirty="0">
              <a:solidFill>
                <a:schemeClr val="tx1"/>
              </a:solidFill>
            </a:endParaRPr>
          </a:p>
        </p:txBody>
      </p:sp>
      <p:sp>
        <p:nvSpPr>
          <p:cNvPr id="25" name="مستطيل 24"/>
          <p:cNvSpPr/>
          <p:nvPr/>
        </p:nvSpPr>
        <p:spPr>
          <a:xfrm>
            <a:off x="163598" y="6466773"/>
            <a:ext cx="6598260" cy="2223704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pSp>
        <p:nvGrpSpPr>
          <p:cNvPr id="2" name="مجموعة 1"/>
          <p:cNvGrpSpPr/>
          <p:nvPr/>
        </p:nvGrpSpPr>
        <p:grpSpPr>
          <a:xfrm>
            <a:off x="-203041" y="88269"/>
            <a:ext cx="7003966" cy="2280565"/>
            <a:chOff x="-203041" y="39648"/>
            <a:chExt cx="7003966" cy="2280565"/>
          </a:xfrm>
        </p:grpSpPr>
        <p:pic>
          <p:nvPicPr>
            <p:cNvPr id="2060" name="Picture 12" descr="نتيجة بحث الصور عن الرياضيات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4441" b="34061"/>
            <a:stretch/>
          </p:blipFill>
          <p:spPr bwMode="auto">
            <a:xfrm>
              <a:off x="1481870" y="629334"/>
              <a:ext cx="4251289" cy="6848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4" name="Picture 6" descr="نتيجة بحث الصور عن ‪train clipart‬‏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6497" y="493647"/>
              <a:ext cx="3073652" cy="15368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6" name="Picture 8" descr="نتيجة بحث الصور عن ‪train clipart‬‏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497"/>
            <a:stretch/>
          </p:blipFill>
          <p:spPr bwMode="auto">
            <a:xfrm>
              <a:off x="3258768" y="536473"/>
              <a:ext cx="1700321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8" descr="نتيجة بحث الصور عن ‪train clipart‬‏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497"/>
            <a:stretch/>
          </p:blipFill>
          <p:spPr bwMode="auto">
            <a:xfrm>
              <a:off x="4961638" y="526811"/>
              <a:ext cx="1700321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" name="مستطيل 2"/>
            <p:cNvSpPr/>
            <p:nvPr/>
          </p:nvSpPr>
          <p:spPr>
            <a:xfrm>
              <a:off x="3193431" y="1240901"/>
              <a:ext cx="3409909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ar-SA" sz="3600" b="1" dirty="0">
                  <a:solidFill>
                    <a:schemeClr val="bg1"/>
                  </a:solidFill>
                  <a:latin typeface="arial" panose="020B0604020202020204" pitchFamily="34" charset="0"/>
                </a:rPr>
                <a:t>۱   ۲   ۳  ٤  ٥   ٦</a:t>
              </a:r>
              <a:endParaRPr lang="ar-SA" sz="3600" b="1" dirty="0">
                <a:solidFill>
                  <a:schemeClr val="bg1"/>
                </a:solidFill>
              </a:endParaRPr>
            </a:p>
          </p:txBody>
        </p:sp>
        <p:sp>
          <p:nvSpPr>
            <p:cNvPr id="5" name="مستطيل 4"/>
            <p:cNvSpPr/>
            <p:nvPr/>
          </p:nvSpPr>
          <p:spPr>
            <a:xfrm>
              <a:off x="1401644" y="1240900"/>
              <a:ext cx="1733168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ar-SA" sz="3600" b="1" dirty="0">
                  <a:solidFill>
                    <a:prstClr val="white"/>
                  </a:solidFill>
                  <a:latin typeface="arial" panose="020B0604020202020204" pitchFamily="34" charset="0"/>
                </a:rPr>
                <a:t>٧   ۸   ۹</a:t>
              </a:r>
              <a:endParaRPr lang="ar-SA" sz="3600" b="1" dirty="0">
                <a:solidFill>
                  <a:prstClr val="white"/>
                </a:solidFill>
              </a:endParaRPr>
            </a:p>
          </p:txBody>
        </p:sp>
        <p:sp>
          <p:nvSpPr>
            <p:cNvPr id="19" name="مربع نص 18"/>
            <p:cNvSpPr txBox="1"/>
            <p:nvPr/>
          </p:nvSpPr>
          <p:spPr>
            <a:xfrm>
              <a:off x="-203041" y="2043214"/>
              <a:ext cx="6806381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1200" dirty="0"/>
                <a:t>اسم الطالبة </a:t>
              </a:r>
              <a:r>
                <a:rPr lang="ar-SA" sz="900" dirty="0"/>
                <a:t>.......................................................</a:t>
              </a:r>
              <a:r>
                <a:rPr lang="ar-SA" sz="1200" dirty="0"/>
                <a:t> المدرسة</a:t>
              </a:r>
              <a:r>
                <a:rPr lang="ar-SA" sz="900" dirty="0"/>
                <a:t>.........................................</a:t>
              </a:r>
              <a:r>
                <a:rPr lang="ar-SA" sz="1200" dirty="0"/>
                <a:t> الصف </a:t>
              </a:r>
              <a:r>
                <a:rPr lang="ar-SA" sz="900" dirty="0"/>
                <a:t>........................</a:t>
              </a:r>
            </a:p>
          </p:txBody>
        </p:sp>
        <p:sp>
          <p:nvSpPr>
            <p:cNvPr id="30" name="مربع نص 29"/>
            <p:cNvSpPr txBox="1"/>
            <p:nvPr/>
          </p:nvSpPr>
          <p:spPr>
            <a:xfrm>
              <a:off x="5427525" y="230264"/>
              <a:ext cx="1306538" cy="578882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1">
              <a:spAutoFit/>
            </a:bodyPr>
            <a:lstStyle/>
            <a:p>
              <a:r>
                <a:rPr lang="ar-SA" sz="700" dirty="0"/>
                <a:t>المملكة العربية السعودية</a:t>
              </a:r>
            </a:p>
            <a:p>
              <a:r>
                <a:rPr lang="ar-SA" sz="700" dirty="0"/>
                <a:t>وزارة التعليم </a:t>
              </a:r>
            </a:p>
            <a:p>
              <a:r>
                <a:rPr lang="ar-SA" sz="700" dirty="0"/>
                <a:t>مكتب التربية والتعليم بمحافظة الجبيل</a:t>
              </a:r>
            </a:p>
            <a:p>
              <a:r>
                <a:rPr lang="ar-SA" sz="700" dirty="0"/>
                <a:t>قسم الصفوف الأولية</a:t>
              </a:r>
            </a:p>
          </p:txBody>
        </p:sp>
        <p:pic>
          <p:nvPicPr>
            <p:cNvPr id="31" name="Picture 6" descr="نتيجة بحث الصور عن شعار وزارة المعارف بدون خلفية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6316" y="39648"/>
              <a:ext cx="955441" cy="5896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2" name="مستطيل مستدير الزوايا 31"/>
            <p:cNvSpPr/>
            <p:nvPr/>
          </p:nvSpPr>
          <p:spPr>
            <a:xfrm>
              <a:off x="1384520" y="225827"/>
              <a:ext cx="4164363" cy="433795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1400" b="1" dirty="0">
                  <a:solidFill>
                    <a:schemeClr val="tx1"/>
                  </a:solidFill>
                </a:rPr>
                <a:t>نموذج رقم(6)</a:t>
              </a:r>
            </a:p>
            <a:p>
              <a:pPr algn="ctr"/>
              <a:r>
                <a:rPr lang="ar-SA" sz="1400" b="1" dirty="0">
                  <a:solidFill>
                    <a:schemeClr val="tx1"/>
                  </a:solidFill>
                </a:rPr>
                <a:t>الاختبار الدوري للصف الثالث مادة الرياضيات  الفترة الثالثة </a:t>
              </a:r>
            </a:p>
          </p:txBody>
        </p:sp>
        <p:sp>
          <p:nvSpPr>
            <p:cNvPr id="33" name="مستطيل مستدير الزوايا 32"/>
            <p:cNvSpPr/>
            <p:nvPr/>
          </p:nvSpPr>
          <p:spPr>
            <a:xfrm>
              <a:off x="57075" y="91600"/>
              <a:ext cx="6743850" cy="1974423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aphicFrame>
        <p:nvGraphicFramePr>
          <p:cNvPr id="28" name="جدول 27"/>
          <p:cNvGraphicFramePr>
            <a:graphicFrameLocks noGrp="1"/>
          </p:cNvGraphicFramePr>
          <p:nvPr>
            <p:extLst/>
          </p:nvPr>
        </p:nvGraphicFramePr>
        <p:xfrm>
          <a:off x="126498" y="4182854"/>
          <a:ext cx="3142054" cy="1195908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804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48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315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624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7553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3343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3528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إيجاد ناتج القسمة في الأعداد (10,9,8,7,6,5,4,3,2) 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3428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9" name="جدول 28"/>
          <p:cNvGraphicFramePr>
            <a:graphicFrameLocks noGrp="1"/>
          </p:cNvGraphicFramePr>
          <p:nvPr>
            <p:extLst/>
          </p:nvPr>
        </p:nvGraphicFramePr>
        <p:xfrm>
          <a:off x="163598" y="6464022"/>
          <a:ext cx="3369080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237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29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44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92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5903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0971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1336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اختيار وحدات الطول المناسبة لتقدير أطوال الأشياء وقياسها 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4" name="Rectangle 33"/>
          <p:cNvSpPr/>
          <p:nvPr/>
        </p:nvSpPr>
        <p:spPr>
          <a:xfrm>
            <a:off x="-142800" y="1935852"/>
            <a:ext cx="6943725" cy="22586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 rtl="1">
              <a:lnSpc>
                <a:spcPct val="115000"/>
              </a:lnSpc>
              <a:spcAft>
                <a:spcPts val="0"/>
              </a:spcAft>
            </a:pPr>
            <a:endParaRPr lang="ar-SA" sz="1200" b="1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endParaRPr lang="ar-SA" sz="1200" b="1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endParaRPr lang="ar-SA" sz="1200" b="1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endParaRPr lang="ar-SA" sz="1200" b="1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endParaRPr lang="en-US" sz="12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7" name="جدول 27"/>
          <p:cNvGraphicFramePr>
            <a:graphicFrameLocks noGrp="1"/>
          </p:cNvGraphicFramePr>
          <p:nvPr>
            <p:extLst/>
          </p:nvPr>
        </p:nvGraphicFramePr>
        <p:xfrm>
          <a:off x="135922" y="2436946"/>
          <a:ext cx="3085953" cy="1073988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718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08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85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284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883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747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3528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حل مسائل رياضية باستعمال استراتيجيات ومهارات مناسبة مع اتباع الخطوات الأربع 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3428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6927871" y="8044934"/>
            <a:ext cx="248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dirty="0"/>
              <a:t> </a:t>
            </a:r>
          </a:p>
        </p:txBody>
      </p:sp>
      <p:sp>
        <p:nvSpPr>
          <p:cNvPr id="37" name="مستطيل 36"/>
          <p:cNvSpPr/>
          <p:nvPr/>
        </p:nvSpPr>
        <p:spPr>
          <a:xfrm>
            <a:off x="4910990" y="4132691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dirty="0"/>
              <a:t>√</a:t>
            </a:r>
          </a:p>
        </p:txBody>
      </p:sp>
      <p:sp>
        <p:nvSpPr>
          <p:cNvPr id="26" name="مستطيل 25"/>
          <p:cNvSpPr/>
          <p:nvPr/>
        </p:nvSpPr>
        <p:spPr>
          <a:xfrm>
            <a:off x="3332858" y="6479732"/>
            <a:ext cx="3429000" cy="181588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ar-SA" sz="1400" b="1" u="sng" dirty="0"/>
              <a:t>السؤال الثالث  :ضعي الرقم المناسب من العمود (أ) </a:t>
            </a:r>
          </a:p>
          <a:p>
            <a:r>
              <a:rPr lang="ar-SA" sz="1400" b="1" u="sng" dirty="0"/>
              <a:t>مع مايناسبه أمام  العمود(ب): </a:t>
            </a:r>
          </a:p>
          <a:p>
            <a:endParaRPr lang="ar-SA" sz="1400" b="1" u="sng" dirty="0"/>
          </a:p>
          <a:p>
            <a:r>
              <a:rPr lang="ar-SA" sz="1400" b="1" dirty="0"/>
              <a:t>              أ                              ب </a:t>
            </a:r>
          </a:p>
          <a:p>
            <a:r>
              <a:rPr lang="ar-SA" sz="1400" b="1" dirty="0"/>
              <a:t>1-طول غرفة الفصل               (     ) سنتمتر</a:t>
            </a:r>
          </a:p>
          <a:p>
            <a:r>
              <a:rPr lang="ar-SA" sz="1400" b="1" dirty="0"/>
              <a:t>2- المسافة بين مدينتين           (     ) </a:t>
            </a:r>
            <a:r>
              <a:rPr lang="ar-SA" sz="1400" b="1" dirty="0" err="1"/>
              <a:t>ملمتر</a:t>
            </a:r>
            <a:r>
              <a:rPr lang="ar-SA" sz="1400" b="1" dirty="0"/>
              <a:t> </a:t>
            </a:r>
          </a:p>
          <a:p>
            <a:r>
              <a:rPr lang="ar-SA" sz="1400" b="1" dirty="0"/>
              <a:t>3- طول قلم رصاص               (     ) متر </a:t>
            </a:r>
          </a:p>
          <a:p>
            <a:r>
              <a:rPr lang="ar-SA" sz="1400" b="1" dirty="0"/>
              <a:t>4- طول حبة القمح                (    )  كيلو متر         </a:t>
            </a:r>
          </a:p>
        </p:txBody>
      </p:sp>
    </p:spTree>
    <p:extLst>
      <p:ext uri="{BB962C8B-B14F-4D97-AF65-F5344CB8AC3E}">
        <p14:creationId xmlns:p14="http://schemas.microsoft.com/office/powerpoint/2010/main" val="16505987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مستطيل 17"/>
          <p:cNvSpPr/>
          <p:nvPr/>
        </p:nvSpPr>
        <p:spPr>
          <a:xfrm>
            <a:off x="199342" y="342900"/>
            <a:ext cx="6519066" cy="2686049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ربع نص 20"/>
          <p:cNvSpPr txBox="1"/>
          <p:nvPr/>
        </p:nvSpPr>
        <p:spPr>
          <a:xfrm>
            <a:off x="5401029" y="2414369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/>
              <a:t> </a:t>
            </a:r>
            <a:endParaRPr lang="ar-SA" sz="1200" b="1" u="sng" dirty="0">
              <a:solidFill>
                <a:schemeClr val="tx1"/>
              </a:solidFill>
            </a:endParaRPr>
          </a:p>
        </p:txBody>
      </p:sp>
      <p:graphicFrame>
        <p:nvGraphicFramePr>
          <p:cNvPr id="27" name="جدول 26"/>
          <p:cNvGraphicFramePr>
            <a:graphicFrameLocks noGrp="1"/>
          </p:cNvGraphicFramePr>
          <p:nvPr>
            <p:extLst/>
          </p:nvPr>
        </p:nvGraphicFramePr>
        <p:xfrm>
          <a:off x="199341" y="371477"/>
          <a:ext cx="3489026" cy="88392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423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26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23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100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851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312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1336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تقدير الكتلة وقياسها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831606" y="308723"/>
            <a:ext cx="5804452" cy="313932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u="sng" dirty="0"/>
              <a:t>السؤال الرابع:اختاري الوحدة الأنسب </a:t>
            </a:r>
          </a:p>
          <a:p>
            <a:r>
              <a:rPr lang="ar-SA" u="sng" dirty="0"/>
              <a:t>( جم , كجم ) لقياس كتلة </a:t>
            </a:r>
            <a:r>
              <a:rPr lang="ar-SA" u="sng" dirty="0" err="1"/>
              <a:t>ممايلي</a:t>
            </a:r>
            <a:r>
              <a:rPr lang="ar-SA" u="sng" dirty="0"/>
              <a:t> :</a:t>
            </a:r>
          </a:p>
          <a:p>
            <a:r>
              <a:rPr lang="ar-SA" dirty="0"/>
              <a:t>برتقالة (          )</a:t>
            </a:r>
          </a:p>
          <a:p>
            <a:r>
              <a:rPr lang="ar-SA" dirty="0"/>
              <a:t>إبرة (            ) </a:t>
            </a:r>
          </a:p>
          <a:p>
            <a:r>
              <a:rPr lang="ar-SA" dirty="0"/>
              <a:t>صندوق طماطم (       )</a:t>
            </a:r>
          </a:p>
          <a:p>
            <a:r>
              <a:rPr lang="ar-SA" dirty="0"/>
              <a:t>كيس أرز (       )</a:t>
            </a:r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endParaRPr lang="ar-SA" dirty="0"/>
          </a:p>
        </p:txBody>
      </p:sp>
      <p:sp>
        <p:nvSpPr>
          <p:cNvPr id="4" name="TextBox 3"/>
          <p:cNvSpPr txBox="1"/>
          <p:nvPr/>
        </p:nvSpPr>
        <p:spPr>
          <a:xfrm>
            <a:off x="448975" y="7678829"/>
            <a:ext cx="6019800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400" dirty="0"/>
              <a:t>  تمنياتي لك بالتوفيق                                                                 معلمة المادة : </a:t>
            </a:r>
          </a:p>
        </p:txBody>
      </p:sp>
      <p:sp>
        <p:nvSpPr>
          <p:cNvPr id="13" name="مستطيل 12"/>
          <p:cNvSpPr/>
          <p:nvPr/>
        </p:nvSpPr>
        <p:spPr>
          <a:xfrm>
            <a:off x="199410" y="3318836"/>
            <a:ext cx="6521824" cy="4009212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/>
              <a:t> </a:t>
            </a:r>
          </a:p>
        </p:txBody>
      </p:sp>
      <p:graphicFrame>
        <p:nvGraphicFramePr>
          <p:cNvPr id="14" name="جدول 13"/>
          <p:cNvGraphicFramePr>
            <a:graphicFrameLocks noGrp="1"/>
          </p:cNvGraphicFramePr>
          <p:nvPr>
            <p:extLst/>
          </p:nvPr>
        </p:nvGraphicFramePr>
        <p:xfrm>
          <a:off x="213718" y="3318836"/>
          <a:ext cx="3489026" cy="88392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423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26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23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100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851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312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1336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قراءة الساعة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5" name="TextBox 2"/>
          <p:cNvSpPr txBox="1"/>
          <p:nvPr/>
        </p:nvSpPr>
        <p:spPr>
          <a:xfrm>
            <a:off x="0" y="3253758"/>
            <a:ext cx="6629268" cy="369331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u="sng" dirty="0"/>
              <a:t>السؤال الخامس:</a:t>
            </a:r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r>
              <a:rPr lang="ar-SA" dirty="0"/>
              <a:t>              ................                            ....................      </a:t>
            </a:r>
          </a:p>
          <a:p>
            <a:endParaRPr lang="ar-SA" dirty="0"/>
          </a:p>
        </p:txBody>
      </p:sp>
      <p:sp>
        <p:nvSpPr>
          <p:cNvPr id="10" name="AutoShape 3"/>
          <p:cNvSpPr>
            <a:spLocks noChangeArrowheads="1"/>
          </p:cNvSpPr>
          <p:nvPr/>
        </p:nvSpPr>
        <p:spPr bwMode="auto">
          <a:xfrm>
            <a:off x="3792071" y="3608947"/>
            <a:ext cx="2850776" cy="815135"/>
          </a:xfrm>
          <a:prstGeom prst="cloudCallout">
            <a:avLst>
              <a:gd name="adj1" fmla="val -33713"/>
              <a:gd name="adj2" fmla="val 48565"/>
            </a:avLst>
          </a:prstGeom>
          <a:gradFill rotWithShape="1">
            <a:gsLst>
              <a:gs pos="0">
                <a:srgbClr val="CC99FF"/>
              </a:gs>
              <a:gs pos="100000">
                <a:srgbClr val="FFFFFF"/>
              </a:gs>
            </a:gsLst>
            <a:lin ang="5400000" scaled="1"/>
          </a:gra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ar-SA" sz="1200" b="1" i="0" u="none" strike="noStrike" cap="none" normalizeH="0" baseline="0" dirty="0">
                <a:ln>
                  <a:noFill/>
                </a:ln>
                <a:solidFill>
                  <a:srgbClr val="333300"/>
                </a:solidFill>
                <a:effectLst/>
                <a:latin typeface="Arabic Transparent" charset="0"/>
                <a:ea typeface="Arial" pitchFamily="34" charset="0"/>
                <a:cs typeface="Arial" pitchFamily="34" charset="0"/>
              </a:rPr>
              <a:t> أكتب الزمن </a:t>
            </a:r>
            <a:r>
              <a:rPr kumimoji="0" lang="ar-SA" sz="1200" b="1" i="0" u="none" strike="noStrike" cap="none" normalizeH="0" baseline="0" dirty="0" err="1">
                <a:ln>
                  <a:noFill/>
                </a:ln>
                <a:solidFill>
                  <a:srgbClr val="333300"/>
                </a:solidFill>
                <a:effectLst/>
                <a:latin typeface="Arabic Transparent" charset="0"/>
                <a:ea typeface="Arial" pitchFamily="34" charset="0"/>
                <a:cs typeface="Arial" pitchFamily="34" charset="0"/>
              </a:rPr>
              <a:t>الذى</a:t>
            </a:r>
            <a:r>
              <a:rPr kumimoji="0" lang="ar-SA" sz="1200" b="1" i="0" u="none" strike="noStrike" cap="none" normalizeH="0" baseline="0" dirty="0">
                <a:ln>
                  <a:noFill/>
                </a:ln>
                <a:solidFill>
                  <a:srgbClr val="333300"/>
                </a:solidFill>
                <a:effectLst/>
                <a:latin typeface="Arabic Transparent" charset="0"/>
                <a:ea typeface="Arial" pitchFamily="34" charset="0"/>
                <a:cs typeface="Arial" pitchFamily="34" charset="0"/>
              </a:rPr>
              <a:t> تشير </a:t>
            </a:r>
            <a:r>
              <a:rPr kumimoji="0" lang="ar-SA" sz="1200" b="1" i="0" u="none" strike="noStrike" cap="none" normalizeH="0" baseline="0" dirty="0" err="1">
                <a:ln>
                  <a:noFill/>
                </a:ln>
                <a:solidFill>
                  <a:srgbClr val="333300"/>
                </a:solidFill>
                <a:effectLst/>
                <a:latin typeface="Arabic Transparent" charset="0"/>
                <a:ea typeface="Arial" pitchFamily="34" charset="0"/>
                <a:cs typeface="Arial" pitchFamily="34" charset="0"/>
              </a:rPr>
              <a:t>اليه</a:t>
            </a:r>
            <a:r>
              <a:rPr kumimoji="0" lang="ar-SA" sz="1200" b="1" i="0" u="none" strike="noStrike" cap="none" normalizeH="0" baseline="0" dirty="0">
                <a:ln>
                  <a:noFill/>
                </a:ln>
                <a:solidFill>
                  <a:srgbClr val="333300"/>
                </a:solidFill>
                <a:effectLst/>
                <a:latin typeface="Arabic Transparent" charset="0"/>
                <a:ea typeface="Arial" pitchFamily="34" charset="0"/>
                <a:cs typeface="Arial" pitchFamily="34" charset="0"/>
              </a:rPr>
              <a:t> الساعة الرقمية أو الساعة العادية </a:t>
            </a:r>
            <a:endParaRPr kumimoji="0" lang="ar-SA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صورة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3895" y="4524562"/>
            <a:ext cx="1609725" cy="168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صورة 1"/>
          <p:cNvPicPr>
            <a:picLocks noChangeAspect="1" noChangeArrowheads="1"/>
          </p:cNvPicPr>
          <p:nvPr/>
        </p:nvPicPr>
        <p:blipFill>
          <a:blip r:embed="rId3"/>
          <a:srcRect l="46730" t="39185" r="41801" b="49062"/>
          <a:stretch>
            <a:fillRect/>
          </a:stretch>
        </p:blipFill>
        <p:spPr bwMode="auto">
          <a:xfrm>
            <a:off x="4258105" y="5155834"/>
            <a:ext cx="1794789" cy="8223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17622383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1052</TotalTime>
  <Words>435</Words>
  <Application>Microsoft Office PowerPoint</Application>
  <PresentationFormat>On-screen Show (4:3)</PresentationFormat>
  <Paragraphs>138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Arabic Transparent</vt:lpstr>
      <vt:lpstr>arial</vt:lpstr>
      <vt:lpstr>arial</vt:lpstr>
      <vt:lpstr>Calibri</vt:lpstr>
      <vt:lpstr>Calibri Light</vt:lpstr>
      <vt:lpstr>Times New Roman</vt:lpstr>
      <vt:lpstr>Wingdings</vt:lpstr>
      <vt:lpstr>نسق Office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خيريه القحطاني</dc:creator>
  <cp:lastModifiedBy>Reem Alnasser</cp:lastModifiedBy>
  <cp:revision>120</cp:revision>
  <dcterms:created xsi:type="dcterms:W3CDTF">2016-10-19T21:09:54Z</dcterms:created>
  <dcterms:modified xsi:type="dcterms:W3CDTF">2017-03-08T22:08:20Z</dcterms:modified>
</cp:coreProperties>
</file>