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9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أيام الأسبوع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وسيلة شرح مستطيلة مستديرة الزوايا 1"/>
          <p:cNvSpPr/>
          <p:nvPr/>
        </p:nvSpPr>
        <p:spPr>
          <a:xfrm>
            <a:off x="8475257" y="1201003"/>
            <a:ext cx="3152632" cy="3152633"/>
          </a:xfrm>
          <a:prstGeom prst="wedgeRoundRectCallout">
            <a:avLst>
              <a:gd name="adj1" fmla="val -10203"/>
              <a:gd name="adj2" fmla="val 75936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اليوم.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الأسبوع.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8" y="1262063"/>
            <a:ext cx="40767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72" y="2513462"/>
            <a:ext cx="420578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6001390" y="1462087"/>
            <a:ext cx="5423493" cy="1555560"/>
            <a:chOff x="6001390" y="1462087"/>
            <a:chExt cx="5423493" cy="155556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483" y="1607947"/>
              <a:ext cx="12954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390" y="1462087"/>
              <a:ext cx="199072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رابط كسهم مستقيم 22"/>
            <p:cNvCxnSpPr/>
            <p:nvPr/>
          </p:nvCxnSpPr>
          <p:spPr>
            <a:xfrm flipH="1" flipV="1">
              <a:off x="7855069" y="1956702"/>
              <a:ext cx="2271572" cy="4354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مجموعة 5"/>
          <p:cNvGrpSpPr/>
          <p:nvPr/>
        </p:nvGrpSpPr>
        <p:grpSpPr>
          <a:xfrm>
            <a:off x="5972814" y="3877456"/>
            <a:ext cx="5337769" cy="1400175"/>
            <a:chOff x="5972814" y="3877456"/>
            <a:chExt cx="5337769" cy="140017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483" y="3877456"/>
              <a:ext cx="1181100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814" y="4087005"/>
              <a:ext cx="204787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رابط كسهم مستقيم 24"/>
            <p:cNvCxnSpPr/>
            <p:nvPr/>
          </p:nvCxnSpPr>
          <p:spPr>
            <a:xfrm flipH="1" flipV="1">
              <a:off x="7855069" y="4577542"/>
              <a:ext cx="2271572" cy="4354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6"/>
          <p:cNvGrpSpPr/>
          <p:nvPr/>
        </p:nvGrpSpPr>
        <p:grpSpPr>
          <a:xfrm>
            <a:off x="326804" y="1189912"/>
            <a:ext cx="5347306" cy="1620673"/>
            <a:chOff x="-248677" y="1222540"/>
            <a:chExt cx="5666619" cy="1620673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842" y="1462088"/>
              <a:ext cx="1181100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677" y="1222540"/>
              <a:ext cx="2324100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رابط كسهم مستقيم 25"/>
            <p:cNvCxnSpPr/>
            <p:nvPr/>
          </p:nvCxnSpPr>
          <p:spPr>
            <a:xfrm flipH="1" flipV="1">
              <a:off x="1976874" y="1956702"/>
              <a:ext cx="2271572" cy="4354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5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1203960" y="1079070"/>
            <a:ext cx="10475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ألون الأيام المدرسية باللون </a:t>
            </a:r>
            <a:r>
              <a:rPr lang="ar-SA" altLang="ar-SA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الازرق</a:t>
            </a: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، وأيام العطلة باللون </a:t>
            </a:r>
            <a:r>
              <a:rPr lang="ar-SA" altLang="ar-SA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الأخضر</a:t>
            </a: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دمعة 1"/>
          <p:cNvSpPr/>
          <p:nvPr/>
        </p:nvSpPr>
        <p:spPr>
          <a:xfrm rot="2712458">
            <a:off x="9459556" y="1891608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الثلاثاء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2" name="دمعة 21"/>
          <p:cNvSpPr/>
          <p:nvPr/>
        </p:nvSpPr>
        <p:spPr>
          <a:xfrm rot="2712458">
            <a:off x="6948368" y="1847102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الأربعاء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4" name="دمعة 23"/>
          <p:cNvSpPr/>
          <p:nvPr/>
        </p:nvSpPr>
        <p:spPr>
          <a:xfrm rot="2712458">
            <a:off x="4108144" y="1891610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الخميس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7" name="دمعة 26"/>
          <p:cNvSpPr/>
          <p:nvPr/>
        </p:nvSpPr>
        <p:spPr>
          <a:xfrm rot="2712458">
            <a:off x="1133712" y="1891608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الاثنين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8" name="دمعة 27"/>
          <p:cNvSpPr/>
          <p:nvPr/>
        </p:nvSpPr>
        <p:spPr>
          <a:xfrm rot="2712458">
            <a:off x="9459556" y="3829590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الجمعة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9" name="دمعة 28"/>
          <p:cNvSpPr/>
          <p:nvPr/>
        </p:nvSpPr>
        <p:spPr>
          <a:xfrm rot="2712458">
            <a:off x="6948368" y="3785084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الأحد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0" name="دمعة 29"/>
          <p:cNvSpPr/>
          <p:nvPr/>
        </p:nvSpPr>
        <p:spPr>
          <a:xfrm rot="2712458">
            <a:off x="4108144" y="3829592"/>
            <a:ext cx="1787856" cy="1282890"/>
          </a:xfrm>
          <a:prstGeom prst="teardrop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السبت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2" name="دمعة 31"/>
          <p:cNvSpPr/>
          <p:nvPr/>
        </p:nvSpPr>
        <p:spPr>
          <a:xfrm rot="2712458">
            <a:off x="9459556" y="1891600"/>
            <a:ext cx="1787856" cy="128289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الثلاثاء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3" name="دمعة 32"/>
          <p:cNvSpPr/>
          <p:nvPr/>
        </p:nvSpPr>
        <p:spPr>
          <a:xfrm rot="2712458">
            <a:off x="6948368" y="1847094"/>
            <a:ext cx="1787856" cy="128289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الأربعاء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4" name="دمعة 33"/>
          <p:cNvSpPr/>
          <p:nvPr/>
        </p:nvSpPr>
        <p:spPr>
          <a:xfrm rot="2712458">
            <a:off x="4108144" y="1877954"/>
            <a:ext cx="1787856" cy="128289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الخميس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5" name="دمعة 34"/>
          <p:cNvSpPr/>
          <p:nvPr/>
        </p:nvSpPr>
        <p:spPr>
          <a:xfrm rot="2712458">
            <a:off x="1133712" y="1891600"/>
            <a:ext cx="1787856" cy="128289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الاثنين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6" name="دمعة 35"/>
          <p:cNvSpPr/>
          <p:nvPr/>
        </p:nvSpPr>
        <p:spPr>
          <a:xfrm rot="2712458">
            <a:off x="6948368" y="3785076"/>
            <a:ext cx="1787856" cy="128289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الأحد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7" name="دمعة 36"/>
          <p:cNvSpPr/>
          <p:nvPr/>
        </p:nvSpPr>
        <p:spPr>
          <a:xfrm rot="2712458">
            <a:off x="9459556" y="3843228"/>
            <a:ext cx="1787856" cy="1282890"/>
          </a:xfrm>
          <a:prstGeom prst="teardrop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الجمعة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8" name="دمعة 37"/>
          <p:cNvSpPr/>
          <p:nvPr/>
        </p:nvSpPr>
        <p:spPr>
          <a:xfrm rot="2712458">
            <a:off x="4108144" y="3829582"/>
            <a:ext cx="1787856" cy="1282890"/>
          </a:xfrm>
          <a:prstGeom prst="teardrop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السبت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96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177974" y="1079070"/>
            <a:ext cx="11501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أكتب في هذا التقويم متى بدأ أول يوم في هذا الشهر إلى آخر يوم فيه، ثم </a:t>
            </a:r>
          </a:p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ألون أيام المدرسة باللون الأصفر، وأيام العطلة المدرسية باللون الأخضر.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2380045"/>
            <a:ext cx="11277441" cy="308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7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270398" y="-366997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96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ستطيل مستدير الزوايا 1"/>
          <p:cNvSpPr/>
          <p:nvPr/>
        </p:nvSpPr>
        <p:spPr>
          <a:xfrm>
            <a:off x="10167582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2400" b="1" dirty="0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488907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الاثنين</a:t>
            </a:r>
            <a:endParaRPr lang="ar-SA" sz="2400" b="1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6796585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الثلاثاء</a:t>
            </a:r>
            <a:endParaRPr lang="ar-SA" sz="2400" b="1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5117910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الأربعاء</a:t>
            </a:r>
            <a:endParaRPr lang="ar-SA" sz="24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3380838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الخميس</a:t>
            </a:r>
            <a:endParaRPr lang="ar-SA" sz="24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1665997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الجمعة</a:t>
            </a:r>
            <a:endParaRPr lang="ar-SA" sz="2400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-129161" y="1241946"/>
            <a:ext cx="1446663" cy="614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السبت</a:t>
            </a:r>
            <a:endParaRPr lang="ar-SA" sz="2400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10167582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2400" b="1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8488907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الاثنين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796585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الثلاثاء</a:t>
            </a:r>
            <a:endParaRPr lang="ar-SA" sz="2400" b="1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5117910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الأربعاء</a:t>
            </a:r>
            <a:endParaRPr lang="ar-SA" sz="2400" b="1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380838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الخميس</a:t>
            </a:r>
            <a:endParaRPr lang="ar-SA" sz="2400" b="1" dirty="0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1665997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الجمعة</a:t>
            </a:r>
            <a:endParaRPr lang="ar-SA" sz="2400" b="1" dirty="0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-129161" y="21290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السبت</a:t>
            </a:r>
            <a:endParaRPr lang="ar-SA" sz="2400" b="1" dirty="0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10167582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2400" b="1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8488907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الاثنين</a:t>
            </a:r>
            <a:endParaRPr lang="ar-SA" sz="2400" b="1" dirty="0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6796585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الثلاثاء</a:t>
            </a:r>
            <a:endParaRPr lang="ar-SA" sz="2400" b="1" dirty="0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117910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الأربعاء</a:t>
            </a:r>
            <a:endParaRPr lang="ar-SA" sz="2400" b="1" dirty="0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3380838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الخميس</a:t>
            </a:r>
            <a:endParaRPr lang="ar-SA" sz="2400" b="1" dirty="0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665997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الجمعة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-129161" y="3057098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السبت</a:t>
            </a:r>
            <a:endParaRPr lang="ar-SA" sz="2400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10167582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2400" b="1" dirty="0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8488907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الاثنين</a:t>
            </a:r>
            <a:endParaRPr lang="ar-SA" sz="2400" b="1" dirty="0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6796585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الثلاثاء</a:t>
            </a:r>
            <a:endParaRPr lang="ar-SA" sz="2400" b="1" dirty="0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5117910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الأربعاء</a:t>
            </a:r>
            <a:endParaRPr lang="ar-SA" sz="2400" b="1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380838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الخميس</a:t>
            </a:r>
            <a:endParaRPr lang="ar-SA" sz="2400" b="1" dirty="0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1665997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الجمعة</a:t>
            </a:r>
            <a:endParaRPr lang="ar-SA" sz="2400" b="1" dirty="0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-129161" y="3957850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السبت</a:t>
            </a:r>
            <a:endParaRPr lang="ar-SA" sz="2400" b="1" dirty="0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10167582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2400" b="1" dirty="0"/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8488907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الاثنين</a:t>
            </a:r>
            <a:endParaRPr lang="ar-SA" sz="2400" b="1" dirty="0"/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6796585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الثلاثاء</a:t>
            </a:r>
            <a:endParaRPr lang="ar-SA" sz="2400" b="1" dirty="0"/>
          </a:p>
        </p:txBody>
      </p:sp>
      <p:sp>
        <p:nvSpPr>
          <p:cNvPr id="52" name="مستطيل مستدير الزوايا 51"/>
          <p:cNvSpPr/>
          <p:nvPr/>
        </p:nvSpPr>
        <p:spPr>
          <a:xfrm>
            <a:off x="5117910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الأربعاء</a:t>
            </a:r>
            <a:endParaRPr lang="ar-SA" sz="2400" b="1" dirty="0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3380838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الخميس</a:t>
            </a:r>
            <a:endParaRPr lang="ar-SA" sz="2400" b="1" dirty="0"/>
          </a:p>
        </p:txBody>
      </p:sp>
      <p:sp>
        <p:nvSpPr>
          <p:cNvPr id="54" name="مستطيل مستدير الزوايا 53"/>
          <p:cNvSpPr/>
          <p:nvPr/>
        </p:nvSpPr>
        <p:spPr>
          <a:xfrm>
            <a:off x="1665997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الجمعة</a:t>
            </a:r>
            <a:endParaRPr lang="ar-SA" sz="2400" b="1" dirty="0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-129161" y="4899545"/>
            <a:ext cx="1446663" cy="6141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السبت</a:t>
            </a:r>
            <a:endParaRPr lang="ar-SA" sz="2400" b="1" dirty="0"/>
          </a:p>
        </p:txBody>
      </p:sp>
      <p:sp>
        <p:nvSpPr>
          <p:cNvPr id="56" name="مستطيل 55"/>
          <p:cNvSpPr/>
          <p:nvPr/>
        </p:nvSpPr>
        <p:spPr>
          <a:xfrm>
            <a:off x="10167582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8600693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6796585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3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5187450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4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3380838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5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2" name="مستطيل 61"/>
          <p:cNvSpPr/>
          <p:nvPr/>
        </p:nvSpPr>
        <p:spPr>
          <a:xfrm>
            <a:off x="1735537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6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3" name="مستطيل 62"/>
          <p:cNvSpPr/>
          <p:nvPr/>
        </p:nvSpPr>
        <p:spPr>
          <a:xfrm>
            <a:off x="-59620" y="2115122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7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5" name="مستطيل 64"/>
          <p:cNvSpPr/>
          <p:nvPr/>
        </p:nvSpPr>
        <p:spPr>
          <a:xfrm>
            <a:off x="10167582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8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6" name="مستطيل 65"/>
          <p:cNvSpPr/>
          <p:nvPr/>
        </p:nvSpPr>
        <p:spPr>
          <a:xfrm>
            <a:off x="8627989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9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6935667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10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8" name="مستطيل 67"/>
          <p:cNvSpPr/>
          <p:nvPr/>
        </p:nvSpPr>
        <p:spPr>
          <a:xfrm>
            <a:off x="5187450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11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69" name="مستطيل 68"/>
          <p:cNvSpPr/>
          <p:nvPr/>
        </p:nvSpPr>
        <p:spPr>
          <a:xfrm>
            <a:off x="3519920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12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0" name="مستطيل 69"/>
          <p:cNvSpPr/>
          <p:nvPr/>
        </p:nvSpPr>
        <p:spPr>
          <a:xfrm>
            <a:off x="1735536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13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1" name="مستطيل 70"/>
          <p:cNvSpPr/>
          <p:nvPr/>
        </p:nvSpPr>
        <p:spPr>
          <a:xfrm>
            <a:off x="49177" y="3057098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14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10167582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15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3" name="مستطيل 72"/>
          <p:cNvSpPr/>
          <p:nvPr/>
        </p:nvSpPr>
        <p:spPr>
          <a:xfrm>
            <a:off x="8600692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16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4" name="مستطيل 73"/>
          <p:cNvSpPr/>
          <p:nvPr/>
        </p:nvSpPr>
        <p:spPr>
          <a:xfrm>
            <a:off x="6922017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17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5" name="مستطيل 74"/>
          <p:cNvSpPr/>
          <p:nvPr/>
        </p:nvSpPr>
        <p:spPr>
          <a:xfrm>
            <a:off x="5187450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18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6" name="مستطيل 75"/>
          <p:cNvSpPr/>
          <p:nvPr/>
        </p:nvSpPr>
        <p:spPr>
          <a:xfrm>
            <a:off x="3519920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19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1715008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20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79" name="مستطيل 78"/>
          <p:cNvSpPr/>
          <p:nvPr/>
        </p:nvSpPr>
        <p:spPr>
          <a:xfrm>
            <a:off x="-36474" y="3987225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21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2" name="مستطيل 81"/>
          <p:cNvSpPr/>
          <p:nvPr/>
        </p:nvSpPr>
        <p:spPr>
          <a:xfrm>
            <a:off x="10167582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22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3" name="مستطيل 82"/>
          <p:cNvSpPr/>
          <p:nvPr/>
        </p:nvSpPr>
        <p:spPr>
          <a:xfrm>
            <a:off x="8627989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23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7031201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24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5" name="مستطيل 84"/>
          <p:cNvSpPr/>
          <p:nvPr/>
        </p:nvSpPr>
        <p:spPr>
          <a:xfrm>
            <a:off x="5256992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25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6" name="مستطيل 85"/>
          <p:cNvSpPr/>
          <p:nvPr/>
        </p:nvSpPr>
        <p:spPr>
          <a:xfrm>
            <a:off x="3450378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26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7" name="مستطيل 86"/>
          <p:cNvSpPr/>
          <p:nvPr/>
        </p:nvSpPr>
        <p:spPr>
          <a:xfrm>
            <a:off x="1493377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27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88" name="مستطيل 87"/>
          <p:cNvSpPr/>
          <p:nvPr/>
        </p:nvSpPr>
        <p:spPr>
          <a:xfrm>
            <a:off x="-12906" y="4928920"/>
            <a:ext cx="130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28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90" name="مستطيل مستدير الزوايا 89"/>
          <p:cNvSpPr/>
          <p:nvPr/>
        </p:nvSpPr>
        <p:spPr>
          <a:xfrm>
            <a:off x="8488907" y="2122500"/>
            <a:ext cx="1446663" cy="6141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2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1" name="مستطيل مستدير الزوايا 90"/>
          <p:cNvSpPr/>
          <p:nvPr/>
        </p:nvSpPr>
        <p:spPr>
          <a:xfrm>
            <a:off x="6796585" y="2122500"/>
            <a:ext cx="1446663" cy="6141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3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2" name="مستطيل مستدير الزوايا 91"/>
          <p:cNvSpPr/>
          <p:nvPr/>
        </p:nvSpPr>
        <p:spPr>
          <a:xfrm>
            <a:off x="8488907" y="3050548"/>
            <a:ext cx="1446663" cy="6141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9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3" name="مستطيل 92"/>
          <p:cNvSpPr/>
          <p:nvPr/>
        </p:nvSpPr>
        <p:spPr>
          <a:xfrm>
            <a:off x="10167582" y="2108572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</a:t>
            </a:r>
            <a:endParaRPr lang="ar-EG" sz="3200" b="1" dirty="0"/>
          </a:p>
        </p:txBody>
      </p:sp>
      <p:sp>
        <p:nvSpPr>
          <p:cNvPr id="94" name="مستطيل 93"/>
          <p:cNvSpPr/>
          <p:nvPr/>
        </p:nvSpPr>
        <p:spPr>
          <a:xfrm>
            <a:off x="5187450" y="2108572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4</a:t>
            </a:r>
            <a:endParaRPr lang="ar-EG" sz="3200" b="1" dirty="0"/>
          </a:p>
        </p:txBody>
      </p:sp>
      <p:sp>
        <p:nvSpPr>
          <p:cNvPr id="95" name="مستطيل 94"/>
          <p:cNvSpPr/>
          <p:nvPr/>
        </p:nvSpPr>
        <p:spPr>
          <a:xfrm>
            <a:off x="3380838" y="2108572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5</a:t>
            </a:r>
            <a:endParaRPr lang="ar-EG" sz="3200" b="1" dirty="0"/>
          </a:p>
        </p:txBody>
      </p:sp>
      <p:sp>
        <p:nvSpPr>
          <p:cNvPr id="96" name="مستطيل 95"/>
          <p:cNvSpPr/>
          <p:nvPr/>
        </p:nvSpPr>
        <p:spPr>
          <a:xfrm>
            <a:off x="10167582" y="3050548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8</a:t>
            </a:r>
            <a:endParaRPr lang="ar-EG" sz="3200" b="1" dirty="0"/>
          </a:p>
        </p:txBody>
      </p:sp>
      <p:sp>
        <p:nvSpPr>
          <p:cNvPr id="97" name="مستطيل 96"/>
          <p:cNvSpPr/>
          <p:nvPr/>
        </p:nvSpPr>
        <p:spPr>
          <a:xfrm>
            <a:off x="6935667" y="3050548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10</a:t>
            </a:r>
            <a:endParaRPr lang="ar-EG" sz="3200" b="1" dirty="0"/>
          </a:p>
        </p:txBody>
      </p:sp>
      <p:sp>
        <p:nvSpPr>
          <p:cNvPr id="98" name="مستطيل 97"/>
          <p:cNvSpPr/>
          <p:nvPr/>
        </p:nvSpPr>
        <p:spPr>
          <a:xfrm>
            <a:off x="5187450" y="3050548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11</a:t>
            </a:r>
            <a:endParaRPr lang="ar-EG" sz="3200" b="1" dirty="0"/>
          </a:p>
        </p:txBody>
      </p:sp>
      <p:sp>
        <p:nvSpPr>
          <p:cNvPr id="99" name="مستطيل 98"/>
          <p:cNvSpPr/>
          <p:nvPr/>
        </p:nvSpPr>
        <p:spPr>
          <a:xfrm>
            <a:off x="3519920" y="3050548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12</a:t>
            </a:r>
            <a:endParaRPr lang="ar-EG" sz="3200" b="1" dirty="0"/>
          </a:p>
        </p:txBody>
      </p:sp>
      <p:sp>
        <p:nvSpPr>
          <p:cNvPr id="100" name="مستطيل 99"/>
          <p:cNvSpPr/>
          <p:nvPr/>
        </p:nvSpPr>
        <p:spPr>
          <a:xfrm>
            <a:off x="10167582" y="3980675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15</a:t>
            </a:r>
            <a:endParaRPr lang="ar-EG" sz="3200" b="1" dirty="0"/>
          </a:p>
        </p:txBody>
      </p:sp>
      <p:sp>
        <p:nvSpPr>
          <p:cNvPr id="101" name="مستطيل 100"/>
          <p:cNvSpPr/>
          <p:nvPr/>
        </p:nvSpPr>
        <p:spPr>
          <a:xfrm>
            <a:off x="8600692" y="3980675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16</a:t>
            </a:r>
            <a:endParaRPr lang="ar-EG" sz="3200" b="1" dirty="0"/>
          </a:p>
        </p:txBody>
      </p:sp>
      <p:sp>
        <p:nvSpPr>
          <p:cNvPr id="102" name="مستطيل 101"/>
          <p:cNvSpPr/>
          <p:nvPr/>
        </p:nvSpPr>
        <p:spPr>
          <a:xfrm>
            <a:off x="6922017" y="3980675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17</a:t>
            </a:r>
            <a:endParaRPr lang="ar-EG" sz="3200" b="1" dirty="0"/>
          </a:p>
        </p:txBody>
      </p:sp>
      <p:sp>
        <p:nvSpPr>
          <p:cNvPr id="103" name="مستطيل 102"/>
          <p:cNvSpPr/>
          <p:nvPr/>
        </p:nvSpPr>
        <p:spPr>
          <a:xfrm>
            <a:off x="5187450" y="3980675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18</a:t>
            </a:r>
            <a:endParaRPr lang="ar-EG" sz="3200" b="1" dirty="0"/>
          </a:p>
        </p:txBody>
      </p:sp>
      <p:sp>
        <p:nvSpPr>
          <p:cNvPr id="104" name="مستطيل 103"/>
          <p:cNvSpPr/>
          <p:nvPr/>
        </p:nvSpPr>
        <p:spPr>
          <a:xfrm>
            <a:off x="3519920" y="3980675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19</a:t>
            </a:r>
            <a:endParaRPr lang="ar-EG" sz="3200" b="1" dirty="0"/>
          </a:p>
        </p:txBody>
      </p:sp>
      <p:sp>
        <p:nvSpPr>
          <p:cNvPr id="105" name="مستطيل 104"/>
          <p:cNvSpPr/>
          <p:nvPr/>
        </p:nvSpPr>
        <p:spPr>
          <a:xfrm>
            <a:off x="10167582" y="4922370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22</a:t>
            </a:r>
            <a:endParaRPr lang="ar-EG" sz="3200" b="1" dirty="0"/>
          </a:p>
        </p:txBody>
      </p:sp>
      <p:sp>
        <p:nvSpPr>
          <p:cNvPr id="106" name="مستطيل 105"/>
          <p:cNvSpPr/>
          <p:nvPr/>
        </p:nvSpPr>
        <p:spPr>
          <a:xfrm>
            <a:off x="8627989" y="4922370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23</a:t>
            </a:r>
            <a:endParaRPr lang="ar-EG" sz="3200" b="1" dirty="0"/>
          </a:p>
        </p:txBody>
      </p:sp>
      <p:sp>
        <p:nvSpPr>
          <p:cNvPr id="107" name="مستطيل 106"/>
          <p:cNvSpPr/>
          <p:nvPr/>
        </p:nvSpPr>
        <p:spPr>
          <a:xfrm>
            <a:off x="7031201" y="4922370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24</a:t>
            </a:r>
            <a:endParaRPr lang="ar-EG" sz="3200" b="1" dirty="0"/>
          </a:p>
        </p:txBody>
      </p:sp>
      <p:sp>
        <p:nvSpPr>
          <p:cNvPr id="108" name="مستطيل 107"/>
          <p:cNvSpPr/>
          <p:nvPr/>
        </p:nvSpPr>
        <p:spPr>
          <a:xfrm>
            <a:off x="5256992" y="4922370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25</a:t>
            </a:r>
            <a:endParaRPr lang="ar-EG" sz="3200" b="1" dirty="0"/>
          </a:p>
        </p:txBody>
      </p:sp>
      <p:sp>
        <p:nvSpPr>
          <p:cNvPr id="109" name="مستطيل 108"/>
          <p:cNvSpPr/>
          <p:nvPr/>
        </p:nvSpPr>
        <p:spPr>
          <a:xfrm>
            <a:off x="3450378" y="4922370"/>
            <a:ext cx="130758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26</a:t>
            </a:r>
            <a:endParaRPr lang="ar-EG" sz="3200" b="1" dirty="0"/>
          </a:p>
        </p:txBody>
      </p:sp>
      <p:sp>
        <p:nvSpPr>
          <p:cNvPr id="110" name="مستطيل مستدير الزوايا 109"/>
          <p:cNvSpPr/>
          <p:nvPr/>
        </p:nvSpPr>
        <p:spPr>
          <a:xfrm>
            <a:off x="-129161" y="2088093"/>
            <a:ext cx="1446663" cy="6141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1" name="مستطيل مستدير الزوايا 110"/>
          <p:cNvSpPr/>
          <p:nvPr/>
        </p:nvSpPr>
        <p:spPr>
          <a:xfrm>
            <a:off x="1665997" y="3016141"/>
            <a:ext cx="1446663" cy="6141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13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2" name="مستطيل مستدير الزوايا 111"/>
          <p:cNvSpPr/>
          <p:nvPr/>
        </p:nvSpPr>
        <p:spPr>
          <a:xfrm>
            <a:off x="-129161" y="3016141"/>
            <a:ext cx="1446663" cy="6141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14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3" name="مستطيل مستدير الزوايا 112"/>
          <p:cNvSpPr/>
          <p:nvPr/>
        </p:nvSpPr>
        <p:spPr>
          <a:xfrm>
            <a:off x="1665997" y="3916893"/>
            <a:ext cx="1446663" cy="6141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20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4" name="مستطيل 113"/>
          <p:cNvSpPr/>
          <p:nvPr/>
        </p:nvSpPr>
        <p:spPr>
          <a:xfrm>
            <a:off x="1735537" y="2074165"/>
            <a:ext cx="130758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6</a:t>
            </a:r>
            <a:endParaRPr lang="ar-EG" sz="3200" b="1" dirty="0"/>
          </a:p>
        </p:txBody>
      </p:sp>
      <p:sp>
        <p:nvSpPr>
          <p:cNvPr id="115" name="مستطيل 114"/>
          <p:cNvSpPr/>
          <p:nvPr/>
        </p:nvSpPr>
        <p:spPr>
          <a:xfrm>
            <a:off x="-36474" y="3946268"/>
            <a:ext cx="130758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21</a:t>
            </a:r>
            <a:endParaRPr lang="ar-EG" sz="3200" b="1" dirty="0"/>
          </a:p>
        </p:txBody>
      </p:sp>
      <p:sp>
        <p:nvSpPr>
          <p:cNvPr id="116" name="مستطيل 115"/>
          <p:cNvSpPr/>
          <p:nvPr/>
        </p:nvSpPr>
        <p:spPr>
          <a:xfrm>
            <a:off x="1493377" y="4887963"/>
            <a:ext cx="130758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27</a:t>
            </a:r>
            <a:endParaRPr lang="ar-EG" sz="3200" b="1" dirty="0"/>
          </a:p>
        </p:txBody>
      </p:sp>
      <p:sp>
        <p:nvSpPr>
          <p:cNvPr id="117" name="مستطيل 116"/>
          <p:cNvSpPr/>
          <p:nvPr/>
        </p:nvSpPr>
        <p:spPr>
          <a:xfrm>
            <a:off x="-12906" y="4887963"/>
            <a:ext cx="130758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/>
              <a:t>28</a:t>
            </a:r>
            <a:endParaRPr lang="ar-EG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3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7" fill="hold">
                      <p:stCondLst>
                        <p:cond delay="indefinite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5" fill="hold">
                      <p:stCondLst>
                        <p:cond delay="indefinite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5" fill="hold">
                      <p:stCondLst>
                        <p:cond delay="indefinite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8" fill="hold">
                      <p:stCondLst>
                        <p:cond delay="indefinite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6" fill="hold">
                      <p:stCondLst>
                        <p:cond delay="indefinite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fill="hold">
                      <p:stCondLst>
                        <p:cond delay="indefinite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5" fill="hold">
                      <p:stCondLst>
                        <p:cond delay="indefinite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96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177974" y="1079070"/>
            <a:ext cx="11501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أكتب في هذا التقويم متى بدأ أول يوم في هذا الشهر إلى آخر يوم فيه، ثم </a:t>
            </a:r>
          </a:p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ألون أيام المدرسة باللون الأصفر، وأيام العطلة المدرسية باللون الأخضر.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871357" y="2539380"/>
            <a:ext cx="7808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latin typeface="Times New Roman" panose="02020603050405020304" pitchFamily="18" charset="0"/>
              </a:rPr>
              <a:t>أول يوم في هذا الشهر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437217" y="3399189"/>
            <a:ext cx="7242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latin typeface="Times New Roman" panose="02020603050405020304" pitchFamily="18" charset="0"/>
              </a:rPr>
              <a:t>آخر يوم في الشهر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621358" y="2340450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الأحد 1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621358" y="3185711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يوم السبت 28</a:t>
            </a:r>
            <a:endParaRPr lang="ar-EG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4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4753165" y="1223863"/>
            <a:ext cx="6688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لوني أول أيام الأسبوع باللون المفضل لديك: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090883" y="4023818"/>
            <a:ext cx="3514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آخر يوم في الأسبوع هو: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552887" y="4152451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b="1" dirty="0" smtClean="0">
                <a:latin typeface="Times New Roman" panose="02020603050405020304" pitchFamily="18" charset="0"/>
              </a:rPr>
              <a:t>.......................................................................</a:t>
            </a:r>
            <a:endParaRPr lang="ar-SA" altLang="ar-SA" b="1" dirty="0">
              <a:latin typeface="Times New Roman" panose="02020603050405020304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561366" y="3752342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الخميس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9847935" y="2183642"/>
            <a:ext cx="1593279" cy="1241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الاثنين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7455187" y="2183642"/>
            <a:ext cx="1593279" cy="1241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الأحد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4328205" y="2183642"/>
            <a:ext cx="1593279" cy="12419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السبت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4328204" y="2183642"/>
            <a:ext cx="1593279" cy="12419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السبت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8" grpId="0"/>
      <p:bldP spid="21" grpId="0"/>
      <p:bldP spid="22" grpId="0"/>
      <p:bldP spid="2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3212679" y="1223863"/>
            <a:ext cx="822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نذهب إلى المدرسة من يوم الأحد إلى يوم الخميس.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-14166" y="1870194"/>
            <a:ext cx="11455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latin typeface="Times New Roman" panose="02020603050405020304" pitchFamily="18" charset="0"/>
              </a:rPr>
              <a:t>العطلة المدرسية في نهاية الأسبوع، وهي يوم الـ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28232" y="2702707"/>
            <a:ext cx="7612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4000" b="1" dirty="0" smtClean="0">
                <a:latin typeface="Times New Roman" panose="02020603050405020304" pitchFamily="18" charset="0"/>
              </a:rPr>
              <a:t>ويوم الــ </a:t>
            </a:r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50125" y="1646656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الجمعة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019365" y="2550218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السبت</a:t>
            </a:r>
            <a:endParaRPr lang="ar-EG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4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1944704" y="1223863"/>
            <a:ext cx="949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أي أيام الأسبوع تفضلين؟ ولماذا؟ لوني اليوم المفضل لديك.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024620" y="2070249"/>
            <a:ext cx="4416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000" b="1" dirty="0" smtClean="0">
                <a:latin typeface="Times New Roman" panose="02020603050405020304" pitchFamily="18" charset="0"/>
              </a:rPr>
              <a:t>............................................................</a:t>
            </a:r>
            <a:endParaRPr lang="ar-SA" altLang="ar-SA" sz="2000" b="1" dirty="0">
              <a:latin typeface="Times New Roman" panose="02020603050405020304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925336" y="1777861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الخميس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9048466" y="2606723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الأحد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059607" y="2606723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الاثنين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2811440" y="2606723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الثلاثاء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9048466" y="3916908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الأربعاء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6059607" y="3916908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الخميس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811440" y="3930556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الجمعة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0" y="3930556"/>
            <a:ext cx="2392748" cy="94169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السبت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6059607" y="3930556"/>
            <a:ext cx="2392748" cy="9416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الخميس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4540692" y="1777861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حت ألعب</a:t>
            </a:r>
            <a:endParaRPr lang="ar-EG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2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4" grpId="0"/>
      <p:bldP spid="2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6994163" y="1101030"/>
            <a:ext cx="44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في الشهر  أربعة أسابيع.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-201403" y="1733714"/>
            <a:ext cx="11833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املئى  الفراغ فيما يلي، ثم لوني أيام كل أسبوع بلون مختلف عن بقية الأسابيع.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2380045"/>
            <a:ext cx="11277441" cy="308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10107" y="3373493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الأحد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910107" y="4274245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15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509982" y="2979623"/>
            <a:ext cx="875337" cy="4801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509982" y="3478102"/>
            <a:ext cx="875337" cy="4801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6509982" y="3913663"/>
            <a:ext cx="875337" cy="4801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509982" y="4398656"/>
            <a:ext cx="875337" cy="4801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6455390" y="4899964"/>
            <a:ext cx="875337" cy="4801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4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20" grpId="0"/>
      <p:bldP spid="23" grpId="0"/>
      <p:bldP spid="26" grpId="0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3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4197237" y="1215100"/>
            <a:ext cx="7435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اكتبي اليوم والتاريخ الذي تعلمت فيه هذا الدرس: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655697" y="2048063"/>
            <a:ext cx="6976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2400" b="1" dirty="0" smtClean="0">
                <a:latin typeface="Times New Roman" panose="02020603050405020304" pitchFamily="18" charset="0"/>
              </a:rPr>
              <a:t>.....................................</a:t>
            </a:r>
            <a:r>
              <a:rPr lang="ar-SA" altLang="ar-SA" sz="3600" b="1" dirty="0" smtClean="0">
                <a:latin typeface="Times New Roman" panose="02020603050405020304" pitchFamily="18" charset="0"/>
              </a:rPr>
              <a:t> /         /          14هـ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9343121" y="2048063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الأحد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914761" y="2048063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15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099608" y="2048062"/>
            <a:ext cx="261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3</a:t>
            </a:r>
            <a:endParaRPr lang="ar-EG" sz="3200" b="1" dirty="0">
              <a:solidFill>
                <a:srgbClr val="00B05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395315" y="2048063"/>
            <a:ext cx="163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225800" algn="l"/>
              </a:tabLst>
            </a:pPr>
            <a:r>
              <a:rPr lang="ar-SA" sz="3200" b="1" dirty="0" smtClean="0">
                <a:solidFill>
                  <a:srgbClr val="00B050"/>
                </a:solidFill>
              </a:rPr>
              <a:t>40</a:t>
            </a:r>
            <a:endParaRPr lang="ar-EG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1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18" grpId="0"/>
      <p:bldP spid="19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4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92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7198059" y="1215100"/>
            <a:ext cx="4434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أحيطي اليوم الذي ولدت فيه: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9" y="1215100"/>
            <a:ext cx="6595161" cy="42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شكل بيضاوي 14"/>
          <p:cNvSpPr/>
          <p:nvPr/>
        </p:nvSpPr>
        <p:spPr>
          <a:xfrm>
            <a:off x="4599297" y="1861431"/>
            <a:ext cx="2218144" cy="16650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3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إرشادات عامة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93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3910634" y="1365225"/>
            <a:ext cx="7435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1- ترتيب أيام الأسبوع ثابت في كل زمان ومكان.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051699" y="2184091"/>
            <a:ext cx="729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2- الوقت الذي نقضيه في المدرسة مفيد وممتع.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935735" y="3002957"/>
            <a:ext cx="940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latin typeface="Times New Roman" panose="02020603050405020304" pitchFamily="18" charset="0"/>
              </a:rPr>
              <a:t>3- اليوم الذي يمضي من عمرك لا يعود أبدا فأحسني استغلاله.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أيام الأسبوع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5003753" y="1042059"/>
            <a:ext cx="498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1- أصل الأيام بترتيبها الصحيح: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5485350" y="1760268"/>
            <a:ext cx="5888908" cy="1453491"/>
            <a:chOff x="5485350" y="1760268"/>
            <a:chExt cx="5888908" cy="145349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3633" y="1794534"/>
              <a:ext cx="119062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350" y="1760268"/>
              <a:ext cx="217170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رابط كسهم مستقيم 2"/>
            <p:cNvCxnSpPr>
              <a:stCxn id="5122" idx="1"/>
            </p:cNvCxnSpPr>
            <p:nvPr/>
          </p:nvCxnSpPr>
          <p:spPr>
            <a:xfrm flipH="1" flipV="1">
              <a:off x="7496583" y="2417052"/>
              <a:ext cx="2687050" cy="8709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7"/>
          <p:cNvGrpSpPr/>
          <p:nvPr/>
        </p:nvGrpSpPr>
        <p:grpSpPr>
          <a:xfrm>
            <a:off x="5604412" y="3861409"/>
            <a:ext cx="5769846" cy="1476375"/>
            <a:chOff x="5604412" y="3861409"/>
            <a:chExt cx="5769846" cy="14763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5058" y="3861409"/>
              <a:ext cx="1219200" cy="14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412" y="3923584"/>
              <a:ext cx="1933575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رابط كسهم مستقيم 23"/>
            <p:cNvCxnSpPr/>
            <p:nvPr/>
          </p:nvCxnSpPr>
          <p:spPr>
            <a:xfrm flipH="1" flipV="1">
              <a:off x="7496583" y="4603598"/>
              <a:ext cx="2687050" cy="8709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مجموعة 14"/>
          <p:cNvGrpSpPr/>
          <p:nvPr/>
        </p:nvGrpSpPr>
        <p:grpSpPr>
          <a:xfrm>
            <a:off x="196191" y="3714034"/>
            <a:ext cx="4916318" cy="1428750"/>
            <a:chOff x="196191" y="3714034"/>
            <a:chExt cx="4916318" cy="142875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59" y="3714034"/>
              <a:ext cx="1162050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1" y="4085246"/>
              <a:ext cx="188595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رابط كسهم مستقيم 24"/>
            <p:cNvCxnSpPr/>
            <p:nvPr/>
          </p:nvCxnSpPr>
          <p:spPr>
            <a:xfrm flipH="1" flipV="1">
              <a:off x="1881736" y="4603599"/>
              <a:ext cx="2068723" cy="435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8"/>
          <p:cNvGrpSpPr/>
          <p:nvPr/>
        </p:nvGrpSpPr>
        <p:grpSpPr>
          <a:xfrm>
            <a:off x="0" y="1516940"/>
            <a:ext cx="5112509" cy="1628775"/>
            <a:chOff x="0" y="1516940"/>
            <a:chExt cx="5112509" cy="162877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359" y="1688390"/>
              <a:ext cx="1200150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16940"/>
              <a:ext cx="21240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رابط كسهم مستقيم 26"/>
            <p:cNvCxnSpPr/>
            <p:nvPr/>
          </p:nvCxnSpPr>
          <p:spPr>
            <a:xfrm flipH="1" flipV="1">
              <a:off x="1881736" y="2221547"/>
              <a:ext cx="2068723" cy="435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5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1324</TotalTime>
  <Words>455</Words>
  <Application>Microsoft Office PowerPoint</Application>
  <PresentationFormat>مخصص</PresentationFormat>
  <Paragraphs>217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الحدث الرئيسي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  <vt:lpstr>أيام الأسبوع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154</cp:revision>
  <dcterms:created xsi:type="dcterms:W3CDTF">2015-03-15T08:01:51Z</dcterms:created>
  <dcterms:modified xsi:type="dcterms:W3CDTF">2019-08-03T15:52:14Z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