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</p:sldMasterIdLst>
  <p:sldIdLst>
    <p:sldId id="256" r:id="rId2"/>
    <p:sldId id="264" r:id="rId3"/>
    <p:sldId id="257" r:id="rId4"/>
    <p:sldId id="259" r:id="rId5"/>
    <p:sldId id="258" r:id="rId6"/>
    <p:sldId id="265" r:id="rId7"/>
    <p:sldId id="260" r:id="rId8"/>
    <p:sldId id="261" r:id="rId9"/>
    <p:sldId id="267" r:id="rId10"/>
    <p:sldId id="266" r:id="rId11"/>
    <p:sldId id="262" r:id="rId12"/>
    <p:sldId id="263" r:id="rId1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2" d="100"/>
          <a:sy n="62" d="100"/>
        </p:scale>
        <p:origin x="-138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09EB-3F2E-41C6-89AF-43D46A4E56A5}" type="datetimeFigureOut">
              <a:rPr lang="ar-SA" smtClean="0"/>
              <a:t>28/10/1432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765DE-066E-4319-B112-0F6AE3AC3B30}" type="slidenum">
              <a:rPr lang="ar-SA" smtClean="0"/>
              <a:t>‹#›</a:t>
            </a:fld>
            <a:endParaRPr lang="ar-SA"/>
          </a:p>
        </p:txBody>
      </p:sp>
      <p:sp>
        <p:nvSpPr>
          <p:cNvPr id="10" name="مستطيل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09EB-3F2E-41C6-89AF-43D46A4E56A5}" type="datetimeFigureOut">
              <a:rPr lang="ar-SA" smtClean="0"/>
              <a:t>28/10/1432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765DE-066E-4319-B112-0F6AE3AC3B3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09EB-3F2E-41C6-89AF-43D46A4E56A5}" type="datetimeFigureOut">
              <a:rPr lang="ar-SA" smtClean="0"/>
              <a:t>28/10/1432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765DE-066E-4319-B112-0F6AE3AC3B3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09EB-3F2E-41C6-89AF-43D46A4E56A5}" type="datetimeFigureOut">
              <a:rPr lang="ar-SA" smtClean="0"/>
              <a:t>28/10/1432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765DE-066E-4319-B112-0F6AE3AC3B3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مستطيل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09EB-3F2E-41C6-89AF-43D46A4E56A5}" type="datetimeFigureOut">
              <a:rPr lang="ar-SA" smtClean="0"/>
              <a:t>28/10/1432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765DE-066E-4319-B112-0F6AE3AC3B30}" type="slidenum">
              <a:rPr lang="ar-SA" smtClean="0"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09EB-3F2E-41C6-89AF-43D46A4E56A5}" type="datetimeFigureOut">
              <a:rPr lang="ar-SA" smtClean="0"/>
              <a:t>28/10/1432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765DE-066E-4319-B112-0F6AE3AC3B3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09EB-3F2E-41C6-89AF-43D46A4E56A5}" type="datetimeFigureOut">
              <a:rPr lang="ar-SA" smtClean="0"/>
              <a:t>28/10/1432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765DE-066E-4319-B112-0F6AE3AC3B3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09EB-3F2E-41C6-89AF-43D46A4E56A5}" type="datetimeFigureOut">
              <a:rPr lang="ar-SA" smtClean="0"/>
              <a:t>28/10/1432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765DE-066E-4319-B112-0F6AE3AC3B3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09EB-3F2E-41C6-89AF-43D46A4E56A5}" type="datetimeFigureOut">
              <a:rPr lang="ar-SA" smtClean="0"/>
              <a:t>28/10/1432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765DE-066E-4319-B112-0F6AE3AC3B30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A09EB-3F2E-41C6-89AF-43D46A4E56A5}" type="datetimeFigureOut">
              <a:rPr lang="ar-SA" smtClean="0"/>
              <a:t>28/10/1432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765DE-066E-4319-B112-0F6AE3AC3B30}" type="slidenum">
              <a:rPr lang="ar-SA" smtClean="0"/>
              <a:t>‹#›</a:t>
            </a:fld>
            <a:endParaRPr lang="ar-SA"/>
          </a:p>
        </p:txBody>
      </p:sp>
      <p:sp>
        <p:nvSpPr>
          <p:cNvPr id="12" name="مستطيل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602A09EB-3F2E-41C6-89AF-43D46A4E56A5}" type="datetimeFigureOut">
              <a:rPr lang="ar-SA" smtClean="0"/>
              <a:t>28/10/1432</a:t>
            </a:fld>
            <a:endParaRPr lang="ar-SA"/>
          </a:p>
        </p:txBody>
      </p:sp>
      <p:sp>
        <p:nvSpPr>
          <p:cNvPr id="11" name="مستطيل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AF9765DE-066E-4319-B112-0F6AE3AC3B30}" type="slidenum">
              <a:rPr lang="ar-SA" smtClean="0"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مستطيل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02A09EB-3F2E-41C6-89AF-43D46A4E56A5}" type="datetimeFigureOut">
              <a:rPr lang="ar-SA" smtClean="0"/>
              <a:t>28/10/1432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F9765DE-066E-4319-B112-0F6AE3AC3B30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1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r" rtl="1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r" rtl="1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r" rtl="1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r" rtl="1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r" rtl="1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r" rtl="1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r" rtl="1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r" rtl="1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r" rtl="1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1643050"/>
            <a:ext cx="8077200" cy="3386150"/>
          </a:xfrm>
        </p:spPr>
        <p:txBody>
          <a:bodyPr/>
          <a:lstStyle/>
          <a:p>
            <a:pPr algn="ctr"/>
            <a:r>
              <a:rPr lang="ar-SA" dirty="0" smtClean="0"/>
              <a:t>ا</a:t>
            </a:r>
            <a:r>
              <a:rPr lang="ar-SA" sz="6600" dirty="0" smtClean="0"/>
              <a:t>لمعادن</a:t>
            </a:r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فضه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3357562"/>
            <a:ext cx="1571636" cy="1471615"/>
          </a:xfrm>
          <a:prstGeom prst="rect">
            <a:avLst/>
          </a:prstGeom>
        </p:spPr>
      </p:pic>
      <p:pic>
        <p:nvPicPr>
          <p:cNvPr id="5" name="صورة 4" descr="رسم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0610" y="2714620"/>
            <a:ext cx="1738559" cy="1695454"/>
          </a:xfrm>
          <a:prstGeom prst="rect">
            <a:avLst/>
          </a:prstGeom>
        </p:spPr>
      </p:pic>
      <p:pic>
        <p:nvPicPr>
          <p:cNvPr id="6" name="صورة 5" descr="imagesCA2PGRJ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4744" y="3857628"/>
            <a:ext cx="1357322" cy="1357322"/>
          </a:xfrm>
          <a:prstGeom prst="rect">
            <a:avLst/>
          </a:prstGeom>
        </p:spPr>
      </p:pic>
    </p:spTree>
  </p:cSld>
  <p:clrMapOvr>
    <a:masterClrMapping/>
  </p:clrMapOvr>
  <p:transition>
    <p:newsflash/>
    <p:sndAc>
      <p:stSnd>
        <p:snd r:embed="rId2" name="camera.wav" builtIn="1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sz="4800" dirty="0" smtClean="0">
                <a:solidFill>
                  <a:srgbClr val="FF0000"/>
                </a:solidFill>
              </a:rPr>
              <a:t>ويعرف كونه من </a:t>
            </a:r>
            <a:r>
              <a:rPr lang="ar-SA" sz="4800" dirty="0" err="1" smtClean="0">
                <a:solidFill>
                  <a:srgbClr val="FF0000"/>
                </a:solidFill>
              </a:rPr>
              <a:t>اموال</a:t>
            </a:r>
            <a:r>
              <a:rPr lang="ar-SA" sz="4800" dirty="0" smtClean="0">
                <a:solidFill>
                  <a:srgbClr val="FF0000"/>
                </a:solidFill>
              </a:rPr>
              <a:t> الكفار :</a:t>
            </a:r>
            <a:endParaRPr lang="ar-SA" dirty="0"/>
          </a:p>
        </p:txBody>
      </p:sp>
      <p:pic>
        <p:nvPicPr>
          <p:cNvPr id="4" name="عنصر نائب للمحتوى 3" descr="رسم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714876" y="4643446"/>
            <a:ext cx="1643074" cy="1602337"/>
          </a:xfrm>
        </p:spPr>
      </p:pic>
      <p:pic>
        <p:nvPicPr>
          <p:cNvPr id="5" name="صورة 4" descr="حي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76" y="4214818"/>
            <a:ext cx="1533528" cy="1533528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>
            <a:off x="714348" y="1714488"/>
            <a:ext cx="80724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ar-SA" sz="4000" dirty="0" smtClean="0">
                <a:solidFill>
                  <a:srgbClr val="002060"/>
                </a:solidFill>
              </a:rPr>
              <a:t>بوجود علامة عليه </a:t>
            </a:r>
            <a:r>
              <a:rPr lang="ar-SA" sz="4000" dirty="0" smtClean="0"/>
              <a:t>، أو على شيء منه ، بأن يوجد عليه </a:t>
            </a:r>
            <a:r>
              <a:rPr lang="ar-SA" sz="4000" dirty="0" smtClean="0">
                <a:solidFill>
                  <a:srgbClr val="002060"/>
                </a:solidFill>
              </a:rPr>
              <a:t>أسماء ملوكهم </a:t>
            </a:r>
            <a:r>
              <a:rPr lang="ar-SA" sz="4000" dirty="0" smtClean="0"/>
              <a:t>، أو عليه رسم صٌلبانهم </a:t>
            </a:r>
            <a:endParaRPr lang="ar-SA" sz="4000" dirty="0"/>
          </a:p>
        </p:txBody>
      </p:sp>
    </p:spTree>
  </p:cSld>
  <p:clrMapOvr>
    <a:masterClrMapping/>
  </p:clrMapOvr>
  <p:transition>
    <p:diamond/>
    <p:sndAc>
      <p:stSnd>
        <p:snd r:embed="rId2" name="bomb.wav" builtIn="1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 smtClean="0"/>
              <a:t>الواجب فيه </a:t>
            </a:r>
            <a:endParaRPr lang="ar-SA" dirty="0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42910" y="2643182"/>
            <a:ext cx="8022336" cy="685800"/>
          </a:xfrm>
        </p:spPr>
        <p:txBody>
          <a:bodyPr>
            <a:noAutofit/>
          </a:bodyPr>
          <a:lstStyle/>
          <a:p>
            <a:r>
              <a:rPr lang="ar-SA" sz="4000" dirty="0" smtClean="0">
                <a:solidFill>
                  <a:srgbClr val="FF0000"/>
                </a:solidFill>
              </a:rPr>
              <a:t>يجب فيه الخمس ( 20 % ) </a:t>
            </a:r>
            <a:r>
              <a:rPr lang="ar-SA" sz="3200" dirty="0" smtClean="0">
                <a:solidFill>
                  <a:schemeClr val="bg1"/>
                </a:solidFill>
              </a:rPr>
              <a:t>في قليلة وكثيرة </a:t>
            </a:r>
          </a:p>
          <a:p>
            <a:r>
              <a:rPr lang="ar-SA" sz="3200" dirty="0" smtClean="0">
                <a:solidFill>
                  <a:srgbClr val="FF0000"/>
                </a:solidFill>
              </a:rPr>
              <a:t>ولا يشترط فيه النصاب </a:t>
            </a:r>
            <a:r>
              <a:rPr lang="ar-SA" sz="3200" dirty="0" smtClean="0">
                <a:solidFill>
                  <a:schemeClr val="bg1"/>
                </a:solidFill>
              </a:rPr>
              <a:t>، ويصرف الخٌمس في مصالح المسلمين </a:t>
            </a:r>
          </a:p>
          <a:p>
            <a:r>
              <a:rPr lang="ar-SA" sz="3200" dirty="0" smtClean="0">
                <a:solidFill>
                  <a:srgbClr val="FF0000"/>
                </a:solidFill>
              </a:rPr>
              <a:t>الدليل : </a:t>
            </a:r>
            <a:r>
              <a:rPr lang="ar-SA" sz="3200" dirty="0" smtClean="0">
                <a:solidFill>
                  <a:schemeClr val="bg1"/>
                </a:solidFill>
              </a:rPr>
              <a:t>حديث أبي </a:t>
            </a:r>
            <a:r>
              <a:rPr lang="ar-SA" sz="3200" dirty="0" err="1" smtClean="0">
                <a:solidFill>
                  <a:schemeClr val="bg1"/>
                </a:solidFill>
              </a:rPr>
              <a:t>هريره</a:t>
            </a:r>
            <a:r>
              <a:rPr lang="ar-SA" sz="3200" dirty="0" smtClean="0">
                <a:solidFill>
                  <a:schemeClr val="bg1"/>
                </a:solidFill>
              </a:rPr>
              <a:t> رضي الله عنه أن رسول الله صلى الله عليه وسلم قال ( </a:t>
            </a:r>
            <a:r>
              <a:rPr lang="ar-SA" sz="4400" dirty="0" smtClean="0">
                <a:solidFill>
                  <a:srgbClr val="002060"/>
                </a:solidFill>
              </a:rPr>
              <a:t>وفي </a:t>
            </a:r>
            <a:r>
              <a:rPr lang="ar-SA" sz="4400" dirty="0" err="1" smtClean="0">
                <a:solidFill>
                  <a:srgbClr val="002060"/>
                </a:solidFill>
              </a:rPr>
              <a:t>الركاز</a:t>
            </a:r>
            <a:r>
              <a:rPr lang="ar-SA" sz="4400" dirty="0" smtClean="0">
                <a:solidFill>
                  <a:srgbClr val="002060"/>
                </a:solidFill>
              </a:rPr>
              <a:t> الخمس )</a:t>
            </a:r>
            <a:r>
              <a:rPr lang="ar-SA" sz="3200" dirty="0" smtClean="0">
                <a:solidFill>
                  <a:schemeClr val="bg1"/>
                </a:solidFill>
              </a:rPr>
              <a:t> متفق عليه </a:t>
            </a:r>
            <a:endParaRPr lang="ar-SA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edge/>
    <p:sndAc>
      <p:stSnd>
        <p:snd r:embed="rId2" name="camera.wav" builtIn="1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2201982"/>
          </a:xfrm>
        </p:spPr>
        <p:txBody>
          <a:bodyPr>
            <a:normAutofit/>
          </a:bodyPr>
          <a:lstStyle/>
          <a:p>
            <a:r>
              <a:rPr lang="ar-SA" dirty="0" err="1" smtClean="0">
                <a:solidFill>
                  <a:srgbClr val="C00000"/>
                </a:solidFill>
              </a:rPr>
              <a:t>ماهي</a:t>
            </a:r>
            <a:r>
              <a:rPr lang="ar-SA" dirty="0" smtClean="0">
                <a:solidFill>
                  <a:srgbClr val="C00000"/>
                </a:solidFill>
              </a:rPr>
              <a:t> </a:t>
            </a:r>
            <a:r>
              <a:rPr lang="ar-SA" dirty="0" err="1" smtClean="0">
                <a:solidFill>
                  <a:srgbClr val="C00000"/>
                </a:solidFill>
              </a:rPr>
              <a:t>الإشياء</a:t>
            </a:r>
            <a:r>
              <a:rPr lang="ar-SA" dirty="0" smtClean="0">
                <a:solidFill>
                  <a:srgbClr val="C00000"/>
                </a:solidFill>
              </a:rPr>
              <a:t> التي يمكن أن نستخرجها من الأرض ؟ </a:t>
            </a:r>
            <a:endParaRPr lang="ar-SA" dirty="0">
              <a:solidFill>
                <a:srgbClr val="C00000"/>
              </a:solidFill>
            </a:endParaRPr>
          </a:p>
        </p:txBody>
      </p:sp>
      <p:pic>
        <p:nvPicPr>
          <p:cNvPr id="4" name="عنصر نائب للمحتوى 3" descr=",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28662" y="3071810"/>
            <a:ext cx="1819285" cy="1249061"/>
          </a:xfrm>
        </p:spPr>
      </p:pic>
    </p:spTree>
  </p:cSld>
  <p:clrMapOvr>
    <a:masterClrMapping/>
  </p:clrMapOvr>
  <p:transition>
    <p:wedge/>
    <p:sndAc>
      <p:stSnd>
        <p:snd r:embed="rId2" name="hammer.wav" builtIn="1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357158" y="2714620"/>
            <a:ext cx="8434390" cy="2143140"/>
          </a:xfrm>
        </p:spPr>
        <p:txBody>
          <a:bodyPr>
            <a:normAutofit fontScale="90000"/>
          </a:bodyPr>
          <a:lstStyle/>
          <a:p>
            <a:pPr algn="r"/>
            <a:r>
              <a:rPr lang="ar-SA" dirty="0" smtClean="0"/>
              <a:t>هي </a:t>
            </a:r>
            <a:r>
              <a:rPr lang="ar-SA" dirty="0" err="1" smtClean="0"/>
              <a:t>مايستخرج</a:t>
            </a:r>
            <a:r>
              <a:rPr lang="ar-SA" dirty="0" smtClean="0"/>
              <a:t> من الأرض ، من غير جنسها </a:t>
            </a:r>
            <a:r>
              <a:rPr lang="ar-SA" dirty="0" err="1" smtClean="0"/>
              <a:t>ـ</a:t>
            </a:r>
            <a:r>
              <a:rPr lang="ar-SA" dirty="0" smtClean="0"/>
              <a:t> كالذهب والفضة والحديد والجواهر </a:t>
            </a:r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928662" y="428604"/>
            <a:ext cx="7886728" cy="1756804"/>
          </a:xfrm>
        </p:spPr>
        <p:txBody>
          <a:bodyPr>
            <a:normAutofit/>
          </a:bodyPr>
          <a:lstStyle/>
          <a:p>
            <a:pPr algn="r"/>
            <a:r>
              <a:rPr lang="ar-SA" sz="6600" dirty="0" smtClean="0">
                <a:solidFill>
                  <a:srgbClr val="FF0000"/>
                </a:solidFill>
              </a:rPr>
              <a:t>تعريفها </a:t>
            </a:r>
            <a:endParaRPr lang="ar-SA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  <p:sndAc>
      <p:stSnd>
        <p:snd r:embed="rId2" name="camera.wav" builtIn="1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نشاط </a:t>
            </a:r>
            <a:r>
              <a:rPr lang="ar-SA" dirty="0" smtClean="0"/>
              <a:t> </a:t>
            </a:r>
            <a:r>
              <a:rPr lang="ar-SA" dirty="0" smtClean="0"/>
              <a:t>كتاب الطالبة </a:t>
            </a:r>
            <a:r>
              <a:rPr lang="ar-SA" dirty="0" err="1" smtClean="0"/>
              <a:t>ص</a:t>
            </a:r>
            <a:r>
              <a:rPr lang="ar-SA" dirty="0" smtClean="0"/>
              <a:t> 22</a:t>
            </a:r>
            <a:endParaRPr lang="ar-SA" dirty="0"/>
          </a:p>
        </p:txBody>
      </p:sp>
      <p:pic>
        <p:nvPicPr>
          <p:cNvPr id="4" name="عنصر نائب للمحتوى 3" descr=".,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42976" y="2500306"/>
            <a:ext cx="1857387" cy="849312"/>
          </a:xfrm>
        </p:spPr>
      </p:pic>
    </p:spTree>
  </p:cSld>
  <p:clrMapOvr>
    <a:masterClrMapping/>
  </p:clrMapOvr>
  <p:transition>
    <p:strips dir="rd"/>
    <p:sndAc>
      <p:stSnd>
        <p:snd r:embed="rId2" name="camera.wav" builtIn="1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وقت وجوب الزكاة فيها :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ar-SA" sz="4800" dirty="0" smtClean="0">
                <a:solidFill>
                  <a:srgbClr val="C00000"/>
                </a:solidFill>
                <a:cs typeface="AL-Mohanad Black" pitchFamily="2" charset="-78"/>
              </a:rPr>
              <a:t>إذا حازها </a:t>
            </a:r>
            <a:r>
              <a:rPr lang="ar-SA" sz="4800" dirty="0" err="1" smtClean="0">
                <a:solidFill>
                  <a:srgbClr val="C00000"/>
                </a:solidFill>
                <a:cs typeface="AL-Mohanad Black" pitchFamily="2" charset="-78"/>
              </a:rPr>
              <a:t>و</a:t>
            </a:r>
            <a:r>
              <a:rPr lang="ar-SA" sz="4800" dirty="0" smtClean="0">
                <a:solidFill>
                  <a:srgbClr val="C00000"/>
                </a:solidFill>
                <a:cs typeface="AL-Mohanad Black" pitchFamily="2" charset="-78"/>
              </a:rPr>
              <a:t> ملكها أخرج زكاتها مباشرة </a:t>
            </a:r>
          </a:p>
        </p:txBody>
      </p:sp>
    </p:spTree>
  </p:cSld>
  <p:clrMapOvr>
    <a:masterClrMapping/>
  </p:clrMapOvr>
  <p:transition>
    <p:wedge/>
    <p:sndAc>
      <p:stSnd>
        <p:snd r:embed="rId2" name="camera.wav" builtIn="1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ar-SA" sz="4000" dirty="0" smtClean="0"/>
              <a:t>هل يشترط  لزكاة المعادن مضي الحول </a:t>
            </a:r>
            <a:endParaRPr lang="ar-SA" sz="40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ar-SA" sz="3600" dirty="0" smtClean="0">
              <a:solidFill>
                <a:srgbClr val="C00000"/>
              </a:solidFill>
              <a:latin typeface="Beautiful Caps ES" pitchFamily="2" charset="0"/>
            </a:endParaRPr>
          </a:p>
          <a:p>
            <a:pPr>
              <a:buNone/>
            </a:pPr>
            <a:r>
              <a:rPr lang="ar-SA" sz="3600" dirty="0" smtClean="0">
                <a:solidFill>
                  <a:srgbClr val="C00000"/>
                </a:solidFill>
                <a:latin typeface="Beautiful Caps ES" pitchFamily="2" charset="0"/>
              </a:rPr>
              <a:t>إذا </a:t>
            </a:r>
            <a:r>
              <a:rPr lang="ar-SA" sz="3600" dirty="0" smtClean="0">
                <a:solidFill>
                  <a:srgbClr val="C00000"/>
                </a:solidFill>
                <a:latin typeface="Beautiful Caps ES" pitchFamily="2" charset="0"/>
              </a:rPr>
              <a:t>لا يشترط لها مٌضي الحول ، ونصابها هو نصاب الذهب والفضة </a:t>
            </a:r>
          </a:p>
          <a:p>
            <a:pPr>
              <a:buNone/>
            </a:pPr>
            <a:endParaRPr lang="ar-SA" sz="44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ar-SA" sz="4400" dirty="0" smtClean="0">
                <a:solidFill>
                  <a:srgbClr val="002060"/>
                </a:solidFill>
              </a:rPr>
              <a:t>ويخرج </a:t>
            </a:r>
            <a:r>
              <a:rPr lang="ar-SA" sz="4400" dirty="0" smtClean="0">
                <a:solidFill>
                  <a:srgbClr val="002060"/>
                </a:solidFill>
              </a:rPr>
              <a:t>منه العشر من </a:t>
            </a:r>
            <a:r>
              <a:rPr lang="ar-SA" sz="4400" dirty="0" err="1" smtClean="0">
                <a:solidFill>
                  <a:srgbClr val="002060"/>
                </a:solidFill>
              </a:rPr>
              <a:t>قيمتة</a:t>
            </a:r>
            <a:r>
              <a:rPr lang="ar-SA" sz="4400" dirty="0" smtClean="0">
                <a:solidFill>
                  <a:srgbClr val="002060"/>
                </a:solidFill>
              </a:rPr>
              <a:t> 2،5 %  </a:t>
            </a:r>
          </a:p>
          <a:p>
            <a:pPr>
              <a:buNone/>
            </a:pPr>
            <a:endParaRPr lang="ar-SA" dirty="0"/>
          </a:p>
        </p:txBody>
      </p:sp>
    </p:spTree>
  </p:cSld>
  <p:clrMapOvr>
    <a:masterClrMapping/>
  </p:clrMapOvr>
  <p:transition>
    <p:cut thruBlk="1"/>
    <p:sndAc>
      <p:stSnd>
        <p:snd r:embed="rId2" name="voltage.wav" builtIn="1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 smtClean="0"/>
              <a:t>زكاة الخارج من الأرض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ar-SA" sz="6000" dirty="0" smtClean="0">
                <a:solidFill>
                  <a:srgbClr val="FF0000"/>
                </a:solidFill>
                <a:cs typeface="AF_Quseem" pitchFamily="2" charset="-78"/>
              </a:rPr>
              <a:t>لا زكاة</a:t>
            </a:r>
            <a:r>
              <a:rPr lang="ar-SA" dirty="0" smtClean="0"/>
              <a:t> </a:t>
            </a:r>
            <a:r>
              <a:rPr lang="ar-SA" sz="4000" dirty="0" smtClean="0">
                <a:solidFill>
                  <a:srgbClr val="002060"/>
                </a:solidFill>
              </a:rPr>
              <a:t>في الخارج من البحر </a:t>
            </a:r>
            <a:r>
              <a:rPr lang="ar-SA" dirty="0" smtClean="0">
                <a:solidFill>
                  <a:srgbClr val="990033"/>
                </a:solidFill>
              </a:rPr>
              <a:t>كاللؤلؤ </a:t>
            </a:r>
            <a:r>
              <a:rPr lang="ar-SA" dirty="0" smtClean="0"/>
              <a:t>     </a:t>
            </a:r>
            <a:r>
              <a:rPr lang="ar-SA" dirty="0" smtClean="0">
                <a:solidFill>
                  <a:srgbClr val="990033"/>
                </a:solidFill>
              </a:rPr>
              <a:t>والمرجان</a:t>
            </a:r>
            <a:r>
              <a:rPr lang="ar-SA" dirty="0" smtClean="0"/>
              <a:t> </a:t>
            </a:r>
          </a:p>
          <a:p>
            <a:pPr>
              <a:buNone/>
            </a:pPr>
            <a:endParaRPr lang="ar-SA" dirty="0" smtClean="0">
              <a:solidFill>
                <a:srgbClr val="990033"/>
              </a:solidFill>
            </a:endParaRPr>
          </a:p>
          <a:p>
            <a:pPr>
              <a:buNone/>
            </a:pPr>
            <a:r>
              <a:rPr lang="ar-SA" dirty="0" smtClean="0">
                <a:solidFill>
                  <a:srgbClr val="990033"/>
                </a:solidFill>
              </a:rPr>
              <a:t> </a:t>
            </a:r>
            <a:r>
              <a:rPr lang="ar-SA" dirty="0" smtClean="0">
                <a:solidFill>
                  <a:srgbClr val="990033"/>
                </a:solidFill>
              </a:rPr>
              <a:t>                والسمك</a:t>
            </a:r>
            <a:r>
              <a:rPr lang="ar-SA" dirty="0" smtClean="0"/>
              <a:t> </a:t>
            </a:r>
          </a:p>
          <a:p>
            <a:pPr>
              <a:buNone/>
            </a:pPr>
            <a:endParaRPr lang="ar-SA" dirty="0" smtClean="0"/>
          </a:p>
          <a:p>
            <a:pPr>
              <a:buNone/>
            </a:pPr>
            <a:r>
              <a:rPr lang="ar-SA" dirty="0" smtClean="0"/>
              <a:t>إلا إذا </a:t>
            </a:r>
            <a:r>
              <a:rPr lang="ar-SA" dirty="0" smtClean="0">
                <a:solidFill>
                  <a:srgbClr val="990033"/>
                </a:solidFill>
              </a:rPr>
              <a:t>كانت عروضاً للتجارة </a:t>
            </a:r>
            <a:r>
              <a:rPr lang="ar-SA" dirty="0" smtClean="0"/>
              <a:t>، فيزكيها زكاة عروض التجارة </a:t>
            </a:r>
            <a:endParaRPr lang="ar-SA" dirty="0"/>
          </a:p>
        </p:txBody>
      </p:sp>
      <p:pic>
        <p:nvPicPr>
          <p:cNvPr id="4" name="صورة 3" descr="imagesCADVAWX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928802"/>
            <a:ext cx="1143000" cy="1047750"/>
          </a:xfrm>
          <a:prstGeom prst="rect">
            <a:avLst/>
          </a:prstGeom>
        </p:spPr>
      </p:pic>
      <p:pic>
        <p:nvPicPr>
          <p:cNvPr id="5" name="صورة 4" descr="imagesCAG140TX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16" y="3286124"/>
            <a:ext cx="1171575" cy="923925"/>
          </a:xfrm>
          <a:prstGeom prst="rect">
            <a:avLst/>
          </a:prstGeom>
        </p:spPr>
      </p:pic>
      <p:pic>
        <p:nvPicPr>
          <p:cNvPr id="6" name="صورة 5" descr="imagesCA2VSGJV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9256" y="2643182"/>
            <a:ext cx="1133480" cy="785818"/>
          </a:xfrm>
          <a:prstGeom prst="rect">
            <a:avLst/>
          </a:prstGeom>
        </p:spPr>
      </p:pic>
    </p:spTree>
  </p:cSld>
  <p:clrMapOvr>
    <a:masterClrMapping/>
  </p:clrMapOvr>
  <p:transition>
    <p:circle/>
    <p:sndAc>
      <p:stSnd>
        <p:snd r:embed="rId2" name="camera.wav" builtIn="1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 err="1" smtClean="0"/>
              <a:t>الركاز</a:t>
            </a:r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ar-SA" dirty="0" smtClean="0">
                <a:solidFill>
                  <a:srgbClr val="FF0000"/>
                </a:solidFill>
              </a:rPr>
              <a:t>تعريفه : </a:t>
            </a:r>
          </a:p>
          <a:p>
            <a:pPr>
              <a:buNone/>
            </a:pPr>
            <a:r>
              <a:rPr lang="ar-SA" sz="4000" dirty="0" smtClean="0">
                <a:latin typeface="AGA Arabesque" pitchFamily="2" charset="2"/>
                <a:cs typeface="AL-Mohanad Black" pitchFamily="2" charset="-78"/>
              </a:rPr>
              <a:t>هو </a:t>
            </a:r>
            <a:r>
              <a:rPr lang="ar-SA" sz="4000" dirty="0" err="1" smtClean="0">
                <a:latin typeface="AGA Arabesque" pitchFamily="2" charset="2"/>
                <a:cs typeface="AL-Mohanad Black" pitchFamily="2" charset="-78"/>
              </a:rPr>
              <a:t>ماوجد</a:t>
            </a:r>
            <a:r>
              <a:rPr lang="ar-SA" sz="4000" dirty="0" smtClean="0">
                <a:latin typeface="AGA Arabesque" pitchFamily="2" charset="2"/>
                <a:cs typeface="AL-Mohanad Black" pitchFamily="2" charset="-78"/>
              </a:rPr>
              <a:t> مدفوناً من أموال الكفار من أهل الجاهلية سواء كان من الذهب والفضة أو الجواهر أو غيرها </a:t>
            </a:r>
          </a:p>
        </p:txBody>
      </p:sp>
    </p:spTree>
  </p:cSld>
  <p:clrMapOvr>
    <a:masterClrMapping/>
  </p:clrMapOvr>
  <p:transition>
    <p:split dir="in"/>
    <p:sndAc>
      <p:stSnd>
        <p:snd r:embed="rId2" name="voltage.wav" builtIn="1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dirty="0" smtClean="0"/>
              <a:t>كيف اعرف إنه من أموال الكفار ؟ </a:t>
            </a:r>
            <a:endParaRPr lang="ar-SA" dirty="0"/>
          </a:p>
        </p:txBody>
      </p:sp>
      <p:pic>
        <p:nvPicPr>
          <p:cNvPr id="4" name="عنصر نائب للمحتوى 3" descr="3_8_292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85918" y="2357430"/>
            <a:ext cx="1214444" cy="1214444"/>
          </a:xfrm>
        </p:spPr>
      </p:pic>
    </p:spTree>
  </p:cSld>
  <p:clrMapOvr>
    <a:masterClrMapping/>
  </p:clrMapOvr>
  <p:transition>
    <p:dissolve/>
    <p:sndAc>
      <p:stSnd>
        <p:snd r:embed="rId2" name="camera.wav" builtIn="1"/>
      </p:stSnd>
    </p:sndAc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وحدة نمطية">
  <a:themeElements>
    <a:clrScheme name="وحدة نمطية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وحدة نمطية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وحدة نمطية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41</TotalTime>
  <Words>188</Words>
  <Application>Microsoft Office PowerPoint</Application>
  <PresentationFormat>عرض على الشاشة (3:4)‏</PresentationFormat>
  <Paragraphs>28</Paragraphs>
  <Slides>12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12</vt:i4>
      </vt:variant>
    </vt:vector>
  </HeadingPairs>
  <TitlesOfParts>
    <vt:vector size="13" baseType="lpstr">
      <vt:lpstr>وحدة نمطية</vt:lpstr>
      <vt:lpstr>المعادن </vt:lpstr>
      <vt:lpstr>ماهي الإشياء التي يمكن أن نستخرجها من الأرض ؟ </vt:lpstr>
      <vt:lpstr>هي مايستخرج من الأرض ، من غير جنسها ـ كالذهب والفضة والحديد والجواهر </vt:lpstr>
      <vt:lpstr>نشاط  كتاب الطالبة ص 22</vt:lpstr>
      <vt:lpstr>وقت وجوب الزكاة فيها : </vt:lpstr>
      <vt:lpstr>هل يشترط  لزكاة المعادن مضي الحول </vt:lpstr>
      <vt:lpstr>زكاة الخارج من الأرض </vt:lpstr>
      <vt:lpstr>الركاز </vt:lpstr>
      <vt:lpstr>كيف اعرف إنه من أموال الكفار ؟ </vt:lpstr>
      <vt:lpstr>ويعرف كونه من اموال الكفار :</vt:lpstr>
      <vt:lpstr>الواجب فيه </vt:lpstr>
      <vt:lpstr>الشريحة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المعادن </dc:title>
  <dc:creator>Al-Wafi.pc</dc:creator>
  <cp:lastModifiedBy>Al-Wafi.pc</cp:lastModifiedBy>
  <cp:revision>5</cp:revision>
  <dcterms:created xsi:type="dcterms:W3CDTF">2011-09-26T08:57:51Z</dcterms:created>
  <dcterms:modified xsi:type="dcterms:W3CDTF">2011-09-26T09:39:07Z</dcterms:modified>
</cp:coreProperties>
</file>