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494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70EAC-313D-469A-8108-9B9F433068C9}" type="datetimeFigureOut">
              <a:rPr lang="en-US" smtClean="0"/>
              <a:pPr/>
              <a:t>1/30/2016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A0C7A-E9A8-4C1B-9293-2A3FC12D26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70EAC-313D-469A-8108-9B9F433068C9}" type="datetimeFigureOut">
              <a:rPr lang="en-US" smtClean="0"/>
              <a:pPr/>
              <a:t>1/30/2016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A0C7A-E9A8-4C1B-9293-2A3FC12D26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70EAC-313D-469A-8108-9B9F433068C9}" type="datetimeFigureOut">
              <a:rPr lang="en-US" smtClean="0"/>
              <a:pPr/>
              <a:t>1/30/2016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A0C7A-E9A8-4C1B-9293-2A3FC12D26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70EAC-313D-469A-8108-9B9F433068C9}" type="datetimeFigureOut">
              <a:rPr lang="en-US" smtClean="0"/>
              <a:pPr/>
              <a:t>1/30/2016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A0C7A-E9A8-4C1B-9293-2A3FC12D26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70EAC-313D-469A-8108-9B9F433068C9}" type="datetimeFigureOut">
              <a:rPr lang="en-US" smtClean="0"/>
              <a:pPr/>
              <a:t>1/30/2016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A0C7A-E9A8-4C1B-9293-2A3FC12D26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70EAC-313D-469A-8108-9B9F433068C9}" type="datetimeFigureOut">
              <a:rPr lang="en-US" smtClean="0"/>
              <a:pPr/>
              <a:t>1/30/2016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A0C7A-E9A8-4C1B-9293-2A3FC12D26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70EAC-313D-469A-8108-9B9F433068C9}" type="datetimeFigureOut">
              <a:rPr lang="en-US" smtClean="0"/>
              <a:pPr/>
              <a:t>1/30/2016</a:t>
            </a:fld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A0C7A-E9A8-4C1B-9293-2A3FC12D26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70EAC-313D-469A-8108-9B9F433068C9}" type="datetimeFigureOut">
              <a:rPr lang="en-US" smtClean="0"/>
              <a:pPr/>
              <a:t>1/30/2016</a:t>
            </a:fld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A0C7A-E9A8-4C1B-9293-2A3FC12D26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70EAC-313D-469A-8108-9B9F433068C9}" type="datetimeFigureOut">
              <a:rPr lang="en-US" smtClean="0"/>
              <a:pPr/>
              <a:t>1/30/2016</a:t>
            </a:fld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A0C7A-E9A8-4C1B-9293-2A3FC12D26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70EAC-313D-469A-8108-9B9F433068C9}" type="datetimeFigureOut">
              <a:rPr lang="en-US" smtClean="0"/>
              <a:pPr/>
              <a:t>1/30/2016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A0C7A-E9A8-4C1B-9293-2A3FC12D26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70EAC-313D-469A-8108-9B9F433068C9}" type="datetimeFigureOut">
              <a:rPr lang="en-US" smtClean="0"/>
              <a:pPr/>
              <a:t>1/30/2016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A0C7A-E9A8-4C1B-9293-2A3FC12D26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570EAC-313D-469A-8108-9B9F433068C9}" type="datetimeFigureOut">
              <a:rPr lang="en-US" smtClean="0"/>
              <a:pPr/>
              <a:t>1/30/2016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A0C7A-E9A8-4C1B-9293-2A3FC12D26B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/>
        </p:nvGraphicFramePr>
        <p:xfrm>
          <a:off x="0" y="0"/>
          <a:ext cx="9144000" cy="6646389"/>
        </p:xfrm>
        <a:graphic>
          <a:graphicData uri="http://schemas.openxmlformats.org/drawingml/2006/table">
            <a:tbl>
              <a:tblPr rtl="1"/>
              <a:tblGrid>
                <a:gridCol w="1672219"/>
                <a:gridCol w="3455008"/>
                <a:gridCol w="2275002"/>
                <a:gridCol w="1741771"/>
              </a:tblGrid>
              <a:tr h="245753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57200" algn="l"/>
                          <a:tab pos="2857500" algn="l"/>
                        </a:tabLst>
                      </a:pP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F8F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SA" sz="1200" b="1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سير الدرس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F8F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dirty="0">
                          <a:latin typeface="Times New Roman"/>
                          <a:ea typeface="Times New Roman"/>
                        </a:rPr>
                        <a:t>الوسائل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F8F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dirty="0">
                          <a:latin typeface="Times New Roman"/>
                          <a:ea typeface="Times New Roman"/>
                        </a:rPr>
                        <a:t>استراتيجية التدريس المستخدمة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F8F8"/>
                    </a:solidFill>
                  </a:tcPr>
                </a:tc>
              </a:tr>
              <a:tr h="133561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57200" algn="l"/>
                          <a:tab pos="2857500" algn="l"/>
                        </a:tabLst>
                      </a:pPr>
                      <a:r>
                        <a:rPr lang="ar-SA" sz="1200" b="1">
                          <a:solidFill>
                            <a:srgbClr val="008080"/>
                          </a:solidFill>
                          <a:latin typeface="Times New Roman"/>
                          <a:ea typeface="Times New Roman"/>
                          <a:cs typeface="Monotype Koufi"/>
                        </a:rPr>
                        <a:t>التقديم والتركيز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ما حكم </a:t>
                      </a:r>
                      <a:r>
                        <a:rPr lang="ar-SA" sz="1200" b="1" dirty="0" err="1" smtClean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العقيقة</a:t>
                      </a:r>
                      <a:r>
                        <a:rPr lang="ar-SA" sz="1200" b="1" dirty="0" smtClean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ar-SA" sz="1200" b="1" dirty="0" err="1" smtClean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؟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2821" marR="42821" marT="0" marB="0" anchor="ctr">
                    <a:lnL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/>
                    </a:p>
                  </a:txBody>
                  <a:tcPr marL="42821" marR="42821" marT="0" marB="0" anchor="ctr">
                    <a:lnL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marL="42821" marR="42821" marT="0" marB="0" anchor="ctr">
                    <a:lnL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0404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>
                        <a:latin typeface="Times New Roman"/>
                        <a:ea typeface="Times New Roman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>
                          <a:solidFill>
                            <a:srgbClr val="800000"/>
                          </a:solidFill>
                          <a:latin typeface="Times New Roman"/>
                          <a:ea typeface="Times New Roman"/>
                        </a:rPr>
                        <a:t>التدريس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  <a:p>
                      <a:pPr marL="2286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>
                          <a:solidFill>
                            <a:srgbClr val="8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u="sng" dirty="0">
                          <a:solidFill>
                            <a:srgbClr val="993366"/>
                          </a:solidFill>
                          <a:latin typeface="Imprint MT Shadow"/>
                          <a:ea typeface="Times New Roman"/>
                          <a:cs typeface="Simplified Arabic"/>
                        </a:rPr>
                        <a:t> تعريف ألعقيقه  </a:t>
                      </a:r>
                      <a:r>
                        <a:rPr lang="ar-SA" sz="1200" b="1" dirty="0">
                          <a:solidFill>
                            <a:srgbClr val="0000FF"/>
                          </a:solidFill>
                          <a:latin typeface="Imprint MT Shadow"/>
                          <a:ea typeface="Times New Roman"/>
                          <a:cs typeface="Simplified Arabic"/>
                        </a:rPr>
                        <a:t>هي ما يذبح  عن المولود تقربا إلى لله تعالى 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u="sng" dirty="0">
                          <a:solidFill>
                            <a:srgbClr val="0000FF"/>
                          </a:solidFill>
                          <a:latin typeface="Imprint MT Shadow"/>
                          <a:ea typeface="Times New Roman"/>
                          <a:cs typeface="Simplified Arabic"/>
                        </a:rPr>
                        <a:t>2- حكمها </a:t>
                      </a:r>
                      <a:r>
                        <a:rPr lang="ar-SA" sz="1200" b="1" dirty="0">
                          <a:solidFill>
                            <a:srgbClr val="0000FF"/>
                          </a:solidFill>
                          <a:latin typeface="Imprint MT Shadow"/>
                          <a:ea typeface="Times New Roman"/>
                          <a:cs typeface="Simplified Arabic"/>
                        </a:rPr>
                        <a:t>هي سنه مؤكده على الأب فان لم يعق عنه أبوه عق عن نفسه إذا بلغ 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u="sng" dirty="0">
                          <a:solidFill>
                            <a:srgbClr val="993366"/>
                          </a:solidFill>
                          <a:latin typeface="Imprint MT Shadow"/>
                          <a:ea typeface="Times New Roman"/>
                          <a:cs typeface="Simplified Arabic"/>
                        </a:rPr>
                        <a:t>3- دليلها </a:t>
                      </a:r>
                      <a:r>
                        <a:rPr lang="ar-SA" sz="1200" b="1" dirty="0">
                          <a:solidFill>
                            <a:srgbClr val="0000FF"/>
                          </a:solidFill>
                          <a:latin typeface="Imprint MT Shadow"/>
                          <a:ea typeface="Times New Roman"/>
                          <a:cs typeface="Simplified Arabic"/>
                        </a:rPr>
                        <a:t>حديث </a:t>
                      </a:r>
                      <a:r>
                        <a:rPr lang="ar-SA" sz="1200" b="1" dirty="0" err="1">
                          <a:solidFill>
                            <a:srgbClr val="0000FF"/>
                          </a:solidFill>
                          <a:latin typeface="Imprint MT Shadow"/>
                          <a:ea typeface="Times New Roman"/>
                          <a:cs typeface="Simplified Arabic"/>
                        </a:rPr>
                        <a:t>سمرة </a:t>
                      </a:r>
                      <a:r>
                        <a:rPr lang="ar-SA" sz="1200" b="1" dirty="0">
                          <a:solidFill>
                            <a:srgbClr val="0000FF"/>
                          </a:solidFill>
                          <a:latin typeface="Imprint MT Shadow"/>
                          <a:ea typeface="Times New Roman"/>
                          <a:cs typeface="Simplified Arabic"/>
                        </a:rPr>
                        <a:t>– رضي الله </a:t>
                      </a:r>
                      <a:r>
                        <a:rPr lang="ar-SA" sz="1200" b="1" dirty="0" err="1">
                          <a:solidFill>
                            <a:srgbClr val="0000FF"/>
                          </a:solidFill>
                          <a:latin typeface="Imprint MT Shadow"/>
                          <a:ea typeface="Times New Roman"/>
                          <a:cs typeface="Simplified Arabic"/>
                        </a:rPr>
                        <a:t>عنه </a:t>
                      </a:r>
                      <a:r>
                        <a:rPr lang="ar-SA" sz="1200" b="1" dirty="0">
                          <a:solidFill>
                            <a:srgbClr val="0000FF"/>
                          </a:solidFill>
                          <a:latin typeface="Imprint MT Shadow"/>
                          <a:ea typeface="Times New Roman"/>
                          <a:cs typeface="Simplified Arabic"/>
                        </a:rPr>
                        <a:t>– أن </a:t>
                      </a:r>
                      <a:r>
                        <a:rPr lang="ar-SA" sz="1200" b="1" dirty="0" err="1">
                          <a:solidFill>
                            <a:srgbClr val="0000FF"/>
                          </a:solidFill>
                          <a:latin typeface="Imprint MT Shadow"/>
                          <a:ea typeface="Times New Roman"/>
                          <a:cs typeface="Simplified Arabic"/>
                        </a:rPr>
                        <a:t>النبي </a:t>
                      </a:r>
                      <a:r>
                        <a:rPr lang="ar-SA" sz="1200" b="1" dirty="0">
                          <a:solidFill>
                            <a:srgbClr val="0000FF"/>
                          </a:solidFill>
                          <a:latin typeface="Imprint MT Shadow"/>
                          <a:ea typeface="Times New Roman"/>
                          <a:cs typeface="Simplified Arabic"/>
                        </a:rPr>
                        <a:t>– صلى الله عليه </a:t>
                      </a:r>
                      <a:r>
                        <a:rPr lang="ar-SA" sz="1200" b="1" dirty="0" err="1">
                          <a:solidFill>
                            <a:srgbClr val="0000FF"/>
                          </a:solidFill>
                          <a:latin typeface="Imprint MT Shadow"/>
                          <a:ea typeface="Times New Roman"/>
                          <a:cs typeface="Simplified Arabic"/>
                        </a:rPr>
                        <a:t>وسلم </a:t>
                      </a:r>
                      <a:r>
                        <a:rPr lang="ar-SA" sz="1200" b="1" dirty="0">
                          <a:solidFill>
                            <a:srgbClr val="0000FF"/>
                          </a:solidFill>
                          <a:latin typeface="Imprint MT Shadow"/>
                          <a:ea typeface="Times New Roman"/>
                          <a:cs typeface="Simplified Arabic"/>
                        </a:rPr>
                        <a:t>- </a:t>
                      </a:r>
                      <a:r>
                        <a:rPr lang="ar-SA" sz="1200" b="1" dirty="0" err="1">
                          <a:solidFill>
                            <a:srgbClr val="0000FF"/>
                          </a:solidFill>
                          <a:latin typeface="Imprint MT Shadow"/>
                          <a:ea typeface="Times New Roman"/>
                          <a:cs typeface="Simplified Arabic"/>
                        </a:rPr>
                        <a:t>قال  </a:t>
                      </a:r>
                      <a:r>
                        <a:rPr lang="ar-SA" sz="1200" b="1" dirty="0">
                          <a:solidFill>
                            <a:srgbClr val="0000FF"/>
                          </a:solidFill>
                          <a:latin typeface="Imprint MT Shadow"/>
                          <a:ea typeface="Times New Roman"/>
                          <a:cs typeface="Simplified Arabic"/>
                        </a:rPr>
                        <a:t>(كل غلام مرتهن بعقيقه تذبح عنه يوم السابع ويحلق رأسه </a:t>
                      </a:r>
                      <a:r>
                        <a:rPr lang="ar-SA" sz="1200" b="1" dirty="0" err="1">
                          <a:solidFill>
                            <a:srgbClr val="0000FF"/>
                          </a:solidFill>
                          <a:latin typeface="Imprint MT Shadow"/>
                          <a:ea typeface="Times New Roman"/>
                          <a:cs typeface="Simplified Arabic"/>
                        </a:rPr>
                        <a:t>ويسم )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u="sng" dirty="0">
                          <a:solidFill>
                            <a:srgbClr val="993366"/>
                          </a:solidFill>
                          <a:latin typeface="Imprint MT Shadow"/>
                          <a:ea typeface="Times New Roman"/>
                          <a:cs typeface="Simplified Arabic"/>
                        </a:rPr>
                        <a:t>4- حكمة مشروعيتها </a:t>
                      </a:r>
                      <a:r>
                        <a:rPr lang="ar-SA" sz="1200" b="1" dirty="0">
                          <a:solidFill>
                            <a:srgbClr val="0000FF"/>
                          </a:solidFill>
                          <a:latin typeface="Imprint MT Shadow"/>
                          <a:ea typeface="Times New Roman"/>
                          <a:cs typeface="Simplified Arabic"/>
                        </a:rPr>
                        <a:t>ألعقيقه قربه لله وشكر له على النعمة الحاصلة بالمولود وهى فداء للمولود وصدقة على الفقراء 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u="sng" dirty="0">
                          <a:solidFill>
                            <a:srgbClr val="993366"/>
                          </a:solidFill>
                          <a:latin typeface="Imprint MT Shadow"/>
                          <a:ea typeface="Times New Roman"/>
                          <a:cs typeface="Simplified Arabic"/>
                        </a:rPr>
                        <a:t>5- ما يشرع في الغلام والجارية </a:t>
                      </a:r>
                      <a:r>
                        <a:rPr lang="ar-SA" sz="1200" b="1" dirty="0">
                          <a:solidFill>
                            <a:srgbClr val="0000FF"/>
                          </a:solidFill>
                          <a:latin typeface="Imprint MT Shadow"/>
                          <a:ea typeface="Times New Roman"/>
                          <a:cs typeface="Simplified Arabic"/>
                        </a:rPr>
                        <a:t>يشرع أن يذبح عن الغلام شاتان وعن الجارية </a:t>
                      </a:r>
                      <a:r>
                        <a:rPr lang="ar-SA" sz="1200" b="1" dirty="0" err="1">
                          <a:solidFill>
                            <a:srgbClr val="0000FF"/>
                          </a:solidFill>
                          <a:latin typeface="Imprint MT Shadow"/>
                          <a:ea typeface="Times New Roman"/>
                          <a:cs typeface="Simplified Arabic"/>
                        </a:rPr>
                        <a:t>شاه .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u="sng" dirty="0">
                          <a:solidFill>
                            <a:srgbClr val="993366"/>
                          </a:solidFill>
                          <a:latin typeface="Imprint MT Shadow"/>
                          <a:ea typeface="Times New Roman"/>
                          <a:cs typeface="Simplified Arabic"/>
                        </a:rPr>
                        <a:t>6- وقت </a:t>
                      </a:r>
                      <a:r>
                        <a:rPr lang="ar-SA" sz="1200" b="1" u="sng" dirty="0" err="1">
                          <a:solidFill>
                            <a:srgbClr val="993366"/>
                          </a:solidFill>
                          <a:latin typeface="Imprint MT Shadow"/>
                          <a:ea typeface="Times New Roman"/>
                          <a:cs typeface="Simplified Arabic"/>
                        </a:rPr>
                        <a:t>ذبحها</a:t>
                      </a:r>
                      <a:r>
                        <a:rPr lang="ar-SA" sz="1200" b="1" dirty="0" err="1">
                          <a:solidFill>
                            <a:srgbClr val="0000FF"/>
                          </a:solidFill>
                          <a:latin typeface="Imprint MT Shadow"/>
                          <a:ea typeface="Times New Roman"/>
                          <a:cs typeface="Simplified Arabic"/>
                        </a:rPr>
                        <a:t>تذبح</a:t>
                      </a:r>
                      <a:r>
                        <a:rPr lang="ar-SA" sz="1200" b="1" dirty="0">
                          <a:solidFill>
                            <a:srgbClr val="0000FF"/>
                          </a:solidFill>
                          <a:latin typeface="Imprint MT Shadow"/>
                          <a:ea typeface="Times New Roman"/>
                          <a:cs typeface="Simplified Arabic"/>
                        </a:rPr>
                        <a:t> ألعقيقه في اليوم السابع من الولادة فان فات ففي اليوم الرابع عشر فان فات ففي اليوم الحادي والعشرون فان فات فلا تعتبر الأسابيع ويذبح في أي </a:t>
                      </a:r>
                      <a:r>
                        <a:rPr lang="ar-SA" sz="1200" b="1" dirty="0" err="1">
                          <a:solidFill>
                            <a:srgbClr val="0000FF"/>
                          </a:solidFill>
                          <a:latin typeface="Imprint MT Shadow"/>
                          <a:ea typeface="Times New Roman"/>
                          <a:cs typeface="Simplified Arabic"/>
                        </a:rPr>
                        <a:t>يوم .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u="sng" dirty="0">
                          <a:solidFill>
                            <a:srgbClr val="993366"/>
                          </a:solidFill>
                          <a:latin typeface="Imprint MT Shadow"/>
                          <a:ea typeface="Times New Roman"/>
                          <a:cs typeface="Simplified Arabic"/>
                        </a:rPr>
                        <a:t>7-ما بجزيء في </a:t>
                      </a:r>
                      <a:r>
                        <a:rPr lang="ar-SA" sz="1200" b="1" u="sng" dirty="0" err="1">
                          <a:solidFill>
                            <a:srgbClr val="993366"/>
                          </a:solidFill>
                          <a:latin typeface="Imprint MT Shadow"/>
                          <a:ea typeface="Times New Roman"/>
                          <a:cs typeface="Simplified Arabic"/>
                        </a:rPr>
                        <a:t>العقيقة</a:t>
                      </a:r>
                      <a:r>
                        <a:rPr lang="ar-SA" sz="1200" b="1" u="sng" dirty="0">
                          <a:solidFill>
                            <a:srgbClr val="993366"/>
                          </a:solidFill>
                          <a:latin typeface="Imprint MT Shadow"/>
                          <a:ea typeface="Times New Roman"/>
                          <a:cs typeface="Simplified Arabic"/>
                        </a:rPr>
                        <a:t> .</a:t>
                      </a:r>
                      <a:r>
                        <a:rPr lang="ar-SA" sz="1200" b="1" dirty="0">
                          <a:solidFill>
                            <a:srgbClr val="0000FF"/>
                          </a:solidFill>
                          <a:latin typeface="Imprint MT Shadow"/>
                          <a:ea typeface="Times New Roman"/>
                          <a:cs typeface="Simplified Arabic"/>
                        </a:rPr>
                        <a:t>يجزئ في </a:t>
                      </a:r>
                      <a:r>
                        <a:rPr lang="ar-SA" sz="1200" b="1" dirty="0" err="1">
                          <a:solidFill>
                            <a:srgbClr val="0000FF"/>
                          </a:solidFill>
                          <a:latin typeface="Imprint MT Shadow"/>
                          <a:ea typeface="Times New Roman"/>
                          <a:cs typeface="Simplified Arabic"/>
                        </a:rPr>
                        <a:t>العقيقة</a:t>
                      </a:r>
                      <a:r>
                        <a:rPr lang="ar-SA" sz="1200" b="1" dirty="0">
                          <a:solidFill>
                            <a:srgbClr val="0000FF"/>
                          </a:solidFill>
                          <a:latin typeface="Imprint MT Shadow"/>
                          <a:ea typeface="Times New Roman"/>
                          <a:cs typeface="Simplified Arabic"/>
                        </a:rPr>
                        <a:t> ما يجزئ في الأضحية من حيثُ السنُّ والخلوُّ من العيوب التي لا تجزئ في الأضاحي، إلا إنه لا يجزئ في </a:t>
                      </a:r>
                      <a:r>
                        <a:rPr lang="ar-SA" sz="1200" b="1" dirty="0" err="1">
                          <a:solidFill>
                            <a:srgbClr val="0000FF"/>
                          </a:solidFill>
                          <a:latin typeface="Imprint MT Shadow"/>
                          <a:ea typeface="Times New Roman"/>
                          <a:cs typeface="Simplified Arabic"/>
                        </a:rPr>
                        <a:t>العقيقة</a:t>
                      </a:r>
                      <a:r>
                        <a:rPr lang="ar-SA" sz="1200" b="1" dirty="0">
                          <a:solidFill>
                            <a:srgbClr val="0000FF"/>
                          </a:solidFill>
                          <a:latin typeface="Imprint MT Shadow"/>
                          <a:ea typeface="Times New Roman"/>
                          <a:cs typeface="Simplified Arabic"/>
                        </a:rPr>
                        <a:t> سُبع </a:t>
                      </a:r>
                      <a:r>
                        <a:rPr lang="ar-SA" sz="1200" b="1" dirty="0" err="1">
                          <a:solidFill>
                            <a:srgbClr val="0000FF"/>
                          </a:solidFill>
                          <a:latin typeface="Imprint MT Shadow"/>
                          <a:ea typeface="Times New Roman"/>
                          <a:cs typeface="Simplified Arabic"/>
                        </a:rPr>
                        <a:t>بَدَنَةٍ</a:t>
                      </a:r>
                      <a:r>
                        <a:rPr lang="ar-SA" sz="1200" b="1" dirty="0">
                          <a:solidFill>
                            <a:srgbClr val="0000FF"/>
                          </a:solidFill>
                          <a:latin typeface="Imprint MT Shadow"/>
                          <a:ea typeface="Times New Roman"/>
                          <a:cs typeface="Simplified Arabic"/>
                        </a:rPr>
                        <a:t> ولا سُبع بقرةٍ؛ إذ لا يجزئ فيها الاشتراك</a:t>
                      </a:r>
                      <a:r>
                        <a:rPr lang="ar-SA" sz="1200" b="1" dirty="0" smtClean="0">
                          <a:solidFill>
                            <a:srgbClr val="0000FF"/>
                          </a:solidFill>
                          <a:latin typeface="Imprint MT Shadow"/>
                          <a:ea typeface="Times New Roman"/>
                          <a:cs typeface="Simplified Arabic"/>
                        </a:rPr>
                        <a:t>.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2821" marR="42821" marT="0" marB="0">
                    <a:lnL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dirty="0" err="1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السبورة </a:t>
                      </a:r>
                      <a:r>
                        <a:rPr lang="ar-SA" sz="1200" b="1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– جهاز </a:t>
                      </a:r>
                      <a:r>
                        <a:rPr lang="ar-SA" sz="1200" b="1" dirty="0" err="1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العرض </a:t>
                      </a:r>
                      <a:r>
                        <a:rPr lang="ar-SA" sz="1200" b="1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– لوحات تعليمية </a:t>
                      </a:r>
                      <a:r>
                        <a:rPr lang="ar-SA" sz="1200" b="1" dirty="0">
                          <a:latin typeface="Times New Roman"/>
                          <a:ea typeface="Times New Roman"/>
                        </a:rPr>
                        <a:t> 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>
                          <a:latin typeface="Times New Roman"/>
                          <a:ea typeface="Times New Roman"/>
                        </a:rPr>
                        <a:t>استراتيجية التعلم النشط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>
                          <a:latin typeface="Times New Roman"/>
                          <a:ea typeface="Times New Roman"/>
                        </a:rPr>
                        <a:t>التعلم التبادلي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>
                          <a:latin typeface="Times New Roman"/>
                          <a:ea typeface="Times New Roman"/>
                        </a:rPr>
                        <a:t>التعلم الذاتي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5269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>
                          <a:solidFill>
                            <a:srgbClr val="800000"/>
                          </a:solidFill>
                          <a:latin typeface="Times New Roman"/>
                          <a:ea typeface="Times New Roman"/>
                        </a:rPr>
                        <a:t>التدريب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0"/>
                        </a:spcAft>
                        <a:tabLst>
                          <a:tab pos="141605" algn="l"/>
                        </a:tabLst>
                      </a:pPr>
                      <a:r>
                        <a:rPr lang="ar-SA" sz="1200" b="1" dirty="0" smtClean="0">
                          <a:solidFill>
                            <a:srgbClr val="008000"/>
                          </a:solidFill>
                          <a:latin typeface="Imprint MT Shadow"/>
                          <a:ea typeface="Times New Roman"/>
                          <a:cs typeface="Simplified Arabic"/>
                        </a:rPr>
                        <a:t>تتحقق أهداف الدرس من خلال</a:t>
                      </a:r>
                      <a:endParaRPr lang="en-US" sz="1200" dirty="0" smtClean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ctr" rtl="1">
                        <a:lnSpc>
                          <a:spcPct val="9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141605" algn="l"/>
                          <a:tab pos="228600" algn="l"/>
                        </a:tabLst>
                      </a:pPr>
                      <a:r>
                        <a:rPr lang="ar-SA" sz="1200" b="1" dirty="0" smtClean="0">
                          <a:solidFill>
                            <a:srgbClr val="008000"/>
                          </a:solidFill>
                          <a:latin typeface="Times New Roman"/>
                          <a:ea typeface="Times New Roman"/>
                          <a:cs typeface="Simplified Arabic"/>
                        </a:rPr>
                        <a:t>يعرض المعلم الدرس أمام الطلاب من خلال الوسيلة المتاحة </a:t>
                      </a:r>
                      <a:endParaRPr lang="en-US" sz="1200" dirty="0" smtClean="0">
                        <a:latin typeface="Times New Roman"/>
                        <a:ea typeface="Times New Roman"/>
                        <a:cs typeface="Simplified Arabic"/>
                      </a:endParaRPr>
                    </a:p>
                    <a:p>
                      <a:pPr marL="342900" lvl="0" indent="-342900" algn="ctr" rtl="1">
                        <a:lnSpc>
                          <a:spcPct val="9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141605" algn="l"/>
                          <a:tab pos="228600" algn="l"/>
                        </a:tabLst>
                      </a:pPr>
                      <a:r>
                        <a:rPr lang="ar-SA" sz="1200" b="1" dirty="0" smtClean="0">
                          <a:solidFill>
                            <a:srgbClr val="008000"/>
                          </a:solidFill>
                          <a:latin typeface="Times New Roman"/>
                          <a:ea typeface="Times New Roman"/>
                          <a:cs typeface="Simplified Arabic"/>
                        </a:rPr>
                        <a:t>يحدد  الطلاب من خلال عرض الدرس عناصر الدرس </a:t>
                      </a:r>
                      <a:r>
                        <a:rPr lang="ar-SA" sz="1200" b="1" dirty="0" err="1" smtClean="0">
                          <a:solidFill>
                            <a:srgbClr val="008000"/>
                          </a:solidFill>
                          <a:latin typeface="Times New Roman"/>
                          <a:ea typeface="Times New Roman"/>
                          <a:cs typeface="Simplified Arabic"/>
                        </a:rPr>
                        <a:t>الأساسية :</a:t>
                      </a:r>
                      <a:endParaRPr lang="en-US" sz="1200" dirty="0" smtClean="0">
                        <a:latin typeface="Times New Roman"/>
                        <a:ea typeface="Times New Roman"/>
                        <a:cs typeface="Simplified Arabic"/>
                      </a:endParaRPr>
                    </a:p>
                    <a:p>
                      <a:pPr marL="265430" indent="-265430" algn="ctr" rtl="1">
                        <a:lnSpc>
                          <a:spcPct val="90000"/>
                        </a:lnSpc>
                        <a:spcAft>
                          <a:spcPts val="0"/>
                        </a:spcAft>
                        <a:tabLst>
                          <a:tab pos="141605" algn="l"/>
                        </a:tabLst>
                      </a:pPr>
                      <a:r>
                        <a:rPr lang="ar-SA" sz="1200" b="1" dirty="0" smtClean="0">
                          <a:solidFill>
                            <a:srgbClr val="008000"/>
                          </a:solidFill>
                          <a:latin typeface="Times New Roman"/>
                          <a:ea typeface="Times New Roman"/>
                        </a:rPr>
                        <a:t>يتناول المعلم مع الطلاب عناصر الدرس من خلال إجابة الطلاب على الأسئلة </a:t>
                      </a:r>
                      <a:r>
                        <a:rPr lang="ar-SA" sz="1200" b="1" dirty="0" err="1" smtClean="0">
                          <a:solidFill>
                            <a:srgbClr val="008000"/>
                          </a:solidFill>
                          <a:latin typeface="Times New Roman"/>
                          <a:ea typeface="Times New Roman"/>
                        </a:rPr>
                        <a:t>التالية :</a:t>
                      </a:r>
                      <a:endParaRPr lang="en-US" sz="1200" dirty="0" smtClean="0">
                        <a:latin typeface="Times New Roman"/>
                        <a:ea typeface="Times New Roman"/>
                      </a:endParaRPr>
                    </a:p>
                    <a:p>
                      <a:pPr algn="ctr" rtl="1">
                        <a:lnSpc>
                          <a:spcPct val="90000"/>
                        </a:lnSpc>
                        <a:spcAft>
                          <a:spcPts val="0"/>
                        </a:spcAft>
                        <a:tabLst>
                          <a:tab pos="141605" algn="l"/>
                        </a:tabLst>
                      </a:pPr>
                      <a:r>
                        <a:rPr lang="ar-SA" sz="1200" b="1" dirty="0" err="1" smtClean="0">
                          <a:solidFill>
                            <a:srgbClr val="008000"/>
                          </a:solidFill>
                          <a:latin typeface="Imprint MT Shadow"/>
                          <a:ea typeface="Times New Roman"/>
                          <a:cs typeface="Simplified Arabic"/>
                        </a:rPr>
                        <a:t>س1ما</a:t>
                      </a:r>
                      <a:r>
                        <a:rPr lang="ar-SA" sz="1200" b="1" dirty="0" smtClean="0">
                          <a:solidFill>
                            <a:srgbClr val="008000"/>
                          </a:solidFill>
                          <a:latin typeface="Imprint MT Shadow"/>
                          <a:ea typeface="Times New Roman"/>
                          <a:cs typeface="Simplified Arabic"/>
                        </a:rPr>
                        <a:t> هي </a:t>
                      </a:r>
                      <a:r>
                        <a:rPr lang="ar-SA" sz="1200" b="1" dirty="0" err="1" smtClean="0">
                          <a:solidFill>
                            <a:srgbClr val="008000"/>
                          </a:solidFill>
                          <a:latin typeface="Imprint MT Shadow"/>
                          <a:ea typeface="Times New Roman"/>
                          <a:cs typeface="Simplified Arabic"/>
                        </a:rPr>
                        <a:t>ألعقيقه </a:t>
                      </a:r>
                      <a:r>
                        <a:rPr lang="ar-SA" sz="1200" b="1" dirty="0" err="1" smtClean="0">
                          <a:solidFill>
                            <a:srgbClr val="008000"/>
                          </a:solidFill>
                          <a:latin typeface="Imprint MT Shadow"/>
                          <a:ea typeface="Times New Roman"/>
                          <a:cs typeface="Simplified Arabic"/>
                        </a:rPr>
                        <a:t>؟</a:t>
                      </a:r>
                      <a:endParaRPr lang="en-US" sz="1200" dirty="0" smtClean="0">
                        <a:latin typeface="Times New Roman"/>
                        <a:ea typeface="Times New Roman"/>
                      </a:endParaRPr>
                    </a:p>
                  </a:txBody>
                  <a:tcPr marL="42821" marR="42821" marT="0" marB="0">
                    <a:lnL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Simplified Arabic"/>
                        </a:rPr>
                        <a:t>الحوار والنقاش- </a:t>
                      </a:r>
                      <a:r>
                        <a:rPr lang="ar-SA" sz="1200" b="1" dirty="0" err="1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Simplified Arabic"/>
                        </a:rPr>
                        <a:t>الإستنتاج</a:t>
                      </a:r>
                      <a:r>
                        <a:rPr lang="ar-SA" sz="1200" b="1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Simplified Arabic"/>
                        </a:rPr>
                        <a:t>- التقسيم إلي مجموعات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42424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dirty="0">
                          <a:solidFill>
                            <a:srgbClr val="800000"/>
                          </a:solidFill>
                          <a:latin typeface="Times New Roman"/>
                          <a:ea typeface="Times New Roman"/>
                        </a:rPr>
                        <a:t>التقويم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0"/>
                        </a:spcAft>
                        <a:tabLst>
                          <a:tab pos="238760" algn="l"/>
                        </a:tabLst>
                      </a:pPr>
                      <a:r>
                        <a:rPr lang="ar-SA" sz="1200" b="1" dirty="0" smtClean="0">
                          <a:solidFill>
                            <a:srgbClr val="FF0000"/>
                          </a:solidFill>
                          <a:latin typeface="Imprint MT Shadow"/>
                          <a:ea typeface="Times New Roman"/>
                          <a:cs typeface="Simplified Arabic"/>
                        </a:rPr>
                        <a:t>استنبط يعرف ألعقيقه </a:t>
                      </a:r>
                      <a:endParaRPr lang="en-US" sz="1200" dirty="0" smtClean="0">
                        <a:latin typeface="Times New Roman"/>
                        <a:ea typeface="Times New Roman"/>
                      </a:endParaRPr>
                    </a:p>
                    <a:p>
                      <a:pPr marL="238760" indent="-238760" algn="ctr" rtl="1">
                        <a:lnSpc>
                          <a:spcPct val="90000"/>
                        </a:lnSpc>
                        <a:spcAft>
                          <a:spcPts val="0"/>
                        </a:spcAft>
                        <a:tabLst>
                          <a:tab pos="238760" algn="l"/>
                        </a:tabLst>
                      </a:pPr>
                      <a:r>
                        <a:rPr lang="ar-SA" sz="1200" b="1" dirty="0" smtClean="0">
                          <a:solidFill>
                            <a:srgbClr val="FF0000"/>
                          </a:solidFill>
                          <a:latin typeface="Imprint MT Shadow"/>
                          <a:ea typeface="Times New Roman"/>
                          <a:cs typeface="Simplified Arabic"/>
                        </a:rPr>
                        <a:t>2 وضح حكم ألعقيقه</a:t>
                      </a:r>
                      <a:endParaRPr lang="en-US" sz="1200" dirty="0" smtClean="0">
                        <a:latin typeface="Times New Roman"/>
                        <a:ea typeface="Times New Roman"/>
                      </a:endParaRPr>
                    </a:p>
                    <a:p>
                      <a:pPr marL="238760" indent="-238760" algn="ctr" rtl="1">
                        <a:lnSpc>
                          <a:spcPct val="90000"/>
                        </a:lnSpc>
                        <a:spcAft>
                          <a:spcPts val="0"/>
                        </a:spcAft>
                        <a:tabLst>
                          <a:tab pos="238760" algn="l"/>
                        </a:tabLst>
                      </a:pPr>
                      <a:r>
                        <a:rPr lang="ar-SA" sz="1200" b="1" dirty="0" smtClean="0">
                          <a:solidFill>
                            <a:srgbClr val="FF0000"/>
                          </a:solidFill>
                          <a:latin typeface="Imprint MT Shadow"/>
                          <a:ea typeface="Times New Roman"/>
                          <a:cs typeface="Simplified Arabic"/>
                        </a:rPr>
                        <a:t>3 بين عن ألعقيقه </a:t>
                      </a:r>
                      <a:endParaRPr lang="en-US" sz="1200" dirty="0" smtClean="0">
                        <a:latin typeface="Times New Roman"/>
                        <a:ea typeface="Times New Roman"/>
                      </a:endParaRPr>
                    </a:p>
                    <a:p>
                      <a:pPr marL="238760" indent="-238760" algn="ctr" rtl="1">
                        <a:lnSpc>
                          <a:spcPct val="90000"/>
                        </a:lnSpc>
                        <a:spcAft>
                          <a:spcPts val="0"/>
                        </a:spcAft>
                        <a:tabLst>
                          <a:tab pos="238760" algn="l"/>
                        </a:tabLst>
                      </a:pPr>
                      <a:r>
                        <a:rPr lang="ar-SA" sz="1200" b="1" dirty="0" smtClean="0">
                          <a:solidFill>
                            <a:srgbClr val="FF0000"/>
                          </a:solidFill>
                          <a:latin typeface="Imprint MT Shadow"/>
                          <a:ea typeface="Times New Roman"/>
                          <a:cs typeface="Simplified Arabic"/>
                        </a:rPr>
                        <a:t>4 اشرح حكمة مشروعيته ألعقيقه</a:t>
                      </a:r>
                      <a:endParaRPr lang="en-US" sz="1200" dirty="0" smtClean="0">
                        <a:latin typeface="Times New Roman"/>
                        <a:ea typeface="Times New Roman"/>
                      </a:endParaRPr>
                    </a:p>
                    <a:p>
                      <a:pPr marL="238760" indent="-238760" algn="ctr" rtl="1">
                        <a:lnSpc>
                          <a:spcPct val="90000"/>
                        </a:lnSpc>
                        <a:spcAft>
                          <a:spcPts val="0"/>
                        </a:spcAft>
                        <a:tabLst>
                          <a:tab pos="238760" algn="l"/>
                        </a:tabLst>
                      </a:pPr>
                      <a:r>
                        <a:rPr lang="ar-SA" sz="1200" b="1" dirty="0" smtClean="0">
                          <a:solidFill>
                            <a:srgbClr val="FF0000"/>
                          </a:solidFill>
                          <a:latin typeface="Imprint MT Shadow"/>
                          <a:ea typeface="Times New Roman"/>
                          <a:cs typeface="Simplified Arabic"/>
                        </a:rPr>
                        <a:t>5 اذكر ما يشرع عن الغلام والجارية</a:t>
                      </a:r>
                      <a:endParaRPr lang="en-US" sz="1200" dirty="0" smtClean="0">
                        <a:latin typeface="Times New Roman"/>
                        <a:ea typeface="Times New Roman"/>
                      </a:endParaRPr>
                    </a:p>
                    <a:p>
                      <a:pPr marL="238760" indent="-238760" algn="ctr" rtl="1">
                        <a:lnSpc>
                          <a:spcPct val="90000"/>
                        </a:lnSpc>
                        <a:spcAft>
                          <a:spcPts val="0"/>
                        </a:spcAft>
                        <a:tabLst>
                          <a:tab pos="238760" algn="l"/>
                        </a:tabLst>
                      </a:pPr>
                      <a:r>
                        <a:rPr lang="ar-SA" sz="1200" b="1" dirty="0" smtClean="0">
                          <a:solidFill>
                            <a:srgbClr val="FF0000"/>
                          </a:solidFill>
                          <a:latin typeface="Imprint MT Shadow"/>
                          <a:ea typeface="Times New Roman"/>
                          <a:cs typeface="Simplified Arabic"/>
                        </a:rPr>
                        <a:t>6 حدد وقت ذبح ألعقيقه</a:t>
                      </a:r>
                      <a:endParaRPr lang="en-US" sz="1200" dirty="0" smtClean="0">
                        <a:latin typeface="Times New Roman"/>
                        <a:ea typeface="Times New Roman"/>
                      </a:endParaRPr>
                    </a:p>
                    <a:p>
                      <a:pPr marL="180340" indent="-180340" algn="ctr" rtl="1">
                        <a:lnSpc>
                          <a:spcPct val="70000"/>
                        </a:lnSpc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solidFill>
                            <a:srgbClr val="FF0000"/>
                          </a:solidFill>
                          <a:latin typeface="Imprint MT Shadow"/>
                          <a:ea typeface="Times New Roman"/>
                          <a:cs typeface="Simplified Arabic"/>
                        </a:rPr>
                        <a:t>7- اشرح  ما بجزيء في </a:t>
                      </a:r>
                      <a:r>
                        <a:rPr lang="ar-SA" sz="1200" b="1" dirty="0" err="1" smtClean="0">
                          <a:solidFill>
                            <a:srgbClr val="FF0000"/>
                          </a:solidFill>
                          <a:latin typeface="Imprint MT Shadow"/>
                          <a:ea typeface="Times New Roman"/>
                          <a:cs typeface="Simplified Arabic"/>
                        </a:rPr>
                        <a:t>العقيقة</a:t>
                      </a:r>
                      <a:r>
                        <a:rPr lang="ar-SA" sz="1200" b="1" dirty="0" smtClean="0">
                          <a:solidFill>
                            <a:srgbClr val="FF0000"/>
                          </a:solidFill>
                          <a:latin typeface="Imprint MT Shadow"/>
                          <a:ea typeface="Times New Roman"/>
                          <a:cs typeface="Simplified Arabic"/>
                        </a:rPr>
                        <a:t> </a:t>
                      </a:r>
                      <a:endParaRPr lang="en-US" sz="1200" dirty="0" smtClean="0">
                        <a:latin typeface="Times New Roman"/>
                        <a:ea typeface="Times New Roman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solidFill>
                            <a:srgbClr val="FF0000"/>
                          </a:solidFill>
                          <a:latin typeface="Imprint MT Shadow"/>
                          <a:ea typeface="Times New Roman"/>
                          <a:cs typeface="Simplified Arabic"/>
                        </a:rPr>
                        <a:t>8- وضح  أحكام تسمية </a:t>
                      </a:r>
                      <a:r>
                        <a:rPr lang="ar-SA" sz="1200" b="1" dirty="0" smtClean="0">
                          <a:solidFill>
                            <a:srgbClr val="FF0000"/>
                          </a:solidFill>
                          <a:latin typeface="Imprint MT Shadow"/>
                          <a:ea typeface="Times New Roman"/>
                          <a:cs typeface="Simplified Arabic"/>
                        </a:rPr>
                        <a:t>المولود</a:t>
                      </a:r>
                      <a:endParaRPr lang="en-US" sz="1200" dirty="0" smtClean="0">
                        <a:latin typeface="Times New Roman"/>
                        <a:ea typeface="Times New Roman"/>
                      </a:endParaRPr>
                    </a:p>
                  </a:txBody>
                  <a:tcPr marL="42821" marR="42821" marT="0" marB="0">
                    <a:lnL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107950" algn="l"/>
                        </a:tabLst>
                      </a:pP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2821" marR="42821" marT="0" marB="0">
                    <a:lnL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2821" marR="42821" marT="0" marB="0">
                    <a:lnL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471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dirty="0" smtClean="0">
                          <a:latin typeface="Times New Roman"/>
                          <a:ea typeface="Times New Roman"/>
                        </a:rPr>
                        <a:t>الواجب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4320" algn="l"/>
                        </a:tabLst>
                      </a:pPr>
                      <a:r>
                        <a:rPr lang="ar-SA" sz="1200" dirty="0" smtClean="0">
                          <a:latin typeface="Times New Roman"/>
                          <a:ea typeface="Times New Roman"/>
                        </a:rPr>
                        <a:t>كتاب نشاط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2821" marR="42821" marT="0" marB="0">
                    <a:lnL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107950" algn="l"/>
                        </a:tabLst>
                      </a:pP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2821" marR="42821" marT="0" marB="0">
                    <a:lnL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2821" marR="42821" marT="0" marB="0">
                    <a:lnL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جدول 5"/>
          <p:cNvGraphicFramePr>
            <a:graphicFrameLocks noGrp="1"/>
          </p:cNvGraphicFramePr>
          <p:nvPr/>
        </p:nvGraphicFramePr>
        <p:xfrm>
          <a:off x="827584" y="2204864"/>
          <a:ext cx="7166708" cy="2926080"/>
        </p:xfrm>
        <a:graphic>
          <a:graphicData uri="http://schemas.openxmlformats.org/drawingml/2006/table">
            <a:tbl>
              <a:tblPr rtl="1"/>
              <a:tblGrid>
                <a:gridCol w="1361714"/>
                <a:gridCol w="488929"/>
                <a:gridCol w="510113"/>
                <a:gridCol w="916848"/>
                <a:gridCol w="488929"/>
                <a:gridCol w="680035"/>
                <a:gridCol w="680035"/>
                <a:gridCol w="680035"/>
                <a:gridCol w="680035"/>
                <a:gridCol w="680035"/>
              </a:tblGrid>
              <a:tr h="975360">
                <a:tc grid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ar-SA" sz="1000" dirty="0">
                        <a:latin typeface="Times New Roman"/>
                        <a:ea typeface="Times New Roman"/>
                      </a:endParaRPr>
                    </a:p>
                  </a:txBody>
                  <a:tcPr marL="43468" marR="43468" marT="0" marB="0" anchor="ctr">
                    <a:lnL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SA" sz="1000" b="1">
                          <a:solidFill>
                            <a:srgbClr val="003366"/>
                          </a:solidFill>
                          <a:latin typeface="Times New Roman"/>
                          <a:ea typeface="Times New Roman"/>
                          <a:cs typeface="Monotype Koufi"/>
                        </a:rPr>
                        <a:t>ثاني متوسط</a:t>
                      </a:r>
                      <a:endParaRPr lang="en-US" sz="800">
                        <a:latin typeface="Times New Roman"/>
                        <a:ea typeface="Times New Roman"/>
                      </a:endParaRPr>
                    </a:p>
                  </a:txBody>
                  <a:tcPr marL="43468" marR="43468" marT="0" marB="0" anchor="ctr">
                    <a:lnL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SA" sz="900">
                          <a:solidFill>
                            <a:srgbClr val="003366"/>
                          </a:solidFill>
                          <a:latin typeface="Times New Roman"/>
                          <a:ea typeface="Times New Roman"/>
                          <a:cs typeface="Monotype Koufi"/>
                        </a:rPr>
                        <a:t>فقه ثاني </a:t>
                      </a:r>
                      <a:r>
                        <a:rPr lang="ar-SA" sz="900" b="1">
                          <a:solidFill>
                            <a:srgbClr val="003366"/>
                          </a:solidFill>
                          <a:latin typeface="Times New Roman"/>
                          <a:ea typeface="Times New Roman"/>
                          <a:cs typeface="Monotype Koufi"/>
                        </a:rPr>
                        <a:t> متوسط</a:t>
                      </a:r>
                      <a:endParaRPr lang="en-US" sz="800">
                        <a:latin typeface="Times New Roman"/>
                        <a:ea typeface="Times New Roman"/>
                      </a:endParaRPr>
                    </a:p>
                  </a:txBody>
                  <a:tcPr marL="43468" marR="43468" marT="0" marB="0" anchor="ctr">
                    <a:lnL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SA" sz="800" b="1">
                          <a:solidFill>
                            <a:srgbClr val="003366"/>
                          </a:solidFill>
                          <a:latin typeface="Times New Roman"/>
                          <a:ea typeface="Times New Roman"/>
                          <a:cs typeface="Monotype Koufi"/>
                        </a:rPr>
                        <a:t>اليوم</a:t>
                      </a:r>
                      <a:endParaRPr lang="en-US" sz="800">
                        <a:latin typeface="Times New Roman"/>
                        <a:ea typeface="Times New Roman"/>
                      </a:endParaRPr>
                    </a:p>
                  </a:txBody>
                  <a:tcPr marL="43468" marR="43468" marT="0" marB="0" anchor="ctr">
                    <a:lnL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endParaRPr lang="en-US" sz="800" dirty="0">
                        <a:solidFill>
                          <a:srgbClr val="003366"/>
                        </a:solidFill>
                        <a:latin typeface="Times New Roman"/>
                        <a:ea typeface="Times New Roman"/>
                        <a:cs typeface="Monotype Koufi"/>
                      </a:endParaRPr>
                    </a:p>
                  </a:txBody>
                  <a:tcPr marL="43468" marR="43468" marT="0" marB="0" anchor="ctr">
                    <a:lnL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endParaRPr lang="en-US" sz="800" dirty="0">
                        <a:solidFill>
                          <a:srgbClr val="003366"/>
                        </a:solidFill>
                        <a:latin typeface="Times New Roman"/>
                        <a:ea typeface="Times New Roman"/>
                        <a:cs typeface="Monotype Koufi"/>
                      </a:endParaRPr>
                    </a:p>
                  </a:txBody>
                  <a:tcPr marL="43468" marR="43468" marT="0" marB="0" anchor="ctr">
                    <a:lnL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endParaRPr lang="en-US" sz="800">
                        <a:solidFill>
                          <a:srgbClr val="003366"/>
                        </a:solidFill>
                        <a:latin typeface="Times New Roman"/>
                        <a:ea typeface="Times New Roman"/>
                        <a:cs typeface="Monotype Koufi"/>
                      </a:endParaRPr>
                    </a:p>
                  </a:txBody>
                  <a:tcPr marL="43468" marR="43468" marT="0" marB="0" anchor="ctr">
                    <a:lnL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endParaRPr lang="en-US" sz="800">
                        <a:solidFill>
                          <a:srgbClr val="003366"/>
                        </a:solidFill>
                        <a:latin typeface="Times New Roman"/>
                        <a:ea typeface="Times New Roman"/>
                        <a:cs typeface="Monotype Koufi"/>
                      </a:endParaRPr>
                    </a:p>
                  </a:txBody>
                  <a:tcPr marL="43468" marR="43468" marT="0" marB="0" anchor="ctr">
                    <a:lnL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endParaRPr lang="en-US" sz="800">
                        <a:solidFill>
                          <a:srgbClr val="003366"/>
                        </a:solidFill>
                        <a:latin typeface="Times New Roman"/>
                        <a:ea typeface="Times New Roman"/>
                        <a:cs typeface="Monotype Koufi"/>
                      </a:endParaRPr>
                    </a:p>
                  </a:txBody>
                  <a:tcPr marL="43468" marR="43468" marT="0" marB="0" anchor="ctr">
                    <a:lnL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75360">
                <a:tc row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SA" sz="800" b="1" dirty="0">
                          <a:solidFill>
                            <a:srgbClr val="003366"/>
                          </a:solidFill>
                          <a:latin typeface="Times New Roman"/>
                          <a:ea typeface="Times New Roman"/>
                          <a:cs typeface="Monotype Koufi"/>
                        </a:rPr>
                        <a:t>الأهداف </a:t>
                      </a:r>
                      <a:r>
                        <a:rPr lang="ar-SA" sz="800" b="1" dirty="0" err="1">
                          <a:solidFill>
                            <a:srgbClr val="003366"/>
                          </a:solidFill>
                          <a:latin typeface="Times New Roman"/>
                          <a:ea typeface="Times New Roman"/>
                          <a:cs typeface="Monotype Koufi"/>
                        </a:rPr>
                        <a:t>الأجرائية</a:t>
                      </a:r>
                      <a:r>
                        <a:rPr lang="ar-SA" sz="800" b="1" dirty="0">
                          <a:solidFill>
                            <a:srgbClr val="003366"/>
                          </a:solidFill>
                          <a:latin typeface="Times New Roman"/>
                          <a:ea typeface="Times New Roman"/>
                          <a:cs typeface="Monotype Koufi"/>
                        </a:rPr>
                        <a:t> السلوكية</a:t>
                      </a:r>
                      <a:endParaRPr lang="en-US" sz="800" dirty="0">
                        <a:latin typeface="Times New Roman"/>
                        <a:ea typeface="Times New Roman"/>
                      </a:endParaRPr>
                    </a:p>
                  </a:txBody>
                  <a:tcPr marL="43468" marR="43468" marT="0" marB="0" anchor="ctr">
                    <a:lnL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 rowSpan="2" gridSpan="3">
                  <a:txBody>
                    <a:bodyPr/>
                    <a:lstStyle/>
                    <a:p>
                      <a:pPr marL="180340" indent="-180340" algn="justLow" rtl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ar-SA" sz="800" b="1" dirty="0" smtClean="0">
                          <a:solidFill>
                            <a:srgbClr val="000000"/>
                          </a:solidFill>
                          <a:latin typeface="Imprint MT Shadow"/>
                          <a:ea typeface="Times New Roman"/>
                          <a:cs typeface="Simplified Arabic"/>
                        </a:rPr>
                        <a:t>- أن يستنبط الطالب تعريف </a:t>
                      </a:r>
                      <a:r>
                        <a:rPr lang="ar-SA" sz="800" b="1" dirty="0" err="1" smtClean="0">
                          <a:solidFill>
                            <a:srgbClr val="000000"/>
                          </a:solidFill>
                          <a:latin typeface="Imprint MT Shadow"/>
                          <a:ea typeface="Times New Roman"/>
                          <a:cs typeface="Simplified Arabic"/>
                        </a:rPr>
                        <a:t>العقيقه .</a:t>
                      </a:r>
                      <a:endParaRPr lang="en-US" sz="800" dirty="0" smtClean="0">
                        <a:latin typeface="Times New Roman"/>
                        <a:ea typeface="Times New Roman"/>
                      </a:endParaRPr>
                    </a:p>
                    <a:p>
                      <a:pPr marL="180340" indent="-180340" algn="justLow" rtl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ar-SA" sz="800" b="1" dirty="0" smtClean="0">
                          <a:solidFill>
                            <a:srgbClr val="000000"/>
                          </a:solidFill>
                          <a:latin typeface="Imprint MT Shadow"/>
                          <a:ea typeface="Times New Roman"/>
                          <a:cs typeface="Simplified Arabic"/>
                        </a:rPr>
                        <a:t>2- أن يوضح الطالب حكم ألعقيقه.</a:t>
                      </a:r>
                      <a:endParaRPr lang="en-US" sz="800" dirty="0" smtClean="0">
                        <a:latin typeface="Times New Roman"/>
                        <a:ea typeface="Times New Roman"/>
                      </a:endParaRPr>
                    </a:p>
                    <a:p>
                      <a:pPr marL="180340" indent="-180340" algn="justLow" rtl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ar-SA" sz="800" b="1" dirty="0" smtClean="0">
                          <a:solidFill>
                            <a:srgbClr val="000000"/>
                          </a:solidFill>
                          <a:latin typeface="Imprint MT Shadow"/>
                          <a:ea typeface="Times New Roman"/>
                          <a:cs typeface="Simplified Arabic"/>
                        </a:rPr>
                        <a:t>3- أن يستدل  الطالب على </a:t>
                      </a:r>
                      <a:r>
                        <a:rPr lang="ar-SA" sz="800" b="1" dirty="0" err="1" smtClean="0">
                          <a:solidFill>
                            <a:srgbClr val="000000"/>
                          </a:solidFill>
                          <a:latin typeface="Imprint MT Shadow"/>
                          <a:ea typeface="Times New Roman"/>
                          <a:cs typeface="Simplified Arabic"/>
                        </a:rPr>
                        <a:t>ألعقيقه .</a:t>
                      </a:r>
                      <a:endParaRPr lang="en-US" sz="800" dirty="0" smtClean="0">
                        <a:latin typeface="Times New Roman"/>
                        <a:ea typeface="Times New Roman"/>
                      </a:endParaRPr>
                    </a:p>
                    <a:p>
                      <a:pPr marL="180340" indent="-180340" algn="justLow" rtl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ar-SA" sz="800" b="1" dirty="0" smtClean="0">
                          <a:solidFill>
                            <a:srgbClr val="000000"/>
                          </a:solidFill>
                          <a:latin typeface="Imprint MT Shadow"/>
                          <a:ea typeface="Times New Roman"/>
                          <a:cs typeface="Simplified Arabic"/>
                        </a:rPr>
                        <a:t>4- أن يشرح الطالب حكمة مشروعيه </a:t>
                      </a:r>
                      <a:r>
                        <a:rPr lang="ar-SA" sz="800" b="1" dirty="0" err="1" smtClean="0">
                          <a:solidFill>
                            <a:srgbClr val="000000"/>
                          </a:solidFill>
                          <a:latin typeface="Imprint MT Shadow"/>
                          <a:ea typeface="Times New Roman"/>
                          <a:cs typeface="Simplified Arabic"/>
                        </a:rPr>
                        <a:t>ألعقيقة</a:t>
                      </a:r>
                      <a:endParaRPr lang="en-US" sz="800" dirty="0" smtClean="0">
                        <a:latin typeface="Times New Roman"/>
                        <a:ea typeface="Times New Roman"/>
                      </a:endParaRPr>
                    </a:p>
                    <a:p>
                      <a:pPr marL="180340" indent="-180340" algn="justLow" rtl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ar-SA" sz="800" b="1" dirty="0" smtClean="0">
                          <a:solidFill>
                            <a:srgbClr val="000000"/>
                          </a:solidFill>
                          <a:latin typeface="Imprint MT Shadow"/>
                          <a:ea typeface="Times New Roman"/>
                          <a:cs typeface="Simplified Arabic"/>
                        </a:rPr>
                        <a:t>5- أن يذكر الطالب ما يشرع عن الغلام </a:t>
                      </a:r>
                      <a:r>
                        <a:rPr lang="ar-SA" sz="800" b="1" dirty="0" err="1" smtClean="0">
                          <a:solidFill>
                            <a:srgbClr val="000000"/>
                          </a:solidFill>
                          <a:latin typeface="Imprint MT Shadow"/>
                          <a:ea typeface="Times New Roman"/>
                          <a:cs typeface="Simplified Arabic"/>
                        </a:rPr>
                        <a:t>والجارية .</a:t>
                      </a:r>
                      <a:endParaRPr lang="en-US" sz="800" dirty="0" smtClean="0">
                        <a:latin typeface="Times New Roman"/>
                        <a:ea typeface="Times New Roman"/>
                      </a:endParaRPr>
                    </a:p>
                    <a:p>
                      <a:pPr marL="180340" indent="-180340" algn="justLow" rtl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ar-SA" sz="800" b="1" dirty="0" smtClean="0">
                          <a:solidFill>
                            <a:srgbClr val="000000"/>
                          </a:solidFill>
                          <a:latin typeface="Imprint MT Shadow"/>
                          <a:ea typeface="Times New Roman"/>
                          <a:cs typeface="Simplified Arabic"/>
                        </a:rPr>
                        <a:t>6- أن يحدد الطالب وقت ذبح ألعقيقه </a:t>
                      </a:r>
                      <a:endParaRPr lang="en-US" sz="800" dirty="0" smtClean="0">
                        <a:latin typeface="Times New Roman"/>
                        <a:ea typeface="Times New Roman"/>
                      </a:endParaRPr>
                    </a:p>
                    <a:p>
                      <a:pPr marL="180340" indent="-180340" algn="justLow" rtl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ar-SA" sz="800" b="1" dirty="0" smtClean="0">
                          <a:solidFill>
                            <a:srgbClr val="000000"/>
                          </a:solidFill>
                          <a:latin typeface="Imprint MT Shadow"/>
                          <a:ea typeface="Times New Roman"/>
                          <a:cs typeface="Simplified Arabic"/>
                        </a:rPr>
                        <a:t>7- أن يشرح ما بجزيء في </a:t>
                      </a:r>
                      <a:r>
                        <a:rPr lang="ar-SA" sz="800" b="1" dirty="0" err="1" smtClean="0">
                          <a:solidFill>
                            <a:srgbClr val="000000"/>
                          </a:solidFill>
                          <a:latin typeface="Imprint MT Shadow"/>
                          <a:ea typeface="Times New Roman"/>
                          <a:cs typeface="Simplified Arabic"/>
                        </a:rPr>
                        <a:t>العقيقة</a:t>
                      </a:r>
                      <a:r>
                        <a:rPr lang="ar-SA" sz="800" b="1" dirty="0" smtClean="0">
                          <a:solidFill>
                            <a:srgbClr val="000000"/>
                          </a:solidFill>
                          <a:latin typeface="Imprint MT Shadow"/>
                          <a:ea typeface="Times New Roman"/>
                          <a:cs typeface="Simplified Arabic"/>
                        </a:rPr>
                        <a:t>   </a:t>
                      </a:r>
                      <a:r>
                        <a:rPr lang="ar-SA" sz="800" b="1" dirty="0" err="1" smtClean="0">
                          <a:solidFill>
                            <a:srgbClr val="000000"/>
                          </a:solidFill>
                          <a:latin typeface="Imprint MT Shadow"/>
                          <a:ea typeface="Times New Roman"/>
                          <a:cs typeface="Simplified Arabic"/>
                        </a:rPr>
                        <a:t>.</a:t>
                      </a:r>
                      <a:endParaRPr lang="en-US" sz="800" dirty="0" smtClean="0">
                        <a:latin typeface="Times New Roman"/>
                        <a:ea typeface="Times New Roman"/>
                      </a:endParaRPr>
                    </a:p>
                    <a:p>
                      <a:pPr marL="180340" indent="-180340" algn="justLow" rtl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ar-SA" sz="800" b="1" dirty="0" smtClean="0">
                          <a:solidFill>
                            <a:srgbClr val="000000"/>
                          </a:solidFill>
                          <a:latin typeface="Imprint MT Shadow"/>
                          <a:ea typeface="Times New Roman"/>
                          <a:cs typeface="Simplified Arabic"/>
                        </a:rPr>
                        <a:t>8- أن يوضح الطالب أحكام تسمية المولود </a:t>
                      </a:r>
                      <a:endParaRPr lang="en-US" sz="800" dirty="0">
                        <a:latin typeface="Times New Roman"/>
                        <a:ea typeface="Times New Roman"/>
                      </a:endParaRPr>
                    </a:p>
                  </a:txBody>
                  <a:tcPr marL="43468" marR="43468" marT="0" marB="0" anchor="ctr">
                    <a:lnL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SA" sz="800" b="1">
                          <a:solidFill>
                            <a:srgbClr val="003366"/>
                          </a:solidFill>
                          <a:latin typeface="Times New Roman"/>
                          <a:ea typeface="Times New Roman"/>
                          <a:cs typeface="Monotype Koufi"/>
                        </a:rPr>
                        <a:t>التاريخ</a:t>
                      </a:r>
                      <a:endParaRPr lang="en-US" sz="800">
                        <a:latin typeface="Times New Roman"/>
                        <a:ea typeface="Times New Roman"/>
                      </a:endParaRPr>
                    </a:p>
                  </a:txBody>
                  <a:tcPr marL="43468" marR="43468" marT="0" marB="0" anchor="ctr">
                    <a:lnL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endParaRPr lang="en-US" sz="800">
                        <a:latin typeface="Times New Roman"/>
                        <a:ea typeface="Times New Roman"/>
                      </a:endParaRPr>
                    </a:p>
                  </a:txBody>
                  <a:tcPr marL="43468" marR="43468" marT="0" marB="0" anchor="ctr">
                    <a:lnL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endParaRPr lang="en-US" sz="800">
                        <a:latin typeface="Times New Roman"/>
                        <a:ea typeface="Times New Roman"/>
                      </a:endParaRPr>
                    </a:p>
                  </a:txBody>
                  <a:tcPr marL="43468" marR="43468" marT="0" marB="0" anchor="ctr">
                    <a:lnL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endParaRPr lang="en-US" sz="800" dirty="0">
                        <a:latin typeface="Times New Roman"/>
                        <a:ea typeface="Times New Roman"/>
                      </a:endParaRPr>
                    </a:p>
                  </a:txBody>
                  <a:tcPr marL="43468" marR="43468" marT="0" marB="0" anchor="ctr">
                    <a:lnL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endParaRPr lang="en-US" sz="800" dirty="0">
                        <a:latin typeface="Times New Roman"/>
                        <a:ea typeface="Times New Roman"/>
                      </a:endParaRPr>
                    </a:p>
                  </a:txBody>
                  <a:tcPr marL="43468" marR="43468" marT="0" marB="0" anchor="ctr">
                    <a:lnL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endParaRPr lang="en-US" sz="800" dirty="0">
                        <a:latin typeface="Times New Roman"/>
                        <a:ea typeface="Times New Roman"/>
                      </a:endParaRPr>
                    </a:p>
                  </a:txBody>
                  <a:tcPr marL="43468" marR="43468" marT="0" marB="0" anchor="ctr">
                    <a:lnL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753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pPr algn="r" rtl="1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endParaRPr lang="en-US" sz="800" dirty="0">
                        <a:latin typeface="Times New Roman"/>
                        <a:ea typeface="Times New Roman"/>
                      </a:endParaRPr>
                    </a:p>
                  </a:txBody>
                  <a:tcPr marL="43468" marR="43468" marT="0" marB="0" anchor="ctr">
                    <a:lnL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SA" sz="800" b="1">
                          <a:solidFill>
                            <a:srgbClr val="003366"/>
                          </a:solidFill>
                          <a:latin typeface="Times New Roman"/>
                          <a:ea typeface="Times New Roman"/>
                          <a:cs typeface="Monotype Koufi"/>
                        </a:rPr>
                        <a:t>الحصة</a:t>
                      </a:r>
                      <a:endParaRPr lang="en-US" sz="800">
                        <a:latin typeface="Times New Roman"/>
                        <a:ea typeface="Times New Roman"/>
                      </a:endParaRPr>
                    </a:p>
                  </a:txBody>
                  <a:tcPr marL="43468" marR="43468" marT="0" marB="0" anchor="ctr">
                    <a:lnL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endParaRPr lang="en-US" sz="800" dirty="0">
                        <a:latin typeface="Times New Roman"/>
                        <a:ea typeface="Times New Roman"/>
                      </a:endParaRPr>
                    </a:p>
                  </a:txBody>
                  <a:tcPr marL="43468" marR="43468" marT="0" marB="0" anchor="ctr">
                    <a:lnL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endParaRPr lang="en-US" sz="800">
                        <a:latin typeface="Times New Roman"/>
                        <a:ea typeface="Times New Roman"/>
                      </a:endParaRPr>
                    </a:p>
                  </a:txBody>
                  <a:tcPr marL="43468" marR="43468" marT="0" marB="0" anchor="ctr">
                    <a:lnL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endParaRPr lang="en-US" sz="800">
                        <a:latin typeface="Times New Roman"/>
                        <a:ea typeface="Times New Roman"/>
                      </a:endParaRPr>
                    </a:p>
                  </a:txBody>
                  <a:tcPr marL="43468" marR="43468" marT="0" marB="0" anchor="ctr">
                    <a:lnL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endParaRPr lang="en-US" sz="800" dirty="0">
                        <a:latin typeface="Times New Roman"/>
                        <a:ea typeface="Times New Roman"/>
                      </a:endParaRPr>
                    </a:p>
                  </a:txBody>
                  <a:tcPr marL="43468" marR="43468" marT="0" marB="0" anchor="ctr">
                    <a:lnL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endParaRPr lang="en-US" sz="800" dirty="0">
                        <a:latin typeface="Times New Roman"/>
                        <a:ea typeface="Times New Roman"/>
                      </a:endParaRPr>
                    </a:p>
                  </a:txBody>
                  <a:tcPr marL="43468" marR="43468" marT="0" marB="0" anchor="ctr">
                    <a:lnL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121" name="WordArt 1"/>
          <p:cNvSpPr>
            <a:spLocks noGrp="1" noChangeArrowheads="1" noChangeShapeType="1" noTextEdit="1"/>
          </p:cNvSpPr>
          <p:nvPr>
            <p:ph type="title"/>
          </p:nvPr>
        </p:nvSpPr>
        <p:spPr bwMode="auto">
          <a:xfrm>
            <a:off x="6372200" y="2780928"/>
            <a:ext cx="1738536" cy="43204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lstStyle/>
          <a:p>
            <a:pPr algn="ctr" rtl="1"/>
            <a:r>
              <a:rPr lang="ar-SA" sz="1400" b="1" kern="10" spc="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/>
                <a:latin typeface="Arial Black"/>
              </a:rPr>
              <a:t>العقيقة</a:t>
            </a:r>
            <a:r>
              <a:rPr lang="ar-SA" sz="1400" b="1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/>
                <a:latin typeface="Arial Black"/>
              </a:rPr>
              <a:t> وتسمية المولود </a:t>
            </a:r>
            <a:endParaRPr lang="en-US" sz="1400" b="1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/>
              <a:latin typeface="Arial Black"/>
            </a:endParaRPr>
          </a:p>
        </p:txBody>
      </p:sp>
      <p:pic>
        <p:nvPicPr>
          <p:cNvPr id="2050" name="صورة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332656"/>
            <a:ext cx="1587500" cy="1204913"/>
          </a:xfrm>
          <a:prstGeom prst="rect">
            <a:avLst/>
          </a:prstGeom>
          <a:noFill/>
        </p:spPr>
      </p:pic>
      <p:sp>
        <p:nvSpPr>
          <p:cNvPr id="2049" name="Text Box 1"/>
          <p:cNvSpPr txBox="1">
            <a:spLocks noChangeArrowheads="1"/>
          </p:cNvSpPr>
          <p:nvPr/>
        </p:nvSpPr>
        <p:spPr bwMode="auto">
          <a:xfrm>
            <a:off x="2555776" y="1412776"/>
            <a:ext cx="2851150" cy="76517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+mn-ea"/>
                <a:cs typeface="Old Antic Decorative" pitchFamily="2" charset="-78"/>
              </a:rPr>
              <a:t>التخطيط اليومي للدروس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-396552" y="332656"/>
            <a:ext cx="9231886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المملكة العربية السعودية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وزارة التربية والتعليم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الإدارة العامة للتربية والتعليم بالرياض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المدرسة المتوسطة الثامنة 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378</Words>
  <Application>Microsoft Office PowerPoint</Application>
  <PresentationFormat>عرض على الشاشة (3:4)‏</PresentationFormat>
  <Paragraphs>57</Paragraphs>
  <Slides>2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2</vt:i4>
      </vt:variant>
    </vt:vector>
  </HeadingPairs>
  <TitlesOfParts>
    <vt:vector size="3" baseType="lpstr">
      <vt:lpstr>سمة Office</vt:lpstr>
      <vt:lpstr>الشريحة 1</vt:lpstr>
      <vt:lpstr>العقيقة وتسمية المولود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user</dc:creator>
  <cp:lastModifiedBy>user</cp:lastModifiedBy>
  <cp:revision>7</cp:revision>
  <dcterms:created xsi:type="dcterms:W3CDTF">2016-01-30T08:32:30Z</dcterms:created>
  <dcterms:modified xsi:type="dcterms:W3CDTF">2016-01-30T10:02:30Z</dcterms:modified>
</cp:coreProperties>
</file>