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16" r:id="rId1"/>
  </p:sldMasterIdLst>
  <p:sldIdLst>
    <p:sldId id="257" r:id="rId2"/>
    <p:sldId id="256" r:id="rId3"/>
    <p:sldId id="258" r:id="rId4"/>
    <p:sldId id="269" r:id="rId5"/>
    <p:sldId id="259" r:id="rId6"/>
    <p:sldId id="260" r:id="rId7"/>
    <p:sldId id="261" r:id="rId8"/>
    <p:sldId id="262" r:id="rId9"/>
    <p:sldId id="287" r:id="rId10"/>
    <p:sldId id="289" r:id="rId11"/>
    <p:sldId id="274" r:id="rId12"/>
    <p:sldId id="294" r:id="rId13"/>
    <p:sldId id="297" r:id="rId14"/>
    <p:sldId id="291" r:id="rId15"/>
    <p:sldId id="292" r:id="rId16"/>
    <p:sldId id="296" r:id="rId17"/>
    <p:sldId id="286" r:id="rId18"/>
    <p:sldId id="298" r:id="rId19"/>
    <p:sldId id="304" r:id="rId20"/>
    <p:sldId id="293" r:id="rId21"/>
    <p:sldId id="288" r:id="rId22"/>
    <p:sldId id="300" r:id="rId23"/>
    <p:sldId id="299" r:id="rId24"/>
    <p:sldId id="302" r:id="rId25"/>
    <p:sldId id="303" r:id="rId26"/>
    <p:sldId id="284" r:id="rId27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D0"/>
    <a:srgbClr val="FF0066"/>
    <a:srgbClr val="9D0B19"/>
    <a:srgbClr val="00CC00"/>
    <a:srgbClr val="CC00CC"/>
    <a:srgbClr val="FFD84B"/>
    <a:srgbClr val="008A00"/>
    <a:srgbClr val="048E2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2652" autoAdjust="0"/>
  </p:normalViewPr>
  <p:slideViewPr>
    <p:cSldViewPr>
      <p:cViewPr varScale="1">
        <p:scale>
          <a:sx n="67" d="100"/>
          <a:sy n="67" d="100"/>
        </p:scale>
        <p:origin x="-91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مستطيل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2" name="مستطيل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11" name="مستطيل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مستطيل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ستطيل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مستطيل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CCD4608-0942-49D9-8FF8-C3471AEDFB91}" type="datetimeFigureOut">
              <a:rPr lang="ar-SA" smtClean="0"/>
              <a:pPr/>
              <a:t>14/11/36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4F8DB11-0C67-4114-9B16-EF79A2D3FA4D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1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r" rtl="1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r" rtl="1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r" rtl="1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r" rtl="1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r" rtl="1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r" rtl="1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r" rtl="1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r" rtl="1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YPC\Desktop\&#1575;&#1604;&#1583;&#1602;&#1610;&#1602;&#1577;%20&#1575;&#1604;&#1608;&#1575;&#1581;&#1583;&#1577;.wmv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MYPC\Desktop\&#1575;&#1604;&#1583;&#1602;&#1610;&#1602;&#1577;%20&#1575;&#1604;&#1608;&#1575;&#1581;&#1583;&#1577;.wmv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 descr="C:\Users\MYPC\Desktop\ثاني ثانوي\الدرس الاول وصف الحركة الدورانية\1-1\نشاط 2\05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1484784"/>
            <a:ext cx="1905000" cy="2076450"/>
          </a:xfrm>
          <a:prstGeom prst="rect">
            <a:avLst/>
          </a:prstGeom>
          <a:noFill/>
        </p:spPr>
      </p:pic>
      <p:pic>
        <p:nvPicPr>
          <p:cNvPr id="1026" name="Picture 2" descr="C:\Users\MYPC\Desktop\ثاني ثانوي\الدرس الاول وصف الحركة الدورانية\1-1\نشاط 2\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3212976"/>
            <a:ext cx="2032000" cy="2600325"/>
          </a:xfrm>
          <a:prstGeom prst="rect">
            <a:avLst/>
          </a:prstGeom>
          <a:noFill/>
        </p:spPr>
      </p:pic>
      <p:pic>
        <p:nvPicPr>
          <p:cNvPr id="1028" name="Picture 4" descr="C:\Users\MYPC\Desktop\ثاني ثانوي\الدرس الاول وصف الحركة الدورانية\1-1\نشاط 2\0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2060848"/>
            <a:ext cx="3524250" cy="1238250"/>
          </a:xfrm>
          <a:prstGeom prst="rect">
            <a:avLst/>
          </a:prstGeom>
          <a:noFill/>
        </p:spPr>
      </p:pic>
      <p:pic>
        <p:nvPicPr>
          <p:cNvPr id="1030" name="Picture 6" descr="C:\Users\MYPC\Desktop\ثاني ثانوي\الدرس الاول وصف الحركة الدورانية\1-1\نشاط 2\07_04Figur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28184" y="1628799"/>
            <a:ext cx="2520280" cy="3419103"/>
          </a:xfrm>
          <a:prstGeom prst="rect">
            <a:avLst/>
          </a:prstGeom>
          <a:noFill/>
        </p:spPr>
      </p:pic>
      <p:sp>
        <p:nvSpPr>
          <p:cNvPr id="5" name="عنوان 4"/>
          <p:cNvSpPr>
            <a:spLocks noGrp="1"/>
          </p:cNvSpPr>
          <p:nvPr>
            <p:ph type="title"/>
          </p:nvPr>
        </p:nvSpPr>
        <p:spPr>
          <a:xfrm>
            <a:off x="2123728" y="260648"/>
            <a:ext cx="4896544" cy="1143000"/>
          </a:xfrm>
        </p:spPr>
        <p:txBody>
          <a:bodyPr>
            <a:noAutofit/>
          </a:bodyPr>
          <a:lstStyle/>
          <a:p>
            <a:r>
              <a:rPr lang="ar-SA" sz="9600" dirty="0" smtClean="0">
                <a:solidFill>
                  <a:srgbClr val="FF0000"/>
                </a:solidFill>
                <a:cs typeface="Diwani Letter" pitchFamily="2" charset="-78"/>
              </a:rPr>
              <a:t>الفصل الأول</a:t>
            </a:r>
            <a:endParaRPr lang="ar-SA" sz="9600" dirty="0">
              <a:solidFill>
                <a:srgbClr val="FF0000"/>
              </a:solidFill>
              <a:cs typeface="Diwani Letter" pitchFamily="2" charset="-78"/>
            </a:endParaRPr>
          </a:p>
        </p:txBody>
      </p:sp>
      <p:sp>
        <p:nvSpPr>
          <p:cNvPr id="6" name="عنصر نائب للمحتوى 5"/>
          <p:cNvSpPr>
            <a:spLocks noGrp="1"/>
          </p:cNvSpPr>
          <p:nvPr>
            <p:ph idx="1"/>
          </p:nvPr>
        </p:nvSpPr>
        <p:spPr>
          <a:xfrm>
            <a:off x="914400" y="5157192"/>
            <a:ext cx="8229600" cy="4525963"/>
          </a:xfrm>
        </p:spPr>
        <p:txBody>
          <a:bodyPr>
            <a:normAutofit/>
          </a:bodyPr>
          <a:lstStyle/>
          <a:p>
            <a:r>
              <a:rPr lang="ar-SA" sz="8800" dirty="0" smtClean="0">
                <a:cs typeface="Diwani Letter" pitchFamily="2" charset="-78"/>
              </a:rPr>
              <a:t>  </a:t>
            </a:r>
            <a:r>
              <a:rPr lang="ar-SA" sz="8800" dirty="0" smtClean="0">
                <a:solidFill>
                  <a:srgbClr val="0000D0"/>
                </a:solidFill>
                <a:cs typeface="Diwani Letter" pitchFamily="2" charset="-78"/>
              </a:rPr>
              <a:t>الحركة </a:t>
            </a:r>
            <a:r>
              <a:rPr lang="ar-SA" sz="8800" dirty="0" err="1" smtClean="0">
                <a:solidFill>
                  <a:srgbClr val="0000D0"/>
                </a:solidFill>
                <a:cs typeface="Diwani Letter" pitchFamily="2" charset="-78"/>
              </a:rPr>
              <a:t>الدورانية</a:t>
            </a:r>
            <a:r>
              <a:rPr lang="ar-SA" sz="8800" dirty="0" smtClean="0">
                <a:solidFill>
                  <a:srgbClr val="0000D0"/>
                </a:solidFill>
                <a:cs typeface="Diwani Letter" pitchFamily="2" charset="-78"/>
              </a:rPr>
              <a:t> </a:t>
            </a:r>
            <a:endParaRPr lang="ar-SA" sz="8800" dirty="0">
              <a:solidFill>
                <a:srgbClr val="0000D0"/>
              </a:solidFill>
              <a:cs typeface="Diwani Letter" pitchFamily="2" charset="-78"/>
            </a:endParaRPr>
          </a:p>
        </p:txBody>
      </p:sp>
      <p:pic>
        <p:nvPicPr>
          <p:cNvPr id="1027" name="Picture 3" descr="C:\Users\MYPC\Desktop\ثاني ثانوي\الدرس الاول وصف الحركة الدورانية\1-1\نشاط 2\03.jpe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55576" y="3645024"/>
            <a:ext cx="2371725" cy="1914525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1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bg1"/>
                </a:solidFill>
                <a:cs typeface="Al-Mothnna" pitchFamily="2" charset="-78"/>
              </a:rPr>
              <a:t>تعلم بالمحاكاة </a:t>
            </a:r>
            <a:endParaRPr lang="ar-SA" dirty="0">
              <a:solidFill>
                <a:schemeClr val="bg1"/>
              </a:solidFill>
              <a:cs typeface="Al-Mothnna" pitchFamily="2" charset="-78"/>
            </a:endParaRP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11560" y="1525931"/>
          <a:ext cx="8208912" cy="5071421"/>
        </p:xfrm>
        <a:graphic>
          <a:graphicData uri="http://schemas.openxmlformats.org/presentationml/2006/ole">
            <p:oleObj spid="_x0000_s2051" name="Packager Shell Object" showAsIcon="1" r:id="rId3" imgW="863640" imgH="68580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5400" dirty="0" err="1" smtClean="0">
                <a:solidFill>
                  <a:srgbClr val="00CC00"/>
                </a:solidFill>
                <a:cs typeface="Diwani Letter" pitchFamily="2" charset="-78"/>
              </a:rPr>
              <a:t>استراتيجية</a:t>
            </a:r>
            <a:r>
              <a:rPr lang="ar-SA" sz="5400" dirty="0" err="1" smtClean="0">
                <a:cs typeface="Diwani Letter" pitchFamily="2" charset="-78"/>
              </a:rPr>
              <a:t> </a:t>
            </a:r>
            <a:r>
              <a:rPr lang="ar-SA" sz="5400" dirty="0" smtClean="0">
                <a:cs typeface="Diwani Letter" pitchFamily="2" charset="-78"/>
              </a:rPr>
              <a:t>: </a:t>
            </a:r>
            <a:r>
              <a:rPr lang="ar-SA" sz="5400" dirty="0" err="1" smtClean="0">
                <a:cs typeface="Diwani Letter" pitchFamily="2" charset="-78"/>
              </a:rPr>
              <a:t>الدقيفة</a:t>
            </a:r>
            <a:r>
              <a:rPr lang="ar-SA" sz="5400" dirty="0" smtClean="0">
                <a:cs typeface="Diwani Letter" pitchFamily="2" charset="-78"/>
              </a:rPr>
              <a:t> الواحدة </a:t>
            </a:r>
            <a:endParaRPr lang="ar-SA" sz="5400" dirty="0"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060848"/>
            <a:ext cx="8229600" cy="4625609"/>
          </a:xfrm>
        </p:spPr>
        <p:txBody>
          <a:bodyPr/>
          <a:lstStyle/>
          <a:p>
            <a:pPr algn="ctr"/>
            <a:endParaRPr lang="ar-SA" sz="4000" b="1" dirty="0" smtClean="0">
              <a:solidFill>
                <a:srgbClr val="CC00CC"/>
              </a:solidFill>
              <a:cs typeface="Diwani Letter" pitchFamily="2" charset="-78"/>
            </a:endParaRPr>
          </a:p>
          <a:p>
            <a:pPr algn="ctr"/>
            <a:r>
              <a:rPr lang="ar-SA" sz="4000" dirty="0" smtClean="0">
                <a:cs typeface="Diwani Letter" pitchFamily="2" charset="-78"/>
              </a:rPr>
              <a:t>بالتعاون مع أفراد </a:t>
            </a:r>
            <a:r>
              <a:rPr lang="ar-SA" sz="4000" dirty="0" err="1" smtClean="0">
                <a:cs typeface="Diwani Letter" pitchFamily="2" charset="-78"/>
              </a:rPr>
              <a:t>مجموعتك :</a:t>
            </a:r>
            <a:r>
              <a:rPr lang="ar-SA" sz="4000" dirty="0" smtClean="0">
                <a:cs typeface="Diwani Letter" pitchFamily="2" charset="-78"/>
              </a:rPr>
              <a:t> </a:t>
            </a:r>
          </a:p>
          <a:p>
            <a:pPr algn="ctr">
              <a:buNone/>
            </a:pPr>
            <a:endParaRPr lang="ar-SA" sz="4000" b="1" dirty="0" smtClean="0">
              <a:cs typeface="Diwani Letter" pitchFamily="2" charset="-78"/>
            </a:endParaRPr>
          </a:p>
          <a:p>
            <a:pPr algn="ctr"/>
            <a:r>
              <a:rPr lang="ar-SA" sz="4000" dirty="0" smtClean="0">
                <a:solidFill>
                  <a:srgbClr val="FF0066"/>
                </a:solidFill>
                <a:cs typeface="AL-Mohanad Bold" pitchFamily="2" charset="-78"/>
              </a:rPr>
              <a:t>استنتجي العوامل المؤثرة في العزم 0</a:t>
            </a:r>
            <a:endParaRPr lang="ar-SA" sz="4000" b="1" dirty="0" smtClean="0">
              <a:solidFill>
                <a:srgbClr val="FF0066"/>
              </a:solidFill>
              <a:cs typeface="Diwani Letter" pitchFamily="2" charset="-78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1907704" y="260648"/>
            <a:ext cx="5330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Kristen ITC" pitchFamily="66" charset="0"/>
              </a:rPr>
              <a:t>One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Kristen ITC" pitchFamily="66" charset="0"/>
              </a:rPr>
              <a:t>mINute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Kristen ITC" pitchFamily="66" charset="0"/>
            </a:endParaRPr>
          </a:p>
        </p:txBody>
      </p:sp>
      <p:pic>
        <p:nvPicPr>
          <p:cNvPr id="5" name="الدقيقة الواحدة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93316" y="1628800"/>
            <a:ext cx="6591052" cy="494328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638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smtClean="0">
                <a:solidFill>
                  <a:schemeClr val="bg1"/>
                </a:solidFill>
                <a:cs typeface="Al-Mothnna" pitchFamily="2" charset="-78"/>
              </a:rPr>
              <a:t>تعلم بالمحاكاة </a:t>
            </a:r>
            <a:endParaRPr lang="ar-SA" dirty="0">
              <a:solidFill>
                <a:schemeClr val="bg1"/>
              </a:solidFill>
              <a:cs typeface="Al-Mothnna" pitchFamily="2" charset="-78"/>
            </a:endParaRPr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1187624" y="1628800"/>
          <a:ext cx="7200800" cy="4968552"/>
        </p:xfrm>
        <a:graphic>
          <a:graphicData uri="http://schemas.openxmlformats.org/presentationml/2006/ole">
            <p:oleObj spid="_x0000_s25603" name="Packager Shell Object" showAsIcon="1" r:id="rId3" imgW="787680" imgH="68580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4000" dirty="0" err="1" smtClean="0">
                <a:solidFill>
                  <a:schemeClr val="bg1"/>
                </a:solidFill>
                <a:latin typeface="Angsana New" pitchFamily="18" charset="-34"/>
                <a:cs typeface="Al-Mothnna" pitchFamily="2" charset="-78"/>
              </a:rPr>
              <a:t>استراتيجية</a:t>
            </a:r>
            <a:r>
              <a:rPr lang="ar-SA" sz="4000" dirty="0" err="1" smtClean="0">
                <a:latin typeface="Angsana New" pitchFamily="18" charset="-34"/>
                <a:cs typeface="Al-Mothnna" pitchFamily="2" charset="-78"/>
              </a:rPr>
              <a:t> </a:t>
            </a:r>
            <a:r>
              <a:rPr lang="ar-SA" sz="4000" dirty="0" smtClean="0">
                <a:latin typeface="Angsana New" pitchFamily="18" charset="-34"/>
                <a:cs typeface="Al-Mothnna" pitchFamily="2" charset="-78"/>
              </a:rPr>
              <a:t>: </a:t>
            </a:r>
            <a:r>
              <a:rPr lang="ar-SA" sz="4000" dirty="0" err="1" smtClean="0">
                <a:solidFill>
                  <a:srgbClr val="CC00CC"/>
                </a:solidFill>
                <a:latin typeface="Angsana New" pitchFamily="18" charset="-34"/>
                <a:cs typeface="Al-Mothnna" pitchFamily="2" charset="-78"/>
              </a:rPr>
              <a:t>فكر </a:t>
            </a:r>
            <a:r>
              <a:rPr lang="ar-SA" sz="4000" dirty="0" smtClean="0">
                <a:solidFill>
                  <a:srgbClr val="CC00CC"/>
                </a:solidFill>
                <a:latin typeface="Angsana New" pitchFamily="18" charset="-34"/>
                <a:cs typeface="Al-Mothnna" pitchFamily="2" charset="-78"/>
              </a:rPr>
              <a:t>– ارفع </a:t>
            </a:r>
            <a:r>
              <a:rPr lang="ar-SA" sz="4000" dirty="0" err="1" smtClean="0">
                <a:solidFill>
                  <a:srgbClr val="CC00CC"/>
                </a:solidFill>
                <a:latin typeface="Angsana New" pitchFamily="18" charset="-34"/>
                <a:cs typeface="Al-Mothnna" pitchFamily="2" charset="-78"/>
              </a:rPr>
              <a:t>يدك </a:t>
            </a:r>
            <a:r>
              <a:rPr lang="ar-SA" sz="4000" dirty="0" smtClean="0">
                <a:solidFill>
                  <a:srgbClr val="CC00CC"/>
                </a:solidFill>
                <a:latin typeface="Angsana New" pitchFamily="18" charset="-34"/>
                <a:cs typeface="Al-Mothnna" pitchFamily="2" charset="-78"/>
              </a:rPr>
              <a:t>– شارك </a:t>
            </a:r>
            <a:endParaRPr lang="ar-SA" sz="4000" dirty="0">
              <a:solidFill>
                <a:srgbClr val="CC00CC"/>
              </a:solidFill>
              <a:latin typeface="Angsana New" pitchFamily="18" charset="-34"/>
              <a:cs typeface="Al-Mothnna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492896"/>
            <a:ext cx="8229600" cy="4625609"/>
          </a:xfrm>
        </p:spPr>
        <p:txBody>
          <a:bodyPr>
            <a:normAutofit/>
          </a:bodyPr>
          <a:lstStyle/>
          <a:p>
            <a:r>
              <a:rPr lang="ar-SA" sz="5400" dirty="0" smtClean="0">
                <a:cs typeface="Al-Mothnna" pitchFamily="2" charset="-78"/>
              </a:rPr>
              <a:t>من خلال ما سبق حاولي </a:t>
            </a:r>
          </a:p>
          <a:p>
            <a:pPr>
              <a:buNone/>
            </a:pPr>
            <a:r>
              <a:rPr lang="ar-SA" sz="5400" dirty="0" smtClean="0">
                <a:cs typeface="Al-Mothnna" pitchFamily="2" charset="-78"/>
              </a:rPr>
              <a:t>كتابة قانون للعزم 0</a:t>
            </a:r>
            <a:endParaRPr lang="ar-SA" sz="5400" dirty="0">
              <a:cs typeface="Al-Mothnna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0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manda24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699792" y="1916832"/>
            <a:ext cx="3602300" cy="319658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>
                <a:solidFill>
                  <a:srgbClr val="CC00CC"/>
                </a:solidFill>
                <a:cs typeface="Al-Mothnna" pitchFamily="2" charset="-78"/>
              </a:rPr>
              <a:t>استراتيجية</a:t>
            </a:r>
            <a:r>
              <a:rPr lang="ar-SA" dirty="0" err="1" smtClean="0">
                <a:cs typeface="Al-Mothnna" pitchFamily="2" charset="-78"/>
              </a:rPr>
              <a:t> </a:t>
            </a:r>
            <a:r>
              <a:rPr lang="ar-SA" dirty="0" smtClean="0">
                <a:cs typeface="Al-Mothnna" pitchFamily="2" charset="-78"/>
              </a:rPr>
              <a:t>: العصف ذهني </a:t>
            </a:r>
            <a:endParaRPr lang="ar-SA" dirty="0">
              <a:cs typeface="Al-Mothnna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708920"/>
            <a:ext cx="8229600" cy="2301881"/>
          </a:xfrm>
        </p:spPr>
        <p:txBody>
          <a:bodyPr>
            <a:normAutofit/>
          </a:bodyPr>
          <a:lstStyle/>
          <a:p>
            <a:r>
              <a:rPr lang="ar-SA" sz="6000" dirty="0" smtClean="0">
                <a:cs typeface="AL-Mohanad Bold" pitchFamily="2" charset="-78"/>
              </a:rPr>
              <a:t>ما المقصود بالعزم 0 </a:t>
            </a:r>
            <a:endParaRPr lang="ar-SA" sz="6000" dirty="0">
              <a:cs typeface="AL-Mohanad Bold" pitchFamily="2" charset="-78"/>
            </a:endParaRPr>
          </a:p>
        </p:txBody>
      </p:sp>
      <p:sp>
        <p:nvSpPr>
          <p:cNvPr id="32770" name="AutoShape 2" descr="نتيجة بحث الصور عن ذراع القوة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468470272.jpg"/>
          <p:cNvPicPr>
            <a:picLocks noChangeAspect="1"/>
          </p:cNvPicPr>
          <p:nvPr/>
        </p:nvPicPr>
        <p:blipFill>
          <a:blip r:embed="rId2" cstate="print"/>
          <a:srcRect r="3715" b="36803"/>
          <a:stretch>
            <a:fillRect/>
          </a:stretch>
        </p:blipFill>
        <p:spPr>
          <a:xfrm>
            <a:off x="395536" y="4111525"/>
            <a:ext cx="4889051" cy="2917875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>
                <a:solidFill>
                  <a:srgbClr val="CC00CC"/>
                </a:solidFill>
                <a:cs typeface="Al-Mothnna" pitchFamily="2" charset="-78"/>
              </a:rPr>
              <a:t>استراتيجية</a:t>
            </a:r>
            <a:r>
              <a:rPr lang="ar-SA" dirty="0" err="1" smtClean="0">
                <a:cs typeface="Al-Mothnna" pitchFamily="2" charset="-78"/>
              </a:rPr>
              <a:t> </a:t>
            </a:r>
            <a:r>
              <a:rPr lang="ar-SA" dirty="0" smtClean="0">
                <a:cs typeface="Al-Mothnna" pitchFamily="2" charset="-78"/>
              </a:rPr>
              <a:t>: البطاقات المروحية </a:t>
            </a:r>
            <a:endParaRPr lang="ar-SA" dirty="0">
              <a:cs typeface="Al-Mothnna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46856" y="2132856"/>
            <a:ext cx="8229600" cy="3672408"/>
          </a:xfrm>
        </p:spPr>
        <p:txBody>
          <a:bodyPr>
            <a:normAutofit fontScale="92500" lnSpcReduction="20000"/>
          </a:bodyPr>
          <a:lstStyle/>
          <a:p>
            <a:r>
              <a:rPr lang="ar-SA" sz="6000" dirty="0" smtClean="0">
                <a:cs typeface="AL-Mohanad Bold" pitchFamily="2" charset="-78"/>
              </a:rPr>
              <a:t>المقصود بذراع القوة </a:t>
            </a:r>
            <a:r>
              <a:rPr lang="en-US" sz="6000" b="1" dirty="0" smtClean="0">
                <a:cs typeface="AL-Mohanad Bold" pitchFamily="2" charset="-78"/>
              </a:rPr>
              <a:t>L</a:t>
            </a:r>
            <a:r>
              <a:rPr lang="ar-SA" sz="6000" b="1" dirty="0" smtClean="0">
                <a:cs typeface="AL-Mohanad Bold" pitchFamily="2" charset="-78"/>
              </a:rPr>
              <a:t> </a:t>
            </a:r>
            <a:r>
              <a:rPr lang="ar-SA" sz="4300" dirty="0" smtClean="0">
                <a:cs typeface="AL-Mohanad Bold" pitchFamily="2" charset="-78"/>
              </a:rPr>
              <a:t>---</a:t>
            </a:r>
            <a:r>
              <a:rPr lang="ar-SA" sz="6000" dirty="0" smtClean="0">
                <a:cs typeface="AL-Mohanad Bold" pitchFamily="2" charset="-78"/>
              </a:rPr>
              <a:t> 0</a:t>
            </a:r>
            <a:endParaRPr lang="ar-SA" sz="6000" dirty="0">
              <a:cs typeface="AL-Mohanad Bold" pitchFamily="2" charset="-78"/>
            </a:endParaRPr>
          </a:p>
          <a:p>
            <a:r>
              <a:rPr lang="en-US" sz="6000" b="1" dirty="0" smtClean="0">
                <a:cs typeface="AL-Mohanad Bold" pitchFamily="2" charset="-78"/>
              </a:rPr>
              <a:t> </a:t>
            </a:r>
            <a:r>
              <a:rPr lang="ar-SA" sz="2000" b="1" dirty="0" err="1" smtClean="0">
                <a:cs typeface="AL-Mohanad Bold" pitchFamily="2" charset="-78"/>
              </a:rPr>
              <a:t>-----------------</a:t>
            </a:r>
            <a:r>
              <a:rPr lang="ar-SA" sz="1700" b="1" dirty="0" err="1" smtClean="0">
                <a:cs typeface="AL-Mohanad Bold" pitchFamily="2" charset="-78"/>
              </a:rPr>
              <a:t> </a:t>
            </a:r>
            <a:r>
              <a:rPr lang="ar-SA" sz="6500" b="1" dirty="0" err="1" smtClean="0">
                <a:cs typeface="AL-Mohanad Bold" pitchFamily="2" charset="-78"/>
              </a:rPr>
              <a:t>=</a:t>
            </a:r>
            <a:r>
              <a:rPr lang="en-US" sz="6500" b="1" dirty="0" smtClean="0">
                <a:cs typeface="AL-Mohanad Bold" pitchFamily="2" charset="-78"/>
              </a:rPr>
              <a:t>L </a:t>
            </a:r>
            <a:endParaRPr lang="ar-SA" sz="6500" dirty="0" smtClean="0">
              <a:cs typeface="AL-Mohanad Bold" pitchFamily="2" charset="-78"/>
            </a:endParaRPr>
          </a:p>
          <a:p>
            <a:r>
              <a:rPr lang="ar-SA" sz="6000" dirty="0" smtClean="0">
                <a:cs typeface="AL-Mohanad Bold" pitchFamily="2" charset="-78"/>
              </a:rPr>
              <a:t>تقاس</a:t>
            </a:r>
            <a:r>
              <a:rPr lang="ar-SA" sz="6500" dirty="0" smtClean="0">
                <a:cs typeface="AL-Mohanad Bold" pitchFamily="2" charset="-78"/>
              </a:rPr>
              <a:t> </a:t>
            </a:r>
            <a:r>
              <a:rPr lang="en-US" sz="6500" b="1" dirty="0" smtClean="0">
                <a:cs typeface="AL-Mohanad Bold" pitchFamily="2" charset="-78"/>
              </a:rPr>
              <a:t>L</a:t>
            </a:r>
            <a:r>
              <a:rPr lang="ar-SA" sz="6500" b="1" dirty="0" smtClean="0">
                <a:cs typeface="AL-Mohanad Bold" pitchFamily="2" charset="-78"/>
              </a:rPr>
              <a:t> </a:t>
            </a:r>
            <a:r>
              <a:rPr lang="ar-SA" sz="6500" dirty="0" smtClean="0">
                <a:cs typeface="AL-Mohanad Bold" pitchFamily="2" charset="-78"/>
              </a:rPr>
              <a:t>بوحدة </a:t>
            </a:r>
            <a:r>
              <a:rPr lang="ar-SA" sz="6500" dirty="0" err="1" smtClean="0">
                <a:cs typeface="AL-Mohanad Bold" pitchFamily="2" charset="-78"/>
              </a:rPr>
              <a:t>الـ </a:t>
            </a:r>
            <a:r>
              <a:rPr lang="ar-SA" sz="2400" dirty="0" smtClean="0">
                <a:cs typeface="AL-Mohanad Bold" pitchFamily="2" charset="-78"/>
              </a:rPr>
              <a:t>------- 0</a:t>
            </a:r>
          </a:p>
          <a:p>
            <a:r>
              <a:rPr lang="ar-SA" sz="6000" dirty="0" smtClean="0">
                <a:cs typeface="AL-Mohanad Bold" pitchFamily="2" charset="-78"/>
              </a:rPr>
              <a:t> </a:t>
            </a:r>
            <a:r>
              <a:rPr lang="el-GR" sz="6000" b="1" dirty="0" smtClean="0">
                <a:cs typeface="AL-Mohanad Bold" pitchFamily="2" charset="-78"/>
              </a:rPr>
              <a:t>τ</a:t>
            </a:r>
            <a:r>
              <a:rPr lang="en-US" sz="6000" b="1" dirty="0" smtClean="0">
                <a:cs typeface="AL-Mohanad Bold" pitchFamily="2" charset="-78"/>
              </a:rPr>
              <a:t> =  </a:t>
            </a:r>
            <a:r>
              <a:rPr lang="en-US" sz="2000" b="1" dirty="0" smtClean="0">
                <a:cs typeface="AL-Mohanad Bold" pitchFamily="2" charset="-78"/>
              </a:rPr>
              <a:t>-----</a:t>
            </a:r>
            <a:r>
              <a:rPr lang="en-US" sz="6000" b="1" dirty="0" smtClean="0">
                <a:cs typeface="AL-Mohanad Bold" pitchFamily="2" charset="-78"/>
              </a:rPr>
              <a:t>  ×  </a:t>
            </a:r>
            <a:r>
              <a:rPr lang="en-US" sz="2000" b="1" dirty="0" smtClean="0">
                <a:cs typeface="AL-Mohanad Bold" pitchFamily="2" charset="-78"/>
              </a:rPr>
              <a:t>-----</a:t>
            </a:r>
            <a:endParaRPr lang="ar-SA" b="1" dirty="0" smtClean="0">
              <a:solidFill>
                <a:srgbClr val="FF0000"/>
              </a:solidFill>
              <a:cs typeface="AL-Mohanad Bold" pitchFamily="2" charset="-78"/>
            </a:endParaRPr>
          </a:p>
          <a:p>
            <a:pPr>
              <a:buNone/>
            </a:pPr>
            <a:r>
              <a:rPr lang="ar-SA" b="1" dirty="0" smtClean="0">
                <a:solidFill>
                  <a:srgbClr val="FF0000"/>
                </a:solidFill>
                <a:cs typeface="AL-Mohanad Bold" pitchFamily="2" charset="-78"/>
              </a:rPr>
              <a:t>                                            بدلالة </a:t>
            </a:r>
            <a:r>
              <a:rPr lang="en-US" b="1" dirty="0" smtClean="0">
                <a:solidFill>
                  <a:srgbClr val="FF0000"/>
                </a:solidFill>
                <a:cs typeface="AL-Mohanad Bold" pitchFamily="2" charset="-78"/>
              </a:rPr>
              <a:t>L</a:t>
            </a:r>
            <a:endParaRPr lang="ar-SA" b="1" dirty="0" smtClean="0">
              <a:solidFill>
                <a:srgbClr val="FF0000"/>
              </a:solidFill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مستطيل 7"/>
          <p:cNvSpPr/>
          <p:nvPr/>
        </p:nvSpPr>
        <p:spPr>
          <a:xfrm>
            <a:off x="1907704" y="260648"/>
            <a:ext cx="53303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Kristen ITC" pitchFamily="66" charset="0"/>
              </a:rPr>
              <a:t>One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Kristen ITC" pitchFamily="66" charset="0"/>
              </a:rPr>
              <a:t>mINute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FF00"/>
              </a:solidFill>
              <a:effectLst>
                <a:reflection blurRad="12700" stA="28000" endPos="45000" dist="1000" dir="5400000" sy="-100000" algn="bl" rotWithShape="0"/>
              </a:effectLst>
              <a:latin typeface="Kristen ITC" pitchFamily="66" charset="0"/>
            </a:endParaRPr>
          </a:p>
        </p:txBody>
      </p:sp>
      <p:pic>
        <p:nvPicPr>
          <p:cNvPr id="5" name="الدقيقة الواحدة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93316" y="1628800"/>
            <a:ext cx="6591052" cy="494328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3000" tmFilter="0,0; .5, 1; 1, 1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3" dur="638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>
                      <p:stCondLst>
                        <p:cond delay="0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9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dirty="0" smtClean="0">
                <a:cs typeface="Akhbar MT" pitchFamily="2" charset="-78"/>
              </a:rPr>
              <a:t>فسري الصورة </a:t>
            </a:r>
            <a:endParaRPr lang="ar-SA" sz="6000" dirty="0">
              <a:cs typeface="Akhbar MT" pitchFamily="2" charset="-78"/>
            </a:endParaRPr>
          </a:p>
        </p:txBody>
      </p:sp>
      <p:pic>
        <p:nvPicPr>
          <p:cNvPr id="4" name="عنصر نائب للمحتوى 3" descr="1_3902475f316f9ad4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l="-3903" t="12410" r="-1657" b="29996"/>
          <a:stretch>
            <a:fillRect/>
          </a:stretch>
        </p:blipFill>
        <p:spPr>
          <a:xfrm>
            <a:off x="1259632" y="1582838"/>
            <a:ext cx="6552728" cy="515853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sz="6000" dirty="0" err="1" smtClean="0">
                <a:solidFill>
                  <a:srgbClr val="00CC00"/>
                </a:solidFill>
                <a:cs typeface="Diwani Letter" pitchFamily="2" charset="-78"/>
              </a:rPr>
              <a:t>استراتيجية</a:t>
            </a:r>
            <a:r>
              <a:rPr lang="ar-SA" sz="6000" dirty="0" err="1" smtClean="0">
                <a:cs typeface="Diwani Letter" pitchFamily="2" charset="-78"/>
              </a:rPr>
              <a:t> </a:t>
            </a:r>
            <a:r>
              <a:rPr lang="ar-SA" sz="6000" dirty="0" smtClean="0">
                <a:cs typeface="Diwani Letter" pitchFamily="2" charset="-78"/>
              </a:rPr>
              <a:t>: </a:t>
            </a:r>
            <a:r>
              <a:rPr lang="ar-SA" sz="6000" dirty="0" smtClean="0">
                <a:cs typeface="Diwani Letter" pitchFamily="2" charset="-78"/>
              </a:rPr>
              <a:t>4– 2– 1</a:t>
            </a:r>
            <a:endParaRPr lang="ar-SA" sz="6000" dirty="0"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265569"/>
          </a:xfrm>
        </p:spPr>
        <p:txBody>
          <a:bodyPr/>
          <a:lstStyle/>
          <a:p>
            <a:pPr algn="ctr"/>
            <a:r>
              <a:rPr lang="ar-SA" sz="5400" dirty="0" smtClean="0">
                <a:solidFill>
                  <a:srgbClr val="0000D0"/>
                </a:solidFill>
                <a:cs typeface="AL-Mohanad Bold" pitchFamily="2" charset="-78"/>
              </a:rPr>
              <a:t>ارسمي ذراع القوة ب</a:t>
            </a:r>
            <a:r>
              <a:rPr lang="en-US" sz="5400" dirty="0" smtClean="0">
                <a:solidFill>
                  <a:srgbClr val="0000D0"/>
                </a:solidFill>
                <a:latin typeface="John Handy LET" pitchFamily="2" charset="0"/>
                <a:cs typeface="AL-Mohanad Bold" pitchFamily="2" charset="-78"/>
              </a:rPr>
              <a:t>cm</a:t>
            </a:r>
            <a:r>
              <a:rPr lang="en-US" sz="5400" dirty="0" smtClean="0">
                <a:solidFill>
                  <a:srgbClr val="0000D0"/>
                </a:solidFill>
                <a:cs typeface="AL-Mohanad Bold" pitchFamily="2" charset="-78"/>
              </a:rPr>
              <a:t> </a:t>
            </a:r>
            <a:r>
              <a:rPr lang="ar-SA" sz="5400" dirty="0" smtClean="0">
                <a:solidFill>
                  <a:srgbClr val="0000D0"/>
                </a:solidFill>
                <a:cs typeface="AL-Mohanad Bold" pitchFamily="2" charset="-78"/>
              </a:rPr>
              <a:t> عندما تؤثر القوة بمفتاح شـد طوله </a:t>
            </a:r>
            <a:r>
              <a:rPr lang="en-US" sz="5400" dirty="0" smtClean="0">
                <a:solidFill>
                  <a:srgbClr val="0000D0"/>
                </a:solidFill>
                <a:latin typeface="Andalus" pitchFamily="18" charset="-78"/>
                <a:cs typeface="Andalus" pitchFamily="18" charset="-78"/>
              </a:rPr>
              <a:t>25</a:t>
            </a:r>
            <a:r>
              <a:rPr lang="en-US" sz="5400" dirty="0" smtClean="0">
                <a:solidFill>
                  <a:srgbClr val="0000D0"/>
                </a:solidFill>
                <a:cs typeface="AL-Mohanad Bold" pitchFamily="2" charset="-78"/>
              </a:rPr>
              <a:t> </a:t>
            </a:r>
            <a:r>
              <a:rPr lang="en-US" sz="5400" dirty="0" smtClean="0">
                <a:solidFill>
                  <a:srgbClr val="0000D0"/>
                </a:solidFill>
                <a:latin typeface="John Handy LET" pitchFamily="2" charset="0"/>
                <a:cs typeface="AL-Mohanad Bold" pitchFamily="2" charset="-78"/>
              </a:rPr>
              <a:t>cm</a:t>
            </a:r>
            <a:r>
              <a:rPr lang="en-US" sz="5400" dirty="0" smtClean="0">
                <a:solidFill>
                  <a:srgbClr val="0000D0"/>
                </a:solidFill>
                <a:cs typeface="AL-Mohanad Bold" pitchFamily="2" charset="-78"/>
              </a:rPr>
              <a:t> </a:t>
            </a:r>
            <a:r>
              <a:rPr lang="ar-SA" sz="5400" dirty="0" smtClean="0">
                <a:solidFill>
                  <a:srgbClr val="0000D0"/>
                </a:solidFill>
                <a:cs typeface="AL-Mohanad Bold" pitchFamily="2" charset="-78"/>
              </a:rPr>
              <a:t> بالزوايا </a:t>
            </a:r>
            <a:r>
              <a:rPr lang="ar-SA" sz="5400" dirty="0" err="1" smtClean="0">
                <a:solidFill>
                  <a:srgbClr val="0000D0"/>
                </a:solidFill>
                <a:cs typeface="AL-Mohanad Bold" pitchFamily="2" charset="-78"/>
              </a:rPr>
              <a:t>التالية :</a:t>
            </a:r>
            <a:endParaRPr lang="ar-SA" sz="5400" dirty="0" smtClean="0">
              <a:solidFill>
                <a:srgbClr val="0000D0"/>
              </a:solidFill>
              <a:cs typeface="AL-Mohanad Bold" pitchFamily="2" charset="-78"/>
            </a:endParaRPr>
          </a:p>
          <a:p>
            <a:pPr algn="ctr">
              <a:buNone/>
            </a:pPr>
            <a:endParaRPr lang="ar-SA" sz="2000" dirty="0" smtClean="0">
              <a:solidFill>
                <a:srgbClr val="0000D0"/>
              </a:solidFill>
              <a:cs typeface="AL-Mohanad Bold" pitchFamily="2" charset="-78"/>
            </a:endParaRPr>
          </a:p>
          <a:p>
            <a:pPr algn="ctr">
              <a:buNone/>
            </a:pPr>
            <a:endParaRPr lang="ar-SA" sz="2000" dirty="0" smtClean="0">
              <a:solidFill>
                <a:srgbClr val="0000D0"/>
              </a:solidFill>
              <a:cs typeface="AL-Mohanad Bold" pitchFamily="2" charset="-78"/>
            </a:endParaRPr>
          </a:p>
          <a:p>
            <a:pPr algn="ctr"/>
            <a:r>
              <a:rPr lang="en-US" sz="5400" b="1" dirty="0" smtClean="0">
                <a:solidFill>
                  <a:srgbClr val="9D0B19"/>
                </a:solidFill>
                <a:latin typeface="Andalus" pitchFamily="18" charset="-78"/>
                <a:cs typeface="Andalus" pitchFamily="18" charset="-78"/>
              </a:rPr>
              <a:t>75 </a:t>
            </a:r>
            <a:r>
              <a:rPr lang="en-US" sz="5400" b="1" dirty="0" smtClean="0">
                <a:solidFill>
                  <a:srgbClr val="9D0B19"/>
                </a:solidFill>
                <a:latin typeface="Andalus" pitchFamily="18" charset="-78"/>
                <a:cs typeface="Andalus" pitchFamily="18" charset="-78"/>
              </a:rPr>
              <a:t>˚</a:t>
            </a:r>
            <a:r>
              <a:rPr lang="en-US" sz="5400" b="1" dirty="0" smtClean="0">
                <a:solidFill>
                  <a:srgbClr val="9D0B19"/>
                </a:solidFill>
                <a:latin typeface="Andalus" pitchFamily="18" charset="-78"/>
                <a:cs typeface="Andalus" pitchFamily="18" charset="-78"/>
              </a:rPr>
              <a:t>   -   60 ˚  -  15 ˚  </a:t>
            </a:r>
            <a:endParaRPr lang="ar-SA" sz="5400" b="1" dirty="0" smtClean="0">
              <a:solidFill>
                <a:srgbClr val="9D0B19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MYPC\Desktop\ثاني ثانوي\الدرس الاول وصف الحركة الدورانية\1-1\نشاط 2\0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484784"/>
            <a:ext cx="2819523" cy="2839591"/>
          </a:xfrm>
          <a:prstGeom prst="rect">
            <a:avLst/>
          </a:prstGeom>
          <a:noFill/>
        </p:spPr>
      </p:pic>
      <p:sp>
        <p:nvSpPr>
          <p:cNvPr id="7" name="عنوان 6"/>
          <p:cNvSpPr>
            <a:spLocks noGrp="1"/>
          </p:cNvSpPr>
          <p:nvPr>
            <p:ph type="title"/>
          </p:nvPr>
        </p:nvSpPr>
        <p:spPr>
          <a:xfrm>
            <a:off x="267344" y="188640"/>
            <a:ext cx="8769152" cy="1143000"/>
          </a:xfrm>
        </p:spPr>
        <p:txBody>
          <a:bodyPr>
            <a:noAutofit/>
          </a:bodyPr>
          <a:lstStyle/>
          <a:p>
            <a:r>
              <a:rPr lang="ar-SA" sz="8000" dirty="0" smtClean="0">
                <a:solidFill>
                  <a:srgbClr val="00B050"/>
                </a:solidFill>
                <a:cs typeface="Diwani Letter" pitchFamily="2" charset="-78"/>
              </a:rPr>
              <a:t>ما الذي ستتعلمه من هذا </a:t>
            </a:r>
            <a:r>
              <a:rPr lang="ar-SA" sz="8000" dirty="0" err="1" smtClean="0">
                <a:solidFill>
                  <a:srgbClr val="00B050"/>
                </a:solidFill>
                <a:cs typeface="Diwani Letter" pitchFamily="2" charset="-78"/>
              </a:rPr>
              <a:t>الفصل ؟</a:t>
            </a:r>
            <a:endParaRPr lang="ar-SA" sz="8000" dirty="0">
              <a:solidFill>
                <a:srgbClr val="00B050"/>
              </a:solidFill>
              <a:cs typeface="Diwani Letter" pitchFamily="2" charset="-78"/>
            </a:endParaRPr>
          </a:p>
        </p:txBody>
      </p:sp>
      <p:sp>
        <p:nvSpPr>
          <p:cNvPr id="8" name="عنصر نائب للمحتوى 7"/>
          <p:cNvSpPr>
            <a:spLocks noGrp="1"/>
          </p:cNvSpPr>
          <p:nvPr>
            <p:ph idx="1"/>
          </p:nvPr>
        </p:nvSpPr>
        <p:spPr>
          <a:xfrm>
            <a:off x="683568" y="2564904"/>
            <a:ext cx="8229600" cy="4525963"/>
          </a:xfrm>
        </p:spPr>
        <p:txBody>
          <a:bodyPr>
            <a:normAutofit/>
          </a:bodyPr>
          <a:lstStyle/>
          <a:p>
            <a:r>
              <a:rPr lang="ar-SA" sz="4000" dirty="0" smtClean="0">
                <a:cs typeface="Diwani Letter" pitchFamily="2" charset="-78"/>
              </a:rPr>
              <a:t>وصف الحركة </a:t>
            </a:r>
            <a:r>
              <a:rPr lang="ar-SA" sz="4000" dirty="0" err="1" smtClean="0">
                <a:cs typeface="Diwani Letter" pitchFamily="2" charset="-78"/>
              </a:rPr>
              <a:t>الدورانية</a:t>
            </a:r>
            <a:r>
              <a:rPr lang="ar-SA" sz="4000" dirty="0" smtClean="0">
                <a:cs typeface="Diwani Letter" pitchFamily="2" charset="-78"/>
              </a:rPr>
              <a:t> وقياسها 0</a:t>
            </a:r>
          </a:p>
          <a:p>
            <a:r>
              <a:rPr lang="ar-SA" sz="4000" dirty="0" smtClean="0">
                <a:cs typeface="Diwani Letter" pitchFamily="2" charset="-78"/>
              </a:rPr>
              <a:t>تعرُف كيفية تغيير العزم للسرعة المتجهة </a:t>
            </a:r>
            <a:r>
              <a:rPr lang="ar-SA" sz="4000" dirty="0" err="1" smtClean="0">
                <a:cs typeface="Diwani Letter" pitchFamily="2" charset="-78"/>
              </a:rPr>
              <a:t>الدورانية</a:t>
            </a:r>
            <a:r>
              <a:rPr lang="ar-SA" sz="4000" dirty="0" smtClean="0">
                <a:cs typeface="Diwani Letter" pitchFamily="2" charset="-78"/>
              </a:rPr>
              <a:t> 0</a:t>
            </a:r>
          </a:p>
          <a:p>
            <a:r>
              <a:rPr lang="ar-SA" sz="4000" dirty="0" smtClean="0">
                <a:cs typeface="Diwani Letter" pitchFamily="2" charset="-78"/>
              </a:rPr>
              <a:t>استكشاف العوامل التي تؤثر في استقرار جسم ما 0</a:t>
            </a:r>
          </a:p>
          <a:p>
            <a:r>
              <a:rPr lang="ar-SA" sz="4000" dirty="0" smtClean="0">
                <a:cs typeface="Diwani Letter" pitchFamily="2" charset="-78"/>
              </a:rPr>
              <a:t>توضيح أن القوة الطاردة المركزية قوة وهميه 0</a:t>
            </a:r>
            <a:endParaRPr lang="ar-SA" sz="4000" dirty="0">
              <a:cs typeface="Diwani Letter" pitchFamily="2" charset="-78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dirty="0" err="1" smtClean="0">
                <a:latin typeface="John Handy LET" pitchFamily="2" charset="0"/>
              </a:rPr>
              <a:t>فكر </a:t>
            </a:r>
            <a:r>
              <a:rPr lang="ar-SA" dirty="0" smtClean="0">
                <a:latin typeface="John Handy LET" pitchFamily="2" charset="0"/>
              </a:rPr>
              <a:t>– </a:t>
            </a:r>
            <a:r>
              <a:rPr lang="ar-SA" dirty="0" err="1" smtClean="0">
                <a:latin typeface="John Handy LET" pitchFamily="2" charset="0"/>
              </a:rPr>
              <a:t>زاوج </a:t>
            </a:r>
            <a:r>
              <a:rPr lang="ar-SA" dirty="0" smtClean="0">
                <a:latin typeface="John Handy LET" pitchFamily="2" charset="0"/>
              </a:rPr>
              <a:t>- شارك</a:t>
            </a:r>
            <a:endParaRPr lang="ar-SA" dirty="0">
              <a:latin typeface="John Handy LET" pitchFamily="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32391"/>
            <a:ext cx="8229600" cy="4625609"/>
          </a:xfrm>
        </p:spPr>
        <p:txBody>
          <a:bodyPr>
            <a:noAutofit/>
          </a:bodyPr>
          <a:lstStyle/>
          <a:p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يتطلب شد صامولة في محرك سيارة عزما مقداره </a:t>
            </a:r>
            <a:r>
              <a:rPr lang="en-US" sz="4000" dirty="0" smtClean="0">
                <a:latin typeface="Andalus" pitchFamily="18" charset="-78"/>
                <a:cs typeface="Andalus" pitchFamily="18" charset="-78"/>
              </a:rPr>
              <a:t>35 </a:t>
            </a:r>
            <a:r>
              <a:rPr lang="en-US" sz="4000" dirty="0" err="1" smtClean="0">
                <a:latin typeface="Andalus" pitchFamily="18" charset="-78"/>
                <a:cs typeface="Andalus" pitchFamily="18" charset="-78"/>
              </a:rPr>
              <a:t>N.m</a:t>
            </a: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 إذا استخدمت مفتاح شد طوله </a:t>
            </a:r>
            <a:r>
              <a:rPr lang="en-US" sz="4000" dirty="0" smtClean="0">
                <a:latin typeface="Andalus" pitchFamily="18" charset="-78"/>
                <a:cs typeface="Andalus" pitchFamily="18" charset="-78"/>
              </a:rPr>
              <a:t>25 cm </a:t>
            </a: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، فأثرت في نهاية المفتاح بقوة تميل بزاوية </a:t>
            </a:r>
            <a:r>
              <a:rPr lang="en-US" sz="4000" dirty="0" smtClean="0">
                <a:latin typeface="Andalus" pitchFamily="18" charset="-78"/>
                <a:cs typeface="Andalus" pitchFamily="18" charset="-78"/>
              </a:rPr>
              <a:t>60.0˚</a:t>
            </a: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 بالنسبة الى الراسي فما طول ذراع </a:t>
            </a:r>
            <a:r>
              <a:rPr lang="ar-SA" sz="4000" dirty="0" err="1" smtClean="0">
                <a:latin typeface="Andalus" pitchFamily="18" charset="-78"/>
                <a:cs typeface="Andalus" pitchFamily="18" charset="-78"/>
              </a:rPr>
              <a:t>القوة ؟</a:t>
            </a: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 </a:t>
            </a:r>
          </a:p>
          <a:p>
            <a:pPr>
              <a:buNone/>
            </a:pP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   وما مقدار القوة التي يجب ان تؤثر </a:t>
            </a:r>
            <a:r>
              <a:rPr lang="ar-SA" sz="4000" dirty="0" err="1" smtClean="0">
                <a:latin typeface="Andalus" pitchFamily="18" charset="-78"/>
                <a:cs typeface="Andalus" pitchFamily="18" charset="-78"/>
              </a:rPr>
              <a:t>بها</a:t>
            </a:r>
            <a:r>
              <a:rPr lang="ar-SA" sz="4000" dirty="0" smtClean="0">
                <a:latin typeface="Andalus" pitchFamily="18" charset="-78"/>
                <a:cs typeface="Andalus" pitchFamily="18" charset="-78"/>
              </a:rPr>
              <a:t> </a:t>
            </a:r>
            <a:r>
              <a:rPr lang="ar-SA" sz="4000" dirty="0" err="1" smtClean="0">
                <a:latin typeface="Andalus" pitchFamily="18" charset="-78"/>
                <a:cs typeface="Andalus" pitchFamily="18" charset="-78"/>
              </a:rPr>
              <a:t>؟</a:t>
            </a:r>
            <a:endParaRPr lang="ar-SA" sz="4000" dirty="0"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3888432" cy="1252728"/>
          </a:xfrm>
        </p:spPr>
        <p:txBody>
          <a:bodyPr>
            <a:noAutofit/>
          </a:bodyPr>
          <a:lstStyle/>
          <a:p>
            <a:r>
              <a:rPr lang="ar-SA" sz="8000" dirty="0" smtClean="0">
                <a:cs typeface="Old Antic Bold" pitchFamily="2" charset="-78"/>
              </a:rPr>
              <a:t>نشاط </a:t>
            </a:r>
            <a:r>
              <a:rPr lang="en-US" sz="8000" dirty="0" smtClean="0">
                <a:latin typeface="Agency FB" pitchFamily="34" charset="0"/>
                <a:cs typeface="Old Antic Bold" pitchFamily="2" charset="-78"/>
              </a:rPr>
              <a:t>3</a:t>
            </a:r>
            <a:endParaRPr lang="ar-SA" sz="8000" dirty="0">
              <a:latin typeface="Agency FB" pitchFamily="34" charset="0"/>
              <a:cs typeface="Old Antic Bold" pitchFamily="2" charset="-78"/>
            </a:endParaRPr>
          </a:p>
        </p:txBody>
      </p:sp>
      <p:pic>
        <p:nvPicPr>
          <p:cNvPr id="1026" name="Picture 2" descr="C:\Users\MYPC\Desktop\ثاني ثانوي\الدرس الثاني\1-2\نشاط 5\11-10-32 09-24-00 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212976"/>
            <a:ext cx="6336592" cy="3222922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251520" y="2348880"/>
            <a:ext cx="8452955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XtTRaditionalBold" pitchFamily="2" charset="2"/>
              </a:rPr>
              <a:t>في الصورة أمامك متى يتزن قلم </a:t>
            </a:r>
            <a:r>
              <a:rPr lang="ar-SA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XtTRaditionalBold" pitchFamily="2" charset="2"/>
              </a:rPr>
              <a:t>الرصاص </a:t>
            </a:r>
            <a:r>
              <a:rPr lang="ar-SA" sz="32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؟</a:t>
            </a:r>
            <a:r>
              <a:rPr lang="ar-SA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3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3568" y="155448"/>
            <a:ext cx="6696744" cy="1252728"/>
          </a:xfrm>
        </p:spPr>
        <p:txBody>
          <a:bodyPr>
            <a:normAutofit/>
          </a:bodyPr>
          <a:lstStyle/>
          <a:p>
            <a:r>
              <a:rPr lang="ar-SA" sz="6000" b="0" i="1" dirty="0" err="1" smtClean="0">
                <a:solidFill>
                  <a:srgbClr val="00CC00"/>
                </a:solidFill>
                <a:latin typeface="Andalus" pitchFamily="18" charset="-78"/>
                <a:cs typeface="Andalus" pitchFamily="18" charset="-78"/>
              </a:rPr>
              <a:t>فكر </a:t>
            </a:r>
            <a:r>
              <a:rPr lang="ar-SA" sz="6000" b="0" i="1" dirty="0" smtClean="0">
                <a:solidFill>
                  <a:srgbClr val="00CC00"/>
                </a:solidFill>
                <a:latin typeface="Andalus" pitchFamily="18" charset="-78"/>
                <a:cs typeface="Andalus" pitchFamily="18" charset="-78"/>
              </a:rPr>
              <a:t>– ارفع </a:t>
            </a:r>
            <a:r>
              <a:rPr lang="ar-SA" sz="6000" b="0" i="1" dirty="0" err="1" smtClean="0">
                <a:solidFill>
                  <a:srgbClr val="00CC00"/>
                </a:solidFill>
                <a:latin typeface="Andalus" pitchFamily="18" charset="-78"/>
                <a:cs typeface="Andalus" pitchFamily="18" charset="-78"/>
              </a:rPr>
              <a:t>يدك </a:t>
            </a:r>
            <a:r>
              <a:rPr lang="ar-SA" sz="6000" b="0" i="1" dirty="0" smtClean="0">
                <a:solidFill>
                  <a:srgbClr val="00CC00"/>
                </a:solidFill>
                <a:latin typeface="Andalus" pitchFamily="18" charset="-78"/>
                <a:cs typeface="Andalus" pitchFamily="18" charset="-78"/>
              </a:rPr>
              <a:t>– شارك </a:t>
            </a:r>
            <a:endParaRPr lang="ar-SA" sz="6000" b="0" i="1" dirty="0">
              <a:solidFill>
                <a:srgbClr val="00CC00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32391"/>
            <a:ext cx="8229600" cy="3716889"/>
          </a:xfrm>
        </p:spPr>
        <p:txBody>
          <a:bodyPr/>
          <a:lstStyle/>
          <a:p>
            <a:r>
              <a:rPr lang="ar-SA" sz="6000" dirty="0" smtClean="0">
                <a:latin typeface="DFKai-SB" pitchFamily="65" charset="-120"/>
                <a:ea typeface="DFKai-SB" pitchFamily="65" charset="-120"/>
                <a:cs typeface="Diwani Letter" pitchFamily="2" charset="-78"/>
              </a:rPr>
              <a:t> في حالة الاتزان قارني بين </a:t>
            </a:r>
            <a:r>
              <a:rPr lang="ar-SA" dirty="0" smtClean="0"/>
              <a:t> </a:t>
            </a:r>
            <a:r>
              <a:rPr lang="ar-SA" dirty="0" smtClean="0">
                <a:latin typeface="Academy Engraved LET" pitchFamily="2" charset="0"/>
              </a:rPr>
              <a:t>  </a:t>
            </a:r>
            <a:r>
              <a:rPr lang="en-US" dirty="0" smtClean="0">
                <a:latin typeface="Academy Engraved LET" pitchFamily="2" charset="0"/>
              </a:rPr>
              <a:t> </a:t>
            </a:r>
            <a:r>
              <a:rPr lang="el-GR" sz="6000" dirty="0" smtClean="0">
                <a:solidFill>
                  <a:srgbClr val="0000D0"/>
                </a:solidFill>
                <a:latin typeface="Academy Engraved LET" pitchFamily="2" charset="0"/>
              </a:rPr>
              <a:t>τ</a:t>
            </a:r>
            <a:r>
              <a:rPr lang="en-US" dirty="0" smtClean="0">
                <a:solidFill>
                  <a:srgbClr val="0000D0"/>
                </a:solidFill>
                <a:latin typeface="Academy Engraved LET" pitchFamily="2" charset="0"/>
              </a:rPr>
              <a:t>1</a:t>
            </a:r>
            <a:r>
              <a:rPr lang="ar-SA" dirty="0" smtClean="0">
                <a:solidFill>
                  <a:srgbClr val="0000D0"/>
                </a:solidFill>
              </a:rPr>
              <a:t>  </a:t>
            </a:r>
            <a:r>
              <a:rPr lang="ar-SA" dirty="0" smtClean="0"/>
              <a:t>و   </a:t>
            </a:r>
            <a:r>
              <a:rPr lang="el-GR" sz="6000" dirty="0" smtClean="0">
                <a:solidFill>
                  <a:srgbClr val="0000D0"/>
                </a:solidFill>
                <a:latin typeface="Academy Engraved LET" pitchFamily="2" charset="0"/>
              </a:rPr>
              <a:t>τ</a:t>
            </a:r>
            <a:r>
              <a:rPr lang="en-US" dirty="0" smtClean="0">
                <a:solidFill>
                  <a:srgbClr val="0000D0"/>
                </a:solidFill>
                <a:latin typeface="Academy Engraved LET" pitchFamily="2" charset="0"/>
              </a:rPr>
              <a:t>2</a:t>
            </a:r>
            <a:r>
              <a:rPr lang="ar-SA" dirty="0" smtClean="0">
                <a:solidFill>
                  <a:srgbClr val="0000D0"/>
                </a:solidFill>
                <a:latin typeface="Academy Engraved LET" pitchFamily="2" charset="0"/>
              </a:rPr>
              <a:t>   0</a:t>
            </a:r>
          </a:p>
          <a:p>
            <a:pPr>
              <a:buNone/>
            </a:pPr>
            <a:endParaRPr lang="ar-SA" sz="6000" dirty="0" smtClean="0">
              <a:solidFill>
                <a:srgbClr val="0000D0"/>
              </a:solidFill>
              <a:latin typeface="Academy Engraved LET" pitchFamily="2" charset="0"/>
              <a:ea typeface="DFKai-SB" pitchFamily="65" charset="-120"/>
              <a:cs typeface="Diwani Letter" pitchFamily="2" charset="-78"/>
            </a:endParaRPr>
          </a:p>
          <a:p>
            <a:pPr>
              <a:buNone/>
            </a:pPr>
            <a:r>
              <a:rPr lang="ar-SA" sz="6000" dirty="0" smtClean="0">
                <a:latin typeface="DFKai-SB" pitchFamily="65" charset="-120"/>
                <a:ea typeface="DFKai-SB" pitchFamily="65" charset="-120"/>
                <a:cs typeface="Diwani Letter" pitchFamily="2" charset="-78"/>
              </a:rPr>
              <a:t>ومنها كم تساوي محصلة </a:t>
            </a:r>
            <a:r>
              <a:rPr lang="ar-SA" sz="6000" dirty="0" err="1" smtClean="0">
                <a:latin typeface="DFKai-SB" pitchFamily="65" charset="-120"/>
                <a:ea typeface="DFKai-SB" pitchFamily="65" charset="-120"/>
                <a:cs typeface="Diwani Letter" pitchFamily="2" charset="-78"/>
              </a:rPr>
              <a:t>العزم ؟</a:t>
            </a:r>
            <a:endParaRPr lang="ar-SA" sz="6000" dirty="0">
              <a:solidFill>
                <a:srgbClr val="0000D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3888432" cy="1252728"/>
          </a:xfrm>
        </p:spPr>
        <p:txBody>
          <a:bodyPr>
            <a:noAutofit/>
          </a:bodyPr>
          <a:lstStyle/>
          <a:p>
            <a:r>
              <a:rPr lang="ar-SA" sz="8000" dirty="0" smtClean="0">
                <a:cs typeface="Old Antic Bold" pitchFamily="2" charset="-78"/>
              </a:rPr>
              <a:t>نشاط </a:t>
            </a:r>
            <a:r>
              <a:rPr lang="en-US" sz="8000" dirty="0" smtClean="0">
                <a:latin typeface="Agency FB" pitchFamily="34" charset="0"/>
                <a:cs typeface="Old Antic Bold" pitchFamily="2" charset="-78"/>
              </a:rPr>
              <a:t>3</a:t>
            </a:r>
            <a:endParaRPr lang="ar-SA" sz="8000" dirty="0">
              <a:latin typeface="Agency FB" pitchFamily="34" charset="0"/>
              <a:cs typeface="Old Antic Bold" pitchFamily="2" charset="-78"/>
            </a:endParaRPr>
          </a:p>
        </p:txBody>
      </p:sp>
      <p:pic>
        <p:nvPicPr>
          <p:cNvPr id="1026" name="Picture 2" descr="C:\Users\MYPC\Desktop\ثاني ثانوي\الدرس الثاني\1-2\نشاط 5\11-10-32 09-24-00 ص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3518446"/>
            <a:ext cx="6336592" cy="3222922"/>
          </a:xfrm>
          <a:prstGeom prst="rect">
            <a:avLst/>
          </a:prstGeom>
          <a:noFill/>
        </p:spPr>
      </p:pic>
      <p:sp>
        <p:nvSpPr>
          <p:cNvPr id="4" name="مستطيل 3"/>
          <p:cNvSpPr/>
          <p:nvPr/>
        </p:nvSpPr>
        <p:spPr>
          <a:xfrm>
            <a:off x="251520" y="1988840"/>
            <a:ext cx="8452955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ar-SA" sz="5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XtTRaditionalBold" pitchFamily="2" charset="2"/>
              </a:rPr>
              <a:t>في الصورة أمامك </a:t>
            </a:r>
            <a:r>
              <a:rPr lang="ar-SA" sz="5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XtTRaditionalBold" pitchFamily="2" charset="2"/>
              </a:rPr>
              <a:t>كيف اجعل قلم الرصاص </a:t>
            </a:r>
            <a:r>
              <a:rPr lang="ar-SA" sz="5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XtTRaditionalBold" pitchFamily="2" charset="2"/>
              </a:rPr>
              <a:t>يدور  </a:t>
            </a:r>
            <a:r>
              <a:rPr lang="ar-SA" sz="5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؟</a:t>
            </a:r>
            <a:r>
              <a:rPr lang="ar-SA" sz="5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ar-SA" sz="5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Lever_Principle_3D.png"/>
          <p:cNvPicPr>
            <a:picLocks noChangeAspect="1"/>
          </p:cNvPicPr>
          <p:nvPr/>
        </p:nvPicPr>
        <p:blipFill>
          <a:blip r:embed="rId2" cstate="print"/>
          <a:srcRect t="11945"/>
          <a:stretch>
            <a:fillRect/>
          </a:stretch>
        </p:blipFill>
        <p:spPr>
          <a:xfrm>
            <a:off x="251520" y="4581128"/>
            <a:ext cx="4602371" cy="2304256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2962672" cy="1252728"/>
          </a:xfrm>
        </p:spPr>
        <p:txBody>
          <a:bodyPr/>
          <a:lstStyle/>
          <a:p>
            <a:r>
              <a:rPr lang="ar-SA" sz="7200" dirty="0" smtClean="0">
                <a:solidFill>
                  <a:schemeClr val="bg1">
                    <a:lumMod val="95000"/>
                  </a:schemeClr>
                </a:solidFill>
                <a:cs typeface="Diwani Letter" pitchFamily="2" charset="-78"/>
              </a:rPr>
              <a:t>مثال 2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772816"/>
            <a:ext cx="8435280" cy="3670033"/>
          </a:xfrm>
        </p:spPr>
        <p:txBody>
          <a:bodyPr>
            <a:normAutofit/>
          </a:bodyPr>
          <a:lstStyle/>
          <a:p>
            <a:r>
              <a:rPr lang="ar-SA" sz="4000" dirty="0" smtClean="0">
                <a:solidFill>
                  <a:srgbClr val="FF0066"/>
                </a:solidFill>
                <a:cs typeface="AL-Mohanad Bold" pitchFamily="2" charset="-78"/>
              </a:rPr>
              <a:t>اتزان </a:t>
            </a:r>
            <a:r>
              <a:rPr lang="ar-SA" sz="4000" dirty="0" err="1" smtClean="0">
                <a:solidFill>
                  <a:srgbClr val="FF0066"/>
                </a:solidFill>
                <a:cs typeface="AL-Mohanad Bold" pitchFamily="2" charset="-78"/>
              </a:rPr>
              <a:t>العزوم</a:t>
            </a:r>
            <a:r>
              <a:rPr lang="ar-SA" sz="4000" dirty="0" smtClean="0">
                <a:solidFill>
                  <a:srgbClr val="FF0066"/>
                </a:solidFill>
                <a:cs typeface="AL-Mohanad Bold" pitchFamily="2" charset="-78"/>
              </a:rPr>
              <a:t> </a:t>
            </a:r>
            <a:r>
              <a:rPr lang="ar-SA" sz="4000" dirty="0" smtClean="0">
                <a:cs typeface="AL-Mohanad Bold" pitchFamily="2" charset="-78"/>
              </a:rPr>
              <a:t>: يلعب سعيد </a:t>
            </a:r>
            <a:r>
              <a:rPr lang="ar-SA" sz="4000" dirty="0" err="1" smtClean="0">
                <a:cs typeface="AL-Mohanad Bold" pitchFamily="2" charset="-78"/>
              </a:rPr>
              <a:t>ولؤي</a:t>
            </a:r>
            <a:r>
              <a:rPr lang="ar-SA" sz="4000" dirty="0" smtClean="0">
                <a:cs typeface="AL-Mohanad Bold" pitchFamily="2" charset="-78"/>
              </a:rPr>
              <a:t> على أرجوحة أفقية طولها </a:t>
            </a:r>
            <a:r>
              <a:rPr lang="en-US" sz="4000" b="1" dirty="0" smtClean="0">
                <a:solidFill>
                  <a:srgbClr val="0000D0"/>
                </a:solidFill>
                <a:latin typeface="Andalus" pitchFamily="18" charset="-78"/>
                <a:cs typeface="Andalus" pitchFamily="18" charset="-78"/>
              </a:rPr>
              <a:t>1.75 m</a:t>
            </a:r>
            <a:r>
              <a:rPr lang="ar-SA" sz="4000" dirty="0" smtClean="0">
                <a:cs typeface="AL-Mohanad Bold" pitchFamily="2" charset="-78"/>
              </a:rPr>
              <a:t> بحيث يحافظان على وضع الاتزان </a:t>
            </a:r>
            <a:r>
              <a:rPr lang="ar-SA" sz="4000" dirty="0" err="1" smtClean="0">
                <a:cs typeface="AL-Mohanad Bold" pitchFamily="2" charset="-78"/>
              </a:rPr>
              <a:t>للعبة </a:t>
            </a:r>
            <a:r>
              <a:rPr lang="ar-SA" sz="4000" dirty="0" smtClean="0">
                <a:cs typeface="AL-Mohanad Bold" pitchFamily="2" charset="-78"/>
              </a:rPr>
              <a:t>، فإذا كانت كتلة سعيد </a:t>
            </a:r>
            <a:r>
              <a:rPr lang="en-US" sz="4000" b="1" dirty="0" smtClean="0">
                <a:solidFill>
                  <a:srgbClr val="0000D0"/>
                </a:solidFill>
                <a:latin typeface="Andalus" pitchFamily="18" charset="-78"/>
                <a:cs typeface="Andalus" pitchFamily="18" charset="-78"/>
              </a:rPr>
              <a:t>56 kg </a:t>
            </a:r>
            <a:r>
              <a:rPr lang="ar-SA" sz="4000" b="1" dirty="0" smtClean="0">
                <a:solidFill>
                  <a:srgbClr val="0000D0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ar-SA" sz="4000" dirty="0" smtClean="0">
                <a:cs typeface="AL-Mohanad Bold" pitchFamily="2" charset="-78"/>
              </a:rPr>
              <a:t>وكتلة </a:t>
            </a:r>
            <a:r>
              <a:rPr lang="ar-SA" sz="4000" dirty="0" err="1" smtClean="0">
                <a:cs typeface="AL-Mohanad Bold" pitchFamily="2" charset="-78"/>
              </a:rPr>
              <a:t>لؤي</a:t>
            </a:r>
            <a:r>
              <a:rPr lang="ar-SA" sz="4000" dirty="0" smtClean="0">
                <a:cs typeface="AL-Mohanad Bold" pitchFamily="2" charset="-78"/>
              </a:rPr>
              <a:t> </a:t>
            </a:r>
            <a:r>
              <a:rPr lang="en-US" sz="4000" dirty="0" smtClean="0">
                <a:cs typeface="AL-Mohanad Bold" pitchFamily="2" charset="-78"/>
              </a:rPr>
              <a:t> </a:t>
            </a:r>
            <a:r>
              <a:rPr lang="en-US" sz="4000" b="1" dirty="0" smtClean="0">
                <a:solidFill>
                  <a:srgbClr val="0000D0"/>
                </a:solidFill>
                <a:latin typeface="Andalus" pitchFamily="18" charset="-78"/>
                <a:cs typeface="Andalus" pitchFamily="18" charset="-78"/>
              </a:rPr>
              <a:t>43 kg </a:t>
            </a:r>
            <a:r>
              <a:rPr lang="ar-SA" sz="4000" dirty="0" smtClean="0">
                <a:cs typeface="AL-Mohanad Bold" pitchFamily="2" charset="-78"/>
              </a:rPr>
              <a:t> فما بُعـد نقطة الارتكاز عن كل </a:t>
            </a:r>
            <a:r>
              <a:rPr lang="ar-SA" sz="4000" dirty="0" err="1" smtClean="0">
                <a:cs typeface="AL-Mohanad Bold" pitchFamily="2" charset="-78"/>
              </a:rPr>
              <a:t>منهما ؟</a:t>
            </a:r>
            <a:r>
              <a:rPr lang="ar-SA" sz="4000" dirty="0" smtClean="0">
                <a:cs typeface="AL-Mohanad Bold" pitchFamily="2" charset="-78"/>
              </a:rPr>
              <a:t> </a:t>
            </a:r>
            <a:r>
              <a:rPr lang="ar-SA" sz="4000" dirty="0" smtClean="0">
                <a:solidFill>
                  <a:srgbClr val="FF0066"/>
                </a:solidFill>
                <a:cs typeface="AL-Mohanad Bold" pitchFamily="2" charset="-78"/>
              </a:rPr>
              <a:t>اهمل وزن لوح الأرجوحة </a:t>
            </a:r>
            <a:r>
              <a:rPr lang="ar-SA" sz="4000" dirty="0" smtClean="0">
                <a:cs typeface="AL-Mohanad Bold" pitchFamily="2" charset="-78"/>
              </a:rPr>
              <a:t>0</a:t>
            </a:r>
            <a:endParaRPr lang="ar-SA" sz="4000" dirty="0">
              <a:cs typeface="AL-Mohanad Bold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88040"/>
            <a:ext cx="3682752" cy="1252728"/>
          </a:xfrm>
        </p:spPr>
        <p:txBody>
          <a:bodyPr>
            <a:normAutofit/>
          </a:bodyPr>
          <a:lstStyle/>
          <a:p>
            <a:r>
              <a:rPr lang="ar-SA" sz="6000" dirty="0" smtClean="0">
                <a:solidFill>
                  <a:srgbClr val="FFFF00"/>
                </a:solidFill>
                <a:latin typeface="Cambria" pitchFamily="18" charset="0"/>
                <a:cs typeface="Mudir MT" pitchFamily="2" charset="-78"/>
              </a:rPr>
              <a:t>مهمة منزلية </a:t>
            </a:r>
            <a:endParaRPr lang="ar-SA" sz="6000" dirty="0">
              <a:solidFill>
                <a:srgbClr val="FFFF00"/>
              </a:solidFill>
              <a:latin typeface="Cambria" pitchFamily="18" charset="0"/>
              <a:cs typeface="Mudir MT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611560" y="1988840"/>
            <a:ext cx="8229600" cy="4625609"/>
          </a:xfrm>
        </p:spPr>
        <p:txBody>
          <a:bodyPr>
            <a:normAutofit/>
          </a:bodyPr>
          <a:lstStyle/>
          <a:p>
            <a:r>
              <a:rPr lang="ar-SA" sz="5400" dirty="0" smtClean="0">
                <a:cs typeface="Diwani Letter" pitchFamily="2" charset="-78"/>
              </a:rPr>
              <a:t>يريد </a:t>
            </a:r>
            <a:r>
              <a:rPr lang="ar-SA" sz="5400" dirty="0" err="1" smtClean="0">
                <a:cs typeface="Diwani Letter" pitchFamily="2" charset="-78"/>
              </a:rPr>
              <a:t>عبدالرحمن</a:t>
            </a:r>
            <a:r>
              <a:rPr lang="ar-SA" sz="5400" dirty="0" smtClean="0">
                <a:cs typeface="Diwani Letter" pitchFamily="2" charset="-78"/>
              </a:rPr>
              <a:t> أن يدخل من باب دوار ساكن وضح كيف يدفع الباب ليولد عزماً بأقل مقدار من القوة </a:t>
            </a:r>
            <a:r>
              <a:rPr lang="ar-SA" sz="5400" dirty="0" err="1" smtClean="0">
                <a:cs typeface="Diwani Letter" pitchFamily="2" charset="-78"/>
              </a:rPr>
              <a:t>المؤثرة ؟</a:t>
            </a:r>
            <a:r>
              <a:rPr lang="ar-SA" sz="5400" dirty="0" smtClean="0">
                <a:cs typeface="Diwani Letter" pitchFamily="2" charset="-78"/>
              </a:rPr>
              <a:t> وأين يجب أن تكون نقطة تأثير تلك </a:t>
            </a:r>
            <a:r>
              <a:rPr lang="ar-SA" sz="5400" dirty="0" err="1" smtClean="0">
                <a:cs typeface="Diwani Letter" pitchFamily="2" charset="-78"/>
              </a:rPr>
              <a:t>القوة ؟</a:t>
            </a:r>
            <a:r>
              <a:rPr lang="ar-SA" sz="5400" dirty="0" smtClean="0">
                <a:cs typeface="Diwani Letter" pitchFamily="2" charset="-78"/>
              </a:rPr>
              <a:t> </a:t>
            </a:r>
            <a:endParaRPr lang="ar-SA" sz="5400" dirty="0">
              <a:cs typeface="Diwani Letter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dirty="0" smtClean="0">
                <a:cs typeface="AL-Mohanad Bold" pitchFamily="2" charset="-78"/>
              </a:rPr>
              <a:t>دعواتي ابعثها لرب الكون أن </a:t>
            </a:r>
            <a:br>
              <a:rPr lang="ar-SA" dirty="0" smtClean="0">
                <a:cs typeface="AL-Mohanad Bold" pitchFamily="2" charset="-78"/>
              </a:rPr>
            </a:br>
            <a:r>
              <a:rPr lang="ar-SA" dirty="0" err="1" smtClean="0">
                <a:cs typeface="AL-Mohanad Bold" pitchFamily="2" charset="-78"/>
              </a:rPr>
              <a:t>يرزقكم </a:t>
            </a:r>
            <a:r>
              <a:rPr lang="ar-SA" dirty="0" smtClean="0">
                <a:cs typeface="AL-Mohanad Bold" pitchFamily="2" charset="-78"/>
              </a:rPr>
              <a:t>/ ن  العلم النافع 0 </a:t>
            </a:r>
            <a:endParaRPr lang="ar-SA" dirty="0">
              <a:cs typeface="AL-Mohanad Bold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528392"/>
          </a:xfrm>
        </p:spPr>
        <p:txBody>
          <a:bodyPr>
            <a:normAutofit fontScale="92500" lnSpcReduction="10000"/>
          </a:bodyPr>
          <a:lstStyle/>
          <a:p>
            <a:r>
              <a:rPr lang="ar-SA" sz="6000" dirty="0" smtClean="0">
                <a:cs typeface="Akhbar MT" pitchFamily="2" charset="-78"/>
              </a:rPr>
              <a:t>كل وسائل الاتصال متاحة لخدمتك </a:t>
            </a:r>
          </a:p>
          <a:p>
            <a:pPr algn="ctr">
              <a:buNone/>
            </a:pPr>
            <a:r>
              <a:rPr lang="ar-SA" sz="6000" dirty="0" smtClean="0">
                <a:cs typeface="Akhbar MT" pitchFamily="2" charset="-78"/>
              </a:rPr>
              <a:t>لكسب المعلومة </a:t>
            </a:r>
            <a:r>
              <a:rPr lang="ar-SA" sz="6000" dirty="0" err="1" smtClean="0">
                <a:cs typeface="Akhbar MT" pitchFamily="2" charset="-78"/>
              </a:rPr>
              <a:t>000فلا</a:t>
            </a:r>
            <a:r>
              <a:rPr lang="ar-SA" sz="6000" dirty="0" smtClean="0">
                <a:cs typeface="Akhbar MT" pitchFamily="2" charset="-78"/>
              </a:rPr>
              <a:t> </a:t>
            </a:r>
            <a:r>
              <a:rPr lang="ar-SA" sz="6000" dirty="0" err="1" smtClean="0">
                <a:cs typeface="Akhbar MT" pitchFamily="2" charset="-78"/>
              </a:rPr>
              <a:t>تترددي</a:t>
            </a:r>
            <a:r>
              <a:rPr lang="ar-SA" sz="6000" dirty="0" smtClean="0">
                <a:cs typeface="Akhbar MT" pitchFamily="2" charset="-78"/>
              </a:rPr>
              <a:t> 0</a:t>
            </a:r>
          </a:p>
          <a:p>
            <a:pPr algn="ctr">
              <a:buNone/>
            </a:pPr>
            <a:endParaRPr lang="ar-SA" sz="6000" dirty="0" smtClean="0">
              <a:cs typeface="Akhbar MT" pitchFamily="2" charset="-78"/>
            </a:endParaRPr>
          </a:p>
          <a:p>
            <a:pPr algn="l">
              <a:buNone/>
            </a:pPr>
            <a:r>
              <a:rPr lang="ar-SA" sz="6000" dirty="0" smtClean="0">
                <a:solidFill>
                  <a:srgbClr val="FF0000"/>
                </a:solidFill>
                <a:cs typeface="Akhbar MT" pitchFamily="2" charset="-78"/>
              </a:rPr>
              <a:t>معلمتك </a:t>
            </a:r>
          </a:p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8800" dirty="0" smtClean="0">
                <a:solidFill>
                  <a:srgbClr val="C00000"/>
                </a:solidFill>
                <a:cs typeface="Diwani Letter" pitchFamily="2" charset="-78"/>
              </a:rPr>
              <a:t>الاهمية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2232391"/>
            <a:ext cx="8229600" cy="4625609"/>
          </a:xfrm>
        </p:spPr>
        <p:txBody>
          <a:bodyPr>
            <a:normAutofit/>
          </a:bodyPr>
          <a:lstStyle/>
          <a:p>
            <a:r>
              <a:rPr lang="ar-SA" sz="3600" dirty="0" smtClean="0">
                <a:cs typeface="Diwani Letter" pitchFamily="2" charset="-78"/>
              </a:rPr>
              <a:t>تشاهد الكثير من الاجسام التي تتحرك حركة </a:t>
            </a:r>
            <a:r>
              <a:rPr lang="ar-SA" sz="3600" dirty="0" err="1" smtClean="0">
                <a:cs typeface="Diwani Letter" pitchFamily="2" charset="-78"/>
              </a:rPr>
              <a:t>دورانية</a:t>
            </a:r>
            <a:r>
              <a:rPr lang="ar-SA" sz="3600" dirty="0" smtClean="0">
                <a:cs typeface="Diwani Letter" pitchFamily="2" charset="-78"/>
              </a:rPr>
              <a:t> في حياتك اليومية </a:t>
            </a:r>
            <a:r>
              <a:rPr lang="ar-SA" sz="3600" dirty="0" err="1" smtClean="0">
                <a:cs typeface="Diwani Letter" pitchFamily="2" charset="-78"/>
              </a:rPr>
              <a:t>ومنها </a:t>
            </a:r>
            <a:r>
              <a:rPr lang="ar-SA" sz="3600" dirty="0" smtClean="0">
                <a:cs typeface="Diwani Letter" pitchFamily="2" charset="-78"/>
              </a:rPr>
              <a:t>: قرص الحاسوب المدمج  </a:t>
            </a:r>
            <a:r>
              <a:rPr lang="en-US" sz="4800" dirty="0" smtClean="0">
                <a:latin typeface="Angsana New" pitchFamily="18" charset="-34"/>
                <a:cs typeface="Angsana New" pitchFamily="18" charset="-34"/>
              </a:rPr>
              <a:t>CD</a:t>
            </a:r>
            <a:r>
              <a:rPr lang="ar-SA" sz="4800" dirty="0" smtClean="0">
                <a:latin typeface="Angsana New" pitchFamily="18" charset="-34"/>
                <a:cs typeface="Angsana New" pitchFamily="18" charset="-34"/>
              </a:rPr>
              <a:t> </a:t>
            </a:r>
            <a:r>
              <a:rPr lang="ar-SA" sz="3600" dirty="0" smtClean="0">
                <a:cs typeface="Diwani Letter" pitchFamily="2" charset="-78"/>
              </a:rPr>
              <a:t> والإطارات وبعض الألعاب في مدينة الألعاب 0</a:t>
            </a:r>
          </a:p>
          <a:p>
            <a:r>
              <a:rPr lang="ar-SA" sz="3600" dirty="0" smtClean="0">
                <a:cs typeface="Diwani Letter" pitchFamily="2" charset="-78"/>
              </a:rPr>
              <a:t>العربة </a:t>
            </a:r>
            <a:r>
              <a:rPr lang="ar-SA" sz="3600" dirty="0" err="1" smtClean="0">
                <a:cs typeface="Diwani Letter" pitchFamily="2" charset="-78"/>
              </a:rPr>
              <a:t>الدوارة </a:t>
            </a:r>
            <a:r>
              <a:rPr lang="ar-SA" sz="3600" dirty="0" smtClean="0">
                <a:solidFill>
                  <a:srgbClr val="0000D0"/>
                </a:solidFill>
                <a:cs typeface="Diwani Letter" pitchFamily="2" charset="-78"/>
              </a:rPr>
              <a:t>: تصمم العربات الدوارة المهتزة في مدن الألعاب بحيث تحقق للراكب </a:t>
            </a:r>
            <a:r>
              <a:rPr lang="ar-SA" sz="3600" dirty="0" err="1" smtClean="0">
                <a:solidFill>
                  <a:srgbClr val="0000D0"/>
                </a:solidFill>
                <a:cs typeface="Diwani Letter" pitchFamily="2" charset="-78"/>
              </a:rPr>
              <a:t>الإثارة </a:t>
            </a:r>
            <a:r>
              <a:rPr lang="ar-SA" sz="3600" dirty="0" smtClean="0">
                <a:solidFill>
                  <a:srgbClr val="0000D0"/>
                </a:solidFill>
                <a:cs typeface="Diwani Letter" pitchFamily="2" charset="-78"/>
              </a:rPr>
              <a:t>، فهي تهز الراكب في أثناء دوران العربات وتخضع حركة هذه العربات لقوانين فيزياء الحركة </a:t>
            </a:r>
            <a:r>
              <a:rPr lang="ar-SA" sz="3600" dirty="0" err="1" smtClean="0">
                <a:solidFill>
                  <a:srgbClr val="0000D0"/>
                </a:solidFill>
                <a:cs typeface="Diwani Letter" pitchFamily="2" charset="-78"/>
              </a:rPr>
              <a:t>الدورانية</a:t>
            </a:r>
            <a:r>
              <a:rPr lang="ar-SA" sz="3600" dirty="0" smtClean="0">
                <a:solidFill>
                  <a:srgbClr val="0000D0"/>
                </a:solidFill>
                <a:cs typeface="Diwani Letter" pitchFamily="2" charset="-78"/>
              </a:rPr>
              <a:t> ومبادئها 0 </a:t>
            </a:r>
            <a:endParaRPr lang="ar-SA" sz="3600" dirty="0">
              <a:solidFill>
                <a:srgbClr val="0000D0"/>
              </a:solidFill>
              <a:cs typeface="Diwani Letter" pitchFamily="2" charset="-78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8000" dirty="0" smtClean="0">
                <a:latin typeface="AGA Arabesque" pitchFamily="2" charset="2"/>
                <a:cs typeface="AL-Mohanad Bold" pitchFamily="2" charset="-78"/>
              </a:rPr>
              <a:t>العربة الدوارة</a:t>
            </a:r>
            <a:endParaRPr lang="ar-SA" sz="8000" dirty="0">
              <a:latin typeface="AGA Arabesque" pitchFamily="2" charset="2"/>
              <a:cs typeface="AL-Mohanad Bold" pitchFamily="2" charset="-78"/>
            </a:endParaRPr>
          </a:p>
        </p:txBody>
      </p:sp>
      <p:pic>
        <p:nvPicPr>
          <p:cNvPr id="4" name="عنصر نائب للمحتوى 3" descr="eom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484784"/>
            <a:ext cx="6756392" cy="5067294"/>
          </a:xfrm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manda24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1474625">
            <a:off x="4777061" y="3340902"/>
            <a:ext cx="3602300" cy="319658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1143000"/>
          </a:xfrm>
        </p:spPr>
        <p:txBody>
          <a:bodyPr>
            <a:noAutofit/>
          </a:bodyPr>
          <a:lstStyle/>
          <a:p>
            <a:r>
              <a:rPr lang="ar-SA" sz="7200" dirty="0" smtClean="0">
                <a:solidFill>
                  <a:srgbClr val="00CC00"/>
                </a:solidFill>
                <a:cs typeface="Diwani Letter" pitchFamily="2" charset="-78"/>
              </a:rPr>
              <a:t>الدرس الثاني </a:t>
            </a:r>
            <a:endParaRPr lang="ar-SA" sz="7200" dirty="0">
              <a:solidFill>
                <a:srgbClr val="00CC00"/>
              </a:solidFill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2132856"/>
            <a:ext cx="8229600" cy="4525963"/>
          </a:xfrm>
        </p:spPr>
        <p:txBody>
          <a:bodyPr>
            <a:normAutofit/>
          </a:bodyPr>
          <a:lstStyle/>
          <a:p>
            <a:r>
              <a:rPr lang="ar-SA" sz="8000" dirty="0" smtClean="0">
                <a:solidFill>
                  <a:srgbClr val="FF0066"/>
                </a:solidFill>
                <a:cs typeface="Diwani Letter" pitchFamily="2" charset="-78"/>
              </a:rPr>
              <a:t> ديناميكا الحركة </a:t>
            </a:r>
            <a:r>
              <a:rPr lang="ar-SA" sz="8000" dirty="0" err="1" smtClean="0">
                <a:solidFill>
                  <a:srgbClr val="FF0066"/>
                </a:solidFill>
                <a:cs typeface="Diwani Letter" pitchFamily="2" charset="-78"/>
              </a:rPr>
              <a:t>الدورانية</a:t>
            </a:r>
            <a:r>
              <a:rPr lang="ar-SA" sz="8000" dirty="0" smtClean="0">
                <a:solidFill>
                  <a:srgbClr val="FF0066"/>
                </a:solidFill>
                <a:cs typeface="Diwani Letter" pitchFamily="2" charset="-78"/>
              </a:rPr>
              <a:t> </a:t>
            </a:r>
            <a:endParaRPr lang="ar-SA" sz="8000" dirty="0">
              <a:solidFill>
                <a:srgbClr val="FF0066"/>
              </a:solidFill>
              <a:cs typeface="Diwani Letter" pitchFamily="2" charset="-78"/>
            </a:endParaRPr>
          </a:p>
        </p:txBody>
      </p:sp>
      <p:pic>
        <p:nvPicPr>
          <p:cNvPr id="2050" name="Picture 2" descr="C:\Users\MYPC\Desktop\ثاني ثانوي\الدرس الاول وصف الحركة الدورانية\1-1\نشاط 2\0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861048"/>
            <a:ext cx="1880096" cy="2405935"/>
          </a:xfrm>
          <a:prstGeom prst="rect">
            <a:avLst/>
          </a:prstGeom>
          <a:noFill/>
        </p:spPr>
      </p:pic>
    </p:spTree>
  </p:cSld>
  <p:clrMapOvr>
    <a:masterClrMapping/>
  </p:clrMapOvr>
  <p:transition>
    <p:checker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large_123807609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15905171">
            <a:off x="-1069267" y="2859158"/>
            <a:ext cx="4723227" cy="2550543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ar-SA" sz="8800" dirty="0" smtClean="0">
                <a:cs typeface="Diwani Letter" pitchFamily="2" charset="-78"/>
              </a:rPr>
              <a:t>الأهداف</a:t>
            </a:r>
            <a:endParaRPr lang="ar-SA" sz="8800" dirty="0"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39552" y="2248272"/>
            <a:ext cx="8229600" cy="3845024"/>
          </a:xfrm>
        </p:spPr>
        <p:txBody>
          <a:bodyPr>
            <a:normAutofit/>
          </a:bodyPr>
          <a:lstStyle/>
          <a:p>
            <a:r>
              <a:rPr lang="ar-SA" sz="4800" dirty="0" smtClean="0">
                <a:solidFill>
                  <a:srgbClr val="CC00CC"/>
                </a:solidFill>
                <a:cs typeface="Diwani Letter" pitchFamily="2" charset="-78"/>
              </a:rPr>
              <a:t>تصف العزم والعوامل التي يعتمد عليها 0</a:t>
            </a:r>
          </a:p>
          <a:p>
            <a:endParaRPr lang="ar-SA" sz="4800" dirty="0" smtClean="0">
              <a:solidFill>
                <a:srgbClr val="CC00CC"/>
              </a:solidFill>
              <a:cs typeface="Diwani Letter" pitchFamily="2" charset="-78"/>
            </a:endParaRPr>
          </a:p>
          <a:p>
            <a:r>
              <a:rPr lang="ar-SA" sz="4800" dirty="0" smtClean="0">
                <a:solidFill>
                  <a:srgbClr val="0000D0"/>
                </a:solidFill>
                <a:cs typeface="Diwani Letter" pitchFamily="2" charset="-78"/>
              </a:rPr>
              <a:t>تحدد العوامل التي يعتمد </a:t>
            </a:r>
            <a:r>
              <a:rPr lang="ar-SA" sz="4800" dirty="0" err="1" smtClean="0">
                <a:solidFill>
                  <a:srgbClr val="0000D0"/>
                </a:solidFill>
                <a:cs typeface="Diwani Letter" pitchFamily="2" charset="-78"/>
              </a:rPr>
              <a:t>عليهاالعزم</a:t>
            </a:r>
            <a:r>
              <a:rPr lang="ar-SA" sz="4800" dirty="0" smtClean="0">
                <a:solidFill>
                  <a:srgbClr val="0000D0"/>
                </a:solidFill>
                <a:cs typeface="Diwani Letter" pitchFamily="2" charset="-78"/>
              </a:rPr>
              <a:t>  </a:t>
            </a:r>
            <a:r>
              <a:rPr lang="ar-SA" sz="4800" dirty="0" smtClean="0">
                <a:solidFill>
                  <a:srgbClr val="CC00CC"/>
                </a:solidFill>
                <a:cs typeface="Diwani Letter" pitchFamily="2" charset="-78"/>
              </a:rPr>
              <a:t>0</a:t>
            </a:r>
          </a:p>
          <a:p>
            <a:endParaRPr lang="ar-SA" sz="4800" dirty="0" smtClean="0">
              <a:solidFill>
                <a:srgbClr val="CC00CC"/>
              </a:solidFill>
              <a:cs typeface="Diwani Letter" pitchFamily="2" charset="-78"/>
            </a:endParaRPr>
          </a:p>
          <a:p>
            <a:r>
              <a:rPr lang="ar-SA" sz="4800" dirty="0" smtClean="0">
                <a:cs typeface="Diwani Letter" pitchFamily="2" charset="-78"/>
              </a:rPr>
              <a:t>تحسب محصلة العزم 0</a:t>
            </a:r>
          </a:p>
        </p:txBody>
      </p:sp>
    </p:spTree>
  </p:cSld>
  <p:clrMapOvr>
    <a:masterClrMapping/>
  </p:clrMapOvr>
  <p:transition>
    <p:strips dir="rd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ar-SA" sz="8000" dirty="0" smtClean="0">
                <a:solidFill>
                  <a:srgbClr val="048E25"/>
                </a:solidFill>
                <a:cs typeface="Diwani Letter" pitchFamily="2" charset="-78"/>
              </a:rPr>
              <a:t>المفردات </a:t>
            </a:r>
            <a:endParaRPr lang="ar-SA" sz="8000" dirty="0">
              <a:solidFill>
                <a:srgbClr val="048E25"/>
              </a:solidFill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2232391"/>
            <a:ext cx="8229600" cy="4625609"/>
          </a:xfrm>
        </p:spPr>
        <p:txBody>
          <a:bodyPr>
            <a:normAutofit/>
          </a:bodyPr>
          <a:lstStyle/>
          <a:p>
            <a:r>
              <a:rPr lang="ar-SA" sz="6000" dirty="0" smtClean="0">
                <a:cs typeface="Diwani Letter" pitchFamily="2" charset="-78"/>
              </a:rPr>
              <a:t> ذراع القوة 0</a:t>
            </a:r>
          </a:p>
          <a:p>
            <a:endParaRPr lang="ar-SA" sz="6000" dirty="0" smtClean="0">
              <a:cs typeface="Diwani Letter" pitchFamily="2" charset="-78"/>
            </a:endParaRPr>
          </a:p>
          <a:p>
            <a:r>
              <a:rPr lang="ar-SA" sz="6000" dirty="0" smtClean="0">
                <a:cs typeface="Diwani Letter" pitchFamily="2" charset="-78"/>
              </a:rPr>
              <a:t> العزم </a:t>
            </a:r>
          </a:p>
        </p:txBody>
      </p:sp>
      <p:pic>
        <p:nvPicPr>
          <p:cNvPr id="4" name="صورة 3" descr="تنزيل (10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573016"/>
            <a:ext cx="3675112" cy="2362572"/>
          </a:xfrm>
          <a:prstGeom prst="rect">
            <a:avLst/>
          </a:prstGeom>
        </p:spPr>
      </p:pic>
    </p:spTree>
  </p:cSld>
  <p:clrMapOvr>
    <a:masterClrMapping/>
  </p:clrMapOvr>
  <p:transition>
    <p:comb dir="vert"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10729349_716437411766218_443023347_n.jpg"/>
          <p:cNvPicPr>
            <a:picLocks noChangeAspect="1"/>
          </p:cNvPicPr>
          <p:nvPr/>
        </p:nvPicPr>
        <p:blipFill>
          <a:blip r:embed="rId2" cstate="print"/>
          <a:srcRect l="4592" t="4592" r="35709"/>
          <a:stretch>
            <a:fillRect/>
          </a:stretch>
        </p:blipFill>
        <p:spPr>
          <a:xfrm>
            <a:off x="395536" y="1772816"/>
            <a:ext cx="2808312" cy="4488160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3779912" cy="1252728"/>
          </a:xfrm>
        </p:spPr>
        <p:txBody>
          <a:bodyPr>
            <a:normAutofit/>
          </a:bodyPr>
          <a:lstStyle/>
          <a:p>
            <a:r>
              <a:rPr lang="ar-SA" sz="6000" dirty="0" smtClean="0">
                <a:solidFill>
                  <a:schemeClr val="bg1"/>
                </a:solidFill>
                <a:cs typeface="Diwani Letter" pitchFamily="2" charset="-78"/>
              </a:rPr>
              <a:t>نشاط 1</a:t>
            </a:r>
            <a:endParaRPr lang="ar-SA" sz="6000" dirty="0">
              <a:solidFill>
                <a:schemeClr val="bg1"/>
              </a:solidFill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ar-SA" sz="6000" dirty="0" smtClean="0">
              <a:solidFill>
                <a:srgbClr val="0000D0"/>
              </a:solidFill>
              <a:cs typeface="Diwani Letter" pitchFamily="2" charset="-78"/>
            </a:endParaRPr>
          </a:p>
          <a:p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في الصوره امامك كيف</a:t>
            </a:r>
          </a:p>
          <a:p>
            <a:pPr>
              <a:buNone/>
            </a:pPr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 نحصل على أقصى دوران لأقل</a:t>
            </a:r>
          </a:p>
          <a:p>
            <a:pPr>
              <a:buNone/>
            </a:pPr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  </a:t>
            </a:r>
            <a:r>
              <a:rPr lang="ar-SA" sz="6000" dirty="0" err="1" smtClean="0">
                <a:solidFill>
                  <a:srgbClr val="0000D0"/>
                </a:solidFill>
                <a:cs typeface="Diwani Letter" pitchFamily="2" charset="-78"/>
              </a:rPr>
              <a:t>قوة ؟</a:t>
            </a:r>
            <a:endParaRPr lang="ar-SA" sz="6000" dirty="0" smtClean="0">
              <a:solidFill>
                <a:srgbClr val="0000D0"/>
              </a:solidFill>
              <a:cs typeface="Diwani Letter" pitchFamily="2" charset="-78"/>
            </a:endParaRPr>
          </a:p>
          <a:p>
            <a:pPr>
              <a:buNone/>
            </a:pPr>
            <a:r>
              <a:rPr lang="ar-SA" sz="6000" dirty="0" smtClean="0">
                <a:solidFill>
                  <a:srgbClr val="FF0000"/>
                </a:solidFill>
                <a:cs typeface="Diwani Letter" pitchFamily="2" charset="-78"/>
              </a:rPr>
              <a:t>ما سبب اختيارك لهذا</a:t>
            </a:r>
          </a:p>
          <a:p>
            <a:pPr>
              <a:buNone/>
            </a:pPr>
            <a:r>
              <a:rPr lang="ar-SA" sz="6000" dirty="0" smtClean="0">
                <a:solidFill>
                  <a:srgbClr val="FF0000"/>
                </a:solidFill>
                <a:cs typeface="Diwani Letter" pitchFamily="2" charset="-78"/>
              </a:rPr>
              <a:t> </a:t>
            </a:r>
            <a:r>
              <a:rPr lang="ar-SA" sz="6000" dirty="0" err="1" smtClean="0">
                <a:solidFill>
                  <a:srgbClr val="FF0000"/>
                </a:solidFill>
                <a:cs typeface="Diwani Letter" pitchFamily="2" charset="-78"/>
              </a:rPr>
              <a:t>النموذج ؟</a:t>
            </a:r>
            <a:endParaRPr lang="ar-SA" sz="6000" dirty="0">
              <a:solidFill>
                <a:srgbClr val="FF0000"/>
              </a:solidFill>
              <a:cs typeface="Diwani Letter" pitchFamily="2" charset="-78"/>
            </a:endParaRPr>
          </a:p>
        </p:txBody>
      </p:sp>
      <p:sp>
        <p:nvSpPr>
          <p:cNvPr id="6" name="سهم دائري 5"/>
          <p:cNvSpPr/>
          <p:nvPr/>
        </p:nvSpPr>
        <p:spPr>
          <a:xfrm rot="17409131" flipH="1">
            <a:off x="740384" y="1671612"/>
            <a:ext cx="663620" cy="1259224"/>
          </a:xfrm>
          <a:prstGeom prst="circular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2483768" y="4077072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1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1835696" y="4221088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2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9" name="مستطيل 8"/>
          <p:cNvSpPr/>
          <p:nvPr/>
        </p:nvSpPr>
        <p:spPr>
          <a:xfrm>
            <a:off x="1117356" y="4365104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3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صورة 4" descr="10729349_716437411766218_443023347_n.jpg"/>
          <p:cNvPicPr>
            <a:picLocks noChangeAspect="1"/>
          </p:cNvPicPr>
          <p:nvPr/>
        </p:nvPicPr>
        <p:blipFill>
          <a:blip r:embed="rId2" cstate="print"/>
          <a:srcRect l="4592" t="6123" r="37240"/>
          <a:stretch>
            <a:fillRect/>
          </a:stretch>
        </p:blipFill>
        <p:spPr>
          <a:xfrm>
            <a:off x="323528" y="1916832"/>
            <a:ext cx="2736304" cy="4416152"/>
          </a:xfrm>
          <a:prstGeom prst="rect">
            <a:avLst/>
          </a:prstGeom>
        </p:spPr>
      </p:pic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71600" y="116632"/>
            <a:ext cx="3779912" cy="1252728"/>
          </a:xfrm>
        </p:spPr>
        <p:txBody>
          <a:bodyPr>
            <a:normAutofit/>
          </a:bodyPr>
          <a:lstStyle/>
          <a:p>
            <a:r>
              <a:rPr lang="ar-SA" sz="6000" dirty="0" smtClean="0">
                <a:solidFill>
                  <a:schemeClr val="bg1"/>
                </a:solidFill>
                <a:cs typeface="Diwani Letter" pitchFamily="2" charset="-78"/>
              </a:rPr>
              <a:t>نشاط 2</a:t>
            </a:r>
            <a:endParaRPr lang="ar-SA" sz="6000" dirty="0">
              <a:solidFill>
                <a:schemeClr val="bg1"/>
              </a:solidFill>
              <a:cs typeface="Diwani Letter" pitchFamily="2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ar-SA" sz="6000" dirty="0" smtClean="0">
              <a:solidFill>
                <a:srgbClr val="0000D0"/>
              </a:solidFill>
              <a:cs typeface="Diwani Letter" pitchFamily="2" charset="-78"/>
            </a:endParaRPr>
          </a:p>
          <a:p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في الصوره امامك كيف</a:t>
            </a:r>
          </a:p>
          <a:p>
            <a:pPr>
              <a:buNone/>
            </a:pPr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 نحصل على أقصى دوران لأقل</a:t>
            </a:r>
          </a:p>
          <a:p>
            <a:pPr>
              <a:buNone/>
            </a:pPr>
            <a:r>
              <a:rPr lang="ar-SA" sz="6000" dirty="0" smtClean="0">
                <a:solidFill>
                  <a:srgbClr val="0000D0"/>
                </a:solidFill>
                <a:cs typeface="Diwani Letter" pitchFamily="2" charset="-78"/>
              </a:rPr>
              <a:t>  </a:t>
            </a:r>
            <a:r>
              <a:rPr lang="ar-SA" sz="6000" dirty="0" err="1" smtClean="0">
                <a:solidFill>
                  <a:srgbClr val="0000D0"/>
                </a:solidFill>
                <a:cs typeface="Diwani Letter" pitchFamily="2" charset="-78"/>
              </a:rPr>
              <a:t>قوة ؟</a:t>
            </a:r>
            <a:endParaRPr lang="ar-SA" sz="6000" dirty="0" smtClean="0">
              <a:solidFill>
                <a:srgbClr val="0000D0"/>
              </a:solidFill>
              <a:cs typeface="Diwani Letter" pitchFamily="2" charset="-78"/>
            </a:endParaRPr>
          </a:p>
          <a:p>
            <a:pPr>
              <a:buNone/>
            </a:pPr>
            <a:r>
              <a:rPr lang="ar-SA" sz="6000" dirty="0" smtClean="0">
                <a:solidFill>
                  <a:srgbClr val="FF0000"/>
                </a:solidFill>
                <a:cs typeface="Diwani Letter" pitchFamily="2" charset="-78"/>
              </a:rPr>
              <a:t>ما سبب اختيارك لهذا</a:t>
            </a:r>
          </a:p>
          <a:p>
            <a:pPr>
              <a:buNone/>
            </a:pPr>
            <a:r>
              <a:rPr lang="ar-SA" sz="6000" dirty="0" smtClean="0">
                <a:solidFill>
                  <a:srgbClr val="FF0000"/>
                </a:solidFill>
                <a:cs typeface="Diwani Letter" pitchFamily="2" charset="-78"/>
              </a:rPr>
              <a:t> </a:t>
            </a:r>
            <a:r>
              <a:rPr lang="ar-SA" sz="6000" dirty="0" err="1" smtClean="0">
                <a:solidFill>
                  <a:srgbClr val="FF0000"/>
                </a:solidFill>
                <a:cs typeface="Diwani Letter" pitchFamily="2" charset="-78"/>
              </a:rPr>
              <a:t>النموذج ؟</a:t>
            </a:r>
            <a:endParaRPr lang="ar-SA" sz="6000" dirty="0">
              <a:solidFill>
                <a:srgbClr val="FF0000"/>
              </a:solidFill>
              <a:cs typeface="Diwani Letter" pitchFamily="2" charset="-78"/>
            </a:endParaRPr>
          </a:p>
        </p:txBody>
      </p:sp>
      <p:sp>
        <p:nvSpPr>
          <p:cNvPr id="6" name="سهم دائري 5"/>
          <p:cNvSpPr/>
          <p:nvPr/>
        </p:nvSpPr>
        <p:spPr>
          <a:xfrm rot="17409131" flipH="1">
            <a:off x="740384" y="1671612"/>
            <a:ext cx="663620" cy="1259224"/>
          </a:xfrm>
          <a:prstGeom prst="circular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0" name="شكل بيضاوي 9"/>
          <p:cNvSpPr/>
          <p:nvPr/>
        </p:nvSpPr>
        <p:spPr>
          <a:xfrm rot="15899263">
            <a:off x="635940" y="3352570"/>
            <a:ext cx="3181401" cy="1155549"/>
          </a:xfrm>
          <a:prstGeom prst="ellipse">
            <a:avLst/>
          </a:prstGeom>
          <a:blipFill>
            <a:blip r:embed="rId3" cstate="print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سهم للأسفل 10"/>
          <p:cNvSpPr/>
          <p:nvPr/>
        </p:nvSpPr>
        <p:spPr>
          <a:xfrm rot="17118099">
            <a:off x="1393293" y="3893654"/>
            <a:ext cx="377679" cy="571741"/>
          </a:xfrm>
          <a:prstGeom prst="downArrow">
            <a:avLst>
              <a:gd name="adj1" fmla="val 38936"/>
              <a:gd name="adj2" fmla="val 50000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سهم للأسفل 11"/>
          <p:cNvSpPr/>
          <p:nvPr/>
        </p:nvSpPr>
        <p:spPr>
          <a:xfrm rot="10551591" flipV="1">
            <a:off x="1090246" y="4309412"/>
            <a:ext cx="386086" cy="720080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3" name="سهم للأسفل 12"/>
          <p:cNvSpPr/>
          <p:nvPr/>
        </p:nvSpPr>
        <p:spPr>
          <a:xfrm rot="12718497">
            <a:off x="1289617" y="3321404"/>
            <a:ext cx="354607" cy="668326"/>
          </a:xfrm>
          <a:prstGeom prst="downArrow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مستطيل 13"/>
          <p:cNvSpPr/>
          <p:nvPr/>
        </p:nvSpPr>
        <p:spPr>
          <a:xfrm>
            <a:off x="1115616" y="4861609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3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15" name="مستطيل 14"/>
          <p:cNvSpPr/>
          <p:nvPr/>
        </p:nvSpPr>
        <p:spPr>
          <a:xfrm>
            <a:off x="1981452" y="3717032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2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  <p:sp>
        <p:nvSpPr>
          <p:cNvPr id="16" name="مستطيل 15"/>
          <p:cNvSpPr/>
          <p:nvPr/>
        </p:nvSpPr>
        <p:spPr>
          <a:xfrm>
            <a:off x="1619672" y="2636912"/>
            <a:ext cx="358300" cy="10156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Algerian" pitchFamily="82" charset="0"/>
              </a:rPr>
              <a:t>1</a:t>
            </a:r>
            <a:endParaRPr lang="ar-SA" sz="6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Algerian" pitchFamily="8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وحدة نمطية">
  <a:themeElements>
    <a:clrScheme name="وحدة نمطية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وحدة نمطية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وحدة نمطي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1151</TotalTime>
  <Words>478</Words>
  <Application>Microsoft Office PowerPoint</Application>
  <PresentationFormat>عرض على الشاشة (3:4)‏</PresentationFormat>
  <Paragraphs>89</Paragraphs>
  <Slides>26</Slides>
  <Notes>0</Notes>
  <HiddenSlides>0</HiddenSlides>
  <MMClips>2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8" baseType="lpstr">
      <vt:lpstr>وحدة نمطية</vt:lpstr>
      <vt:lpstr>الحزمة</vt:lpstr>
      <vt:lpstr>الفصل الأول</vt:lpstr>
      <vt:lpstr>ما الذي ستتعلمه من هذا الفصل ؟</vt:lpstr>
      <vt:lpstr>الاهمية </vt:lpstr>
      <vt:lpstr>العربة الدوارة</vt:lpstr>
      <vt:lpstr>الدرس الثاني </vt:lpstr>
      <vt:lpstr>الأهداف</vt:lpstr>
      <vt:lpstr>المفردات </vt:lpstr>
      <vt:lpstr>نشاط 1</vt:lpstr>
      <vt:lpstr>نشاط 2</vt:lpstr>
      <vt:lpstr>تعلم بالمحاكاة </vt:lpstr>
      <vt:lpstr>استراتيجية : الدقيفة الواحدة </vt:lpstr>
      <vt:lpstr>الشريحة 12</vt:lpstr>
      <vt:lpstr>تعلم بالمحاكاة </vt:lpstr>
      <vt:lpstr>استراتيجية : فكر – ارفع يدك – شارك </vt:lpstr>
      <vt:lpstr>استراتيجية : العصف ذهني </vt:lpstr>
      <vt:lpstr>استراتيجية : البطاقات المروحية </vt:lpstr>
      <vt:lpstr>الشريحة 17</vt:lpstr>
      <vt:lpstr>فسري الصورة </vt:lpstr>
      <vt:lpstr>استراتيجية : 4– 2– 1</vt:lpstr>
      <vt:lpstr>فكر – زاوج - شارك</vt:lpstr>
      <vt:lpstr>نشاط 3</vt:lpstr>
      <vt:lpstr>فكر – ارفع يدك – شارك </vt:lpstr>
      <vt:lpstr>نشاط 3</vt:lpstr>
      <vt:lpstr>مثال 2 </vt:lpstr>
      <vt:lpstr>مهمة منزلية </vt:lpstr>
      <vt:lpstr>دعواتي ابعثها لرب الكون أن  يرزقكم / ن  العلم النافع 0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الأول</dc:title>
  <dc:creator>MYPC</dc:creator>
  <cp:lastModifiedBy>MYPC</cp:lastModifiedBy>
  <cp:revision>155</cp:revision>
  <dcterms:created xsi:type="dcterms:W3CDTF">2015-08-23T18:07:04Z</dcterms:created>
  <dcterms:modified xsi:type="dcterms:W3CDTF">2015-08-28T15:09:16Z</dcterms:modified>
</cp:coreProperties>
</file>