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25"/>
  </p:notesMasterIdLst>
  <p:sldIdLst>
    <p:sldId id="299" r:id="rId7"/>
    <p:sldId id="258" r:id="rId8"/>
    <p:sldId id="282" r:id="rId9"/>
    <p:sldId id="283" r:id="rId10"/>
    <p:sldId id="275" r:id="rId11"/>
    <p:sldId id="284" r:id="rId12"/>
    <p:sldId id="277" r:id="rId13"/>
    <p:sldId id="292" r:id="rId14"/>
    <p:sldId id="278" r:id="rId15"/>
    <p:sldId id="263" r:id="rId16"/>
    <p:sldId id="264" r:id="rId17"/>
    <p:sldId id="265" r:id="rId18"/>
    <p:sldId id="266" r:id="rId19"/>
    <p:sldId id="285" r:id="rId20"/>
    <p:sldId id="287" r:id="rId21"/>
    <p:sldId id="286" r:id="rId22"/>
    <p:sldId id="297" r:id="rId23"/>
    <p:sldId id="298" r:id="rId2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63300"/>
    <a:srgbClr val="006600"/>
    <a:srgbClr val="0033CC"/>
    <a:srgbClr val="FF5050"/>
    <a:srgbClr val="CC3300"/>
    <a:srgbClr val="FFFFCC"/>
    <a:srgbClr val="990000"/>
    <a:srgbClr val="CC9900"/>
    <a:srgbClr val="9966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نمط فاتح 1 - تميي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نمط متوسط 4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نمط متوسط 1 - تميي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1" d="100"/>
          <a:sy n="41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0F37DFF-89E6-42ED-9027-88AF2C403771}" type="datetimeFigureOut">
              <a:rPr lang="ar-SA" smtClean="0"/>
              <a:pPr/>
              <a:t>14/05/33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A073444-3761-48F8-A261-8EB27020A0C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C097A3-D002-4A01-95BF-57E3E944323C}" type="slidenum">
              <a:rPr lang="ar-SA" smtClean="0"/>
              <a:pPr/>
              <a:t>1</a:t>
            </a:fld>
            <a:endParaRPr lang="en-US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073444-3761-48F8-A261-8EB27020A0C3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3761C-93B8-420B-9522-CF25A7EE941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8E60A-E9E2-4708-975D-758AFFB3C6F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63464-F4B7-413B-8C68-0F1C5D02444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B20D4-3158-4673-B038-89ABA3E261B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0359E-5705-4D3A-A455-7C163AB9E5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9CCA3-C264-41B6-913B-E894F7F4278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15C12-6679-40BE-A8C4-6F1AF210630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8CD4B-D726-4597-9F84-B931FBA54F6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F25F-DC09-4158-80EE-CBEFA5B2B38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F69E8-06A8-4C24-8138-521459F1BD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61DCF-2E5B-460D-AF6F-E835271614F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cs typeface="SKR HEAD1" pitchFamily="2" charset="-78"/>
              </a:defRPr>
            </a:lvl1pPr>
            <a:lvl2pPr>
              <a:defRPr>
                <a:cs typeface="SKR HEAD1" pitchFamily="2" charset="-78"/>
              </a:defRPr>
            </a:lvl2pPr>
            <a:lvl3pPr>
              <a:defRPr>
                <a:cs typeface="SKR HEAD1" pitchFamily="2" charset="-78"/>
              </a:defRPr>
            </a:lvl3pPr>
            <a:lvl4pPr>
              <a:defRPr>
                <a:cs typeface="SKR HEAD1" pitchFamily="2" charset="-78"/>
              </a:defRPr>
            </a:lvl4pPr>
            <a:lvl5pPr>
              <a:defRPr>
                <a:cs typeface="SKR HEAD1" pitchFamily="2" charset="-78"/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916C8-9B00-40A0-8ED8-91F8C5571B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C8F15-B788-4099-80ED-4BAF8FED3FC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10914-124D-4CDF-82E4-E969152C74C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D421F-2ABB-4312-BD99-89469D0B9EE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59F9-8FBC-424F-95F1-C75B3FE2E813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738D0-CC4A-445D-AF79-49A19B3A846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3C806-326F-4129-A411-1A911EBDFA1B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D5713-FA49-4688-8255-DFF5DB6B6A9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6A436-2C11-4D2C-A2DD-955C04813078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56C15-01A2-4DE2-B9A5-2C640CCA336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81E1C-0B6D-43DA-BE4C-85BD4C95E9F6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81521-F5AA-44DE-AAE5-E0AA10E3761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D94E9-86C3-4F13-92B0-2CC191F20899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B0064-111D-4403-88E0-1912FC88A76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8B8A8-8FD1-41D8-B001-306126A8B7B7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A4881-DE0A-479B-99A1-07478189704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DA37-AF79-4B94-9039-1C22DA12D4B4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9E778-3167-4338-AB87-C430B3B8C98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31853-5B1A-41E2-A57E-538F1D11A27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702D5-4DD5-4027-93A6-BE69FAD1E16D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3089B-7E67-4F0C-87A3-B5231592AFF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D522-F076-42AD-9BD6-F0BDC4436CEC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0925F-433F-409F-8AA7-D0AA75C1F25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90D8F-3B65-436C-B45E-0777D40ABC9D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58938-96D9-4A1C-85AA-039C7A6ECBF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3C055-A770-4624-99AD-8C921082F5E8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BCE6-02A4-4E94-82EB-90D7FDBD9A7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03F0F-C730-43E9-B261-BC70B72F9385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1BFA8-81F9-4906-97E0-358A63A0ED7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30A57-B978-4E48-957F-93460DFB19FE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3278C-F5F3-415A-91B7-7679BE33FC0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781E8-DFA8-4DB9-8402-890BB83E990B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28E0-A1B2-4361-A67D-18FA9D01CE9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21050-92C3-453C-B5B5-DDFAC9EC6789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A2870-5FDD-45D7-8050-3AF1DA318B9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EB3D-C8BC-4156-90B6-879F5C2AA5E6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DFF69-8EB6-424D-AF24-38909C0A74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C12C-C77A-43E6-A59F-6D1972205E3E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AFAB2-B8A7-41A1-A140-8999B0C8B3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D31D-0F8A-4BBA-B600-AD965970EA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3F5D-F768-4392-BADB-4956625C2E1E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CD3B-B811-4E7F-9023-0B9ADEDAD94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91C32-3684-4FA2-A062-8E5F54F90656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A5B84-92DD-440A-BD2E-A3340402B42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AEC52-E828-4544-AE5F-235825F125E1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188D2-1C68-4EBE-AA2D-DE6886F96F9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4B2D9-46F3-4B0C-9E19-CEAA5FFEE1DB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93B5A-598B-4730-A579-11D395DAFA5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A12E6-314A-44FA-B133-076B94B6A7FE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6F63A-2D61-4B0B-AACC-83AB931C9DF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D78B9-CB2D-4427-8432-7ED9C163BBE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77C6A-499B-468A-BA08-21E21296803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8AE48-BDFC-4ED8-B1A7-69E71B54888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54B1B-CEEF-488A-861A-55BD84993A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B7A36-75F9-4DCB-8B58-A19D7CA829F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72687-91ED-4019-BC4B-7776C275E2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BA51D-105C-4DF9-BF0E-710BDB37154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4708A-9A70-46B7-9323-B3E18D6F19B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16F48-3D2D-431F-B7C3-D7934FBED08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45961-7F3C-4FB2-A42B-6505A1C013A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59548-F904-4863-9606-B61F82F73B4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2DF70-D3BA-4EC6-B533-66C37BF7EC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3D552-177E-4C3C-8D10-80D8AD75376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CF047-636E-4197-B272-2E46F35DBE6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143D7-9041-43AA-BD1F-8B5E65EE156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B7FED-25A7-48C7-AA69-B3E738542BB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12D19-2123-4A9F-B02D-2088A54899C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37C5C-99CB-4E62-BD0F-3F0D567D47A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D7AD8-9893-44E9-A44E-E4C3676D668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23937-0B14-492B-9AA3-6705F847A5A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60350-83E5-45EE-950C-5B175B7F898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ذو زاوية واحدة مخدوشة ودائرية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مثلث قائم الزاوية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شكل حر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9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A596F-ADF2-4EE5-A9BA-2882D619913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6B4B0-FE52-4712-82A8-D392A089B2D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2479C-F7D3-4D39-B291-7C0C9662CCC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F0A4E-9216-40E2-9093-CD04B7226F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0E165-62D0-4E1A-B63D-605F2EBADE9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2D051-3B9D-4A15-8F8F-D57B26650BE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AAE99A7F-689A-4C7E-96DF-31BFF6AC3FF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22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4604A2D9-9E49-48F7-B464-CDB9C515774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5302E6-26F5-416A-97B7-63209E004DAC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ECA61F-457A-484A-A997-30815054FE2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0D7F8F-FD8C-4BCB-8C81-8C5AE15FA564}" type="datetimeFigureOut">
              <a:rPr lang="ar-SA"/>
              <a:pPr>
                <a:defRPr/>
              </a:pPr>
              <a:t>14/05/33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E651B9-CF93-452D-8B79-2B7BE895C40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latin typeface="+mn-lt"/>
              </a:defRPr>
            </a:lvl1pPr>
          </a:lstStyle>
          <a:p>
            <a:pPr>
              <a:defRPr/>
            </a:pPr>
            <a:fld id="{81EF9A97-43A7-441F-9C1E-B8A3722282D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9" name="عنصر نائب للنص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F9AF45D-E132-428C-AD74-566A80A3AD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مجموعة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5pPr>
      <a:lvl6pPr marL="4572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6pPr>
      <a:lvl7pPr marL="9144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7pPr>
      <a:lvl8pPr marL="13716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8pPr>
      <a:lvl9pPr marL="18288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18" charset="-78"/>
        </a:defRPr>
      </a:lvl9pPr>
    </p:titleStyle>
    <p:bodyStyle>
      <a:lvl1pPr marL="273050" indent="-2730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Majalla UI"/>
          <a:cs typeface="+mn-cs"/>
        </a:defRPr>
      </a:lvl1pPr>
      <a:lvl2pPr marL="639763" indent="-2460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Majalla UI"/>
          <a:cs typeface="+mn-cs"/>
        </a:defRPr>
      </a:lvl2pPr>
      <a:lvl3pPr marL="914400" indent="-2460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Majalla UI"/>
          <a:cs typeface="+mn-cs"/>
        </a:defRPr>
      </a:lvl3pPr>
      <a:lvl4pPr marL="1187450" indent="-2095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4pPr>
      <a:lvl5pPr marL="1462088" indent="-209550" algn="r" rtl="1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endParaRPr lang="ar-SA" smtClean="0"/>
          </a:p>
        </p:txBody>
      </p:sp>
      <p:pic>
        <p:nvPicPr>
          <p:cNvPr id="10244" name="Picture 4" descr="MC9004382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0"/>
            <a:ext cx="3578225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MC9004348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149725"/>
            <a:ext cx="26638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Text Box 4" descr="30%"/>
          <p:cNvSpPr txBox="1">
            <a:spLocks noChangeArrowheads="1"/>
          </p:cNvSpPr>
          <p:nvPr/>
        </p:nvSpPr>
        <p:spPr bwMode="auto">
          <a:xfrm>
            <a:off x="647700" y="2547938"/>
            <a:ext cx="7920038" cy="1631950"/>
          </a:xfrm>
          <a:prstGeom prst="rect">
            <a:avLst/>
          </a:prstGeom>
          <a:pattFill prst="pct30">
            <a:fgClr>
              <a:schemeClr val="hlink"/>
            </a:fgClr>
            <a:bgClr>
              <a:schemeClr val="bg1"/>
            </a:bgClr>
          </a:pattFill>
          <a:ln w="57150">
            <a:solidFill>
              <a:srgbClr val="003399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  <a:p>
            <a:pPr algn="ctr">
              <a:defRPr/>
            </a:pPr>
            <a:r>
              <a:rPr lang="ar-SA" sz="8000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SKR HEAD1 Outlined" pitchFamily="2" charset="-78"/>
              </a:rPr>
              <a:t>الأمثلة </a:t>
            </a: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285720" y="285728"/>
          <a:ext cx="8643998" cy="624949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1357529"/>
                <a:gridCol w="1425246"/>
                <a:gridCol w="5861223"/>
              </a:tblGrid>
              <a:tr h="732615"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663300"/>
                          </a:solidFill>
                          <a:effectLst/>
                          <a:cs typeface="SKR HEAD1" pitchFamily="2" charset="-78"/>
                        </a:rPr>
                        <a:t>المثال</a:t>
                      </a:r>
                      <a:endParaRPr lang="ar-SA" sz="3600" b="0" dirty="0">
                        <a:solidFill>
                          <a:srgbClr val="663300"/>
                        </a:solidFill>
                        <a:effectLst/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3600" b="0" dirty="0">
                        <a:solidFill>
                          <a:srgbClr val="663300"/>
                        </a:solidFill>
                        <a:effectLst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6633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التوضيح</a:t>
                      </a:r>
                      <a:endParaRPr lang="ar-SA" sz="3600" b="0" dirty="0">
                        <a:solidFill>
                          <a:srgbClr val="6633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917152">
                <a:tc row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b="0" dirty="0" smtClean="0">
                          <a:solidFill>
                            <a:srgbClr val="CC99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SKR HEAD1" pitchFamily="2" charset="-78"/>
                        </a:rPr>
                        <a:t>حروف المد</a:t>
                      </a:r>
                      <a:endParaRPr lang="ar-SA" sz="4800" b="0" dirty="0" smtClean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31"/>
                        </a:rPr>
                        <a:t>ﭷ</a:t>
                      </a:r>
                      <a:endParaRPr lang="ar-SA" sz="3600" b="0" dirty="0" smtClean="0"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 smtClean="0"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5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إذا وقع بعد حروف المد الثلاثة وهي </a:t>
                      </a:r>
                      <a:r>
                        <a:rPr lang="ar-SA" sz="3500" b="0" dirty="0" smtClean="0"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(الألف والواو الساكنة المضموم ما قبلها والياء الساكنة المكسور ما قبلها</a:t>
                      </a:r>
                      <a:r>
                        <a:rPr lang="ar-SA" sz="3500" b="0" baseline="0" dirty="0" smtClean="0"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 </a:t>
                      </a:r>
                      <a:r>
                        <a:rPr lang="ar-SA" sz="3500" b="0" dirty="0" smtClean="0">
                          <a:solidFill>
                            <a:srgbClr val="0033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)</a:t>
                      </a:r>
                      <a:r>
                        <a:rPr lang="ar-SA" sz="35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 حرف ساكن لأجل الوقف جاز</a:t>
                      </a:r>
                      <a:r>
                        <a:rPr lang="ar-SA" sz="3500" b="0" baseline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 في حرف المد القصر والتوسط والإشباع ، وأما في حالة الوصل فيمد مداً طبيعياً .</a:t>
                      </a:r>
                      <a:endParaRPr lang="ar-SA" sz="35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28564"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02"/>
                        </a:rPr>
                        <a:t>ﭻ</a:t>
                      </a:r>
                      <a:endParaRPr lang="ar-SA" sz="3600" b="0" dirty="0"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42942"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200" b="0" dirty="0" smtClean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01"/>
                        </a:rPr>
                        <a:t>ﭥ</a:t>
                      </a:r>
                      <a:endParaRPr lang="ar-SA" sz="3600" b="0" dirty="0"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759083"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4800" b="0" dirty="0" smtClean="0">
                          <a:solidFill>
                            <a:srgbClr val="CC9900"/>
                          </a:solidFill>
                          <a:effectLst/>
                          <a:ea typeface="Times New Roman"/>
                          <a:cs typeface="SKR HEAD1" pitchFamily="2" charset="-78"/>
                        </a:rPr>
                        <a:t> </a:t>
                      </a:r>
                      <a:r>
                        <a:rPr lang="ar-SA" sz="4800" b="0" dirty="0" smtClean="0">
                          <a:solidFill>
                            <a:srgbClr val="CC9900"/>
                          </a:solidFill>
                          <a:effectLst/>
                          <a:ea typeface="Times New Roman"/>
                          <a:cs typeface="SKR HEAD1" pitchFamily="2" charset="-78"/>
                        </a:rPr>
                        <a:t>حرفا</a:t>
                      </a:r>
                      <a:r>
                        <a:rPr lang="ar-SA" sz="4800" b="0" baseline="0" dirty="0" smtClean="0">
                          <a:solidFill>
                            <a:srgbClr val="CC9900"/>
                          </a:solidFill>
                          <a:effectLst/>
                          <a:ea typeface="Times New Roman"/>
                          <a:cs typeface="SKR HEAD1" pitchFamily="2" charset="-78"/>
                        </a:rPr>
                        <a:t> اللين </a:t>
                      </a:r>
                      <a:endParaRPr lang="ar-SA" sz="4800" b="0" dirty="0">
                        <a:solidFill>
                          <a:srgbClr val="CC9900"/>
                        </a:solidFill>
                        <a:effectLst/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endParaRPr lang="ar-SA" sz="3600" b="0" dirty="0" smtClean="0"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ea typeface="Times New Roman"/>
                        <a:cs typeface="QCF_P602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602"/>
                        </a:rPr>
                        <a:t>ﭤ</a:t>
                      </a:r>
                      <a:endParaRPr lang="ar-SA" sz="3600" b="0" dirty="0"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500" b="0" dirty="0" smtClean="0"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إذا</a:t>
                      </a:r>
                      <a:r>
                        <a:rPr lang="ar-SA" sz="3500" b="0" baseline="0" dirty="0" smtClean="0"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 وقع بعد حرفي اللين وهما </a:t>
                      </a:r>
                      <a:r>
                        <a:rPr lang="ar-SA" sz="3500" b="0" baseline="0" dirty="0" smtClean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(الواو والياء الساكنتان المفتوح ما قبلهما)</a:t>
                      </a:r>
                      <a:r>
                        <a:rPr lang="ar-SA" sz="3500" b="0" baseline="0" dirty="0" smtClean="0"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 حرف ساكن لأجل الوقف جاز في حرفي اللين القصر والتوسط والإشباع ، وأما في حالة الوصل فيمد مداً ما بقدر حركة واحدة .</a:t>
                      </a:r>
                      <a:endParaRPr lang="ar-SA" sz="3500" b="0" dirty="0">
                        <a:solidFill>
                          <a:srgbClr val="66006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59083"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endParaRPr lang="ar-SA" sz="3600" b="0" dirty="0">
                        <a:solidFill>
                          <a:srgbClr val="CC99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GA Arabesque" pitchFamily="2" charset="2"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FF5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602"/>
                        </a:rPr>
                        <a:t>ﭜ</a:t>
                      </a:r>
                      <a:endParaRPr lang="ar-SA" sz="3600" b="0" dirty="0">
                        <a:solidFill>
                          <a:srgbClr val="FF5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36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6600" smtClean="0">
                <a:solidFill>
                  <a:srgbClr val="008000"/>
                </a:solidFill>
              </a:rPr>
              <a:t>الشاهد </a:t>
            </a:r>
          </a:p>
        </p:txBody>
      </p:sp>
      <p:sp>
        <p:nvSpPr>
          <p:cNvPr id="13315" name="عنصر نائب للمحتوى 2"/>
          <p:cNvSpPr>
            <a:spLocks noGrp="1"/>
          </p:cNvSpPr>
          <p:nvPr>
            <p:ph idx="1"/>
          </p:nvPr>
        </p:nvSpPr>
        <p:spPr>
          <a:xfrm>
            <a:off x="0" y="1214422"/>
            <a:ext cx="9026525" cy="5643578"/>
          </a:xfrm>
        </p:spPr>
        <p:txBody>
          <a:bodyPr/>
          <a:lstStyle/>
          <a:p>
            <a:pPr>
              <a:buNone/>
            </a:pPr>
            <a:r>
              <a:rPr lang="ar-SA" sz="5400" dirty="0" smtClean="0">
                <a:solidFill>
                  <a:srgbClr val="0000FF"/>
                </a:solidFill>
              </a:rPr>
              <a:t>قال الشيخ سليمان </a:t>
            </a:r>
            <a:r>
              <a:rPr lang="ar-SA" sz="5400" dirty="0" err="1" smtClean="0">
                <a:solidFill>
                  <a:srgbClr val="0000FF"/>
                </a:solidFill>
              </a:rPr>
              <a:t>الجمزوري</a:t>
            </a:r>
            <a:r>
              <a:rPr lang="ar-SA" sz="5400" dirty="0" smtClean="0">
                <a:solidFill>
                  <a:srgbClr val="0000FF"/>
                </a:solidFill>
              </a:rPr>
              <a:t> رحمه الله :</a:t>
            </a:r>
          </a:p>
          <a:p>
            <a:pPr>
              <a:buNone/>
            </a:pPr>
            <a:endParaRPr lang="ar-SA" sz="54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ar-EG" sz="5400" dirty="0" smtClean="0">
                <a:solidFill>
                  <a:srgbClr val="660066"/>
                </a:solidFill>
              </a:rPr>
              <a:t>وَمِثْـلُ ذَا إِنْ عَرَضَ السُّـكُـونُ</a:t>
            </a:r>
          </a:p>
          <a:p>
            <a:pPr>
              <a:buNone/>
            </a:pPr>
            <a:r>
              <a:rPr lang="ar-SA" sz="5400" dirty="0" smtClean="0">
                <a:solidFill>
                  <a:srgbClr val="660066"/>
                </a:solidFill>
              </a:rPr>
              <a:t>                                   </a:t>
            </a:r>
            <a:r>
              <a:rPr lang="ar-EG" sz="5400" dirty="0" smtClean="0">
                <a:solidFill>
                  <a:srgbClr val="660066"/>
                </a:solidFill>
              </a:rPr>
              <a:t>وَقْـفًـا</a:t>
            </a:r>
            <a:r>
              <a:rPr lang="ar-EG" sz="5400" dirty="0" smtClean="0">
                <a:solidFill>
                  <a:srgbClr val="660066"/>
                </a:solidFill>
              </a:rPr>
              <a:t> </a:t>
            </a:r>
            <a:r>
              <a:rPr lang="ar-EG" sz="5400" dirty="0" err="1" smtClean="0">
                <a:solidFill>
                  <a:srgbClr val="660066"/>
                </a:solidFill>
              </a:rPr>
              <a:t>كَتَعْلَـمُـونَ</a:t>
            </a:r>
            <a:r>
              <a:rPr lang="ar-EG" sz="5400" dirty="0" smtClean="0">
                <a:solidFill>
                  <a:srgbClr val="660066"/>
                </a:solidFill>
              </a:rPr>
              <a:t> نَسْتَـعِـيـنُ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rgbClr val="990000"/>
                </a:solidFill>
              </a:rPr>
              <a:t>نشاط 1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914432" y="1600200"/>
            <a:ext cx="8229600" cy="4525963"/>
          </a:xfrm>
        </p:spPr>
        <p:txBody>
          <a:bodyPr/>
          <a:lstStyle/>
          <a:p>
            <a:pPr algn="just" eaLnBrk="1" hangingPunct="1">
              <a:defRPr/>
            </a:pPr>
            <a:r>
              <a:rPr lang="ar-SA" sz="7200" dirty="0" smtClean="0">
                <a:solidFill>
                  <a:srgbClr val="003399"/>
                </a:solidFill>
              </a:rPr>
              <a:t>استخرج المد العارض للسكون من سورتي الفاتحة وقريش مبيناً حكمه ومقداره وسببه:</a:t>
            </a:r>
            <a:endParaRPr lang="ar-SA" sz="7200" dirty="0" smtClean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285722" y="71414"/>
          <a:ext cx="8643996" cy="64866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6416"/>
                <a:gridCol w="1488804"/>
                <a:gridCol w="1208308"/>
                <a:gridCol w="1096338"/>
                <a:gridCol w="1993238"/>
                <a:gridCol w="2370892"/>
              </a:tblGrid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م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الكلمة</a:t>
                      </a:r>
                      <a:endParaRPr lang="ar-SA" sz="44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الحرف 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حكمه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مقداره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SKR HEAD1" pitchFamily="2" charset="-78"/>
                        </a:rPr>
                        <a:t>سببه</a:t>
                      </a:r>
                      <a:endParaRPr lang="ar-SA" sz="4000" b="0" dirty="0">
                        <a:solidFill>
                          <a:srgbClr val="99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1</a:t>
                      </a:r>
                      <a:endParaRPr lang="ar-SA" sz="2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الرحيم</a:t>
                      </a:r>
                      <a:endParaRPr lang="ar-SA" sz="4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32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عروض السكون بعد حرف المد</a:t>
                      </a:r>
                      <a:endParaRPr lang="ar-SA" sz="2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2</a:t>
                      </a:r>
                      <a:endParaRPr lang="ar-SA" sz="2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العالمين</a:t>
                      </a:r>
                      <a:endParaRPr lang="ar-SA" sz="4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32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عروض السكون بعد حرف المد</a:t>
                      </a:r>
                      <a:endParaRPr lang="ar-SA" sz="2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3</a:t>
                      </a:r>
                      <a:endParaRPr lang="ar-SA" sz="2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والصيف</a:t>
                      </a:r>
                      <a:endParaRPr lang="ar-SA" sz="4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40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32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عروض السكون بعد حرف المد</a:t>
                      </a:r>
                      <a:endParaRPr lang="ar-SA" sz="28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4</a:t>
                      </a:r>
                      <a:endParaRPr lang="ar-SA" sz="2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الدين</a:t>
                      </a:r>
                      <a:endParaRPr lang="ar-SA" sz="4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32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عروض السكون بعد حرف المد</a:t>
                      </a:r>
                      <a:endParaRPr lang="ar-SA" sz="2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5</a:t>
                      </a:r>
                      <a:endParaRPr lang="ar-SA" sz="2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نستعين</a:t>
                      </a:r>
                      <a:endParaRPr lang="ar-SA" sz="4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32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عروض السكون بعد حرف المد</a:t>
                      </a:r>
                      <a:endParaRPr lang="ar-SA" sz="2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81738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2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قريش</a:t>
                      </a:r>
                      <a:endParaRPr lang="ar-SA" sz="44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40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0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32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rgbClr val="C00000"/>
                          </a:solidFill>
                          <a:cs typeface="SKR HEAD1" pitchFamily="2" charset="-78"/>
                        </a:rPr>
                        <a:t>عروض السكون بعد حرف المد</a:t>
                      </a:r>
                      <a:endParaRPr lang="ar-SA" sz="2800" dirty="0">
                        <a:solidFill>
                          <a:srgbClr val="C0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5857884" y="1000108"/>
            <a:ext cx="985838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4714876" y="1000108"/>
            <a:ext cx="985838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3000364" y="1000108"/>
            <a:ext cx="1428760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500034" y="1000108"/>
            <a:ext cx="2143140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5857884" y="1857364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/>
          <p:cNvSpPr/>
          <p:nvPr/>
        </p:nvSpPr>
        <p:spPr>
          <a:xfrm>
            <a:off x="4714876" y="1928802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3071802" y="1857364"/>
            <a:ext cx="1214446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428596" y="1857364"/>
            <a:ext cx="2143140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5857884" y="2857496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4714876" y="2857496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857488" y="2857496"/>
            <a:ext cx="1571636" cy="8572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428596" y="2857496"/>
            <a:ext cx="2143140" cy="8572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16"/>
          <p:cNvSpPr/>
          <p:nvPr/>
        </p:nvSpPr>
        <p:spPr>
          <a:xfrm>
            <a:off x="5857884" y="3786190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4786314" y="3786190"/>
            <a:ext cx="92869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3000364" y="3786190"/>
            <a:ext cx="128588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500034" y="3786190"/>
            <a:ext cx="200026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5857884" y="4714884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4714876" y="4714884"/>
            <a:ext cx="92869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/>
          <p:cNvSpPr/>
          <p:nvPr/>
        </p:nvSpPr>
        <p:spPr>
          <a:xfrm>
            <a:off x="3071802" y="4786322"/>
            <a:ext cx="128588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428596" y="4714884"/>
            <a:ext cx="200026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/>
          <p:cNvSpPr/>
          <p:nvPr/>
        </p:nvSpPr>
        <p:spPr>
          <a:xfrm>
            <a:off x="5857884" y="5643578"/>
            <a:ext cx="100013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4714876" y="5715016"/>
            <a:ext cx="928694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ستطيل 26"/>
          <p:cNvSpPr/>
          <p:nvPr/>
        </p:nvSpPr>
        <p:spPr>
          <a:xfrm>
            <a:off x="2857488" y="5715016"/>
            <a:ext cx="1581160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مستطيل 27"/>
          <p:cNvSpPr/>
          <p:nvPr/>
        </p:nvSpPr>
        <p:spPr>
          <a:xfrm>
            <a:off x="500034" y="5715016"/>
            <a:ext cx="2071702" cy="7858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rgbClr val="990000"/>
                </a:solidFill>
              </a:rPr>
              <a:t>نشاط </a:t>
            </a:r>
            <a:r>
              <a:rPr lang="ar-SA" sz="8800" dirty="0" smtClean="0">
                <a:solidFill>
                  <a:srgbClr val="990000"/>
                </a:solidFill>
              </a:rPr>
              <a:t>2</a:t>
            </a:r>
            <a:endParaRPr lang="ar-SA" sz="8800" dirty="0" smtClean="0">
              <a:solidFill>
                <a:srgbClr val="990000"/>
              </a:solidFill>
            </a:endParaRP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525963"/>
          </a:xfrm>
        </p:spPr>
        <p:txBody>
          <a:bodyPr/>
          <a:lstStyle/>
          <a:p>
            <a:pPr algn="just" eaLnBrk="1" hangingPunct="1">
              <a:buNone/>
              <a:defRPr/>
            </a:pPr>
            <a:r>
              <a:rPr lang="ar-SA" sz="8000" dirty="0" smtClean="0">
                <a:solidFill>
                  <a:srgbClr val="003399"/>
                </a:solidFill>
              </a:rPr>
              <a:t>هات لكل حرف من حروف المد مثالين فيهما مد </a:t>
            </a:r>
            <a:r>
              <a:rPr lang="ar-SA" sz="8000" dirty="0" smtClean="0">
                <a:solidFill>
                  <a:srgbClr val="003399"/>
                </a:solidFill>
              </a:rPr>
              <a:t>عارض للسكون </a:t>
            </a:r>
            <a:r>
              <a:rPr lang="ar-SA" sz="8000" dirty="0" smtClean="0">
                <a:solidFill>
                  <a:srgbClr val="003399"/>
                </a:solidFill>
              </a:rPr>
              <a:t>مبيناً حكمه ومقداره :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714348" y="785794"/>
          <a:ext cx="7972453" cy="576072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2205306"/>
                <a:gridCol w="2205306"/>
                <a:gridCol w="2205306"/>
                <a:gridCol w="1356535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حرف المد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مثال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حكم المد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6633"/>
                          </a:solidFill>
                          <a:cs typeface="SKR HEAD1" pitchFamily="2" charset="-78"/>
                        </a:rPr>
                        <a:t>مقداره</a:t>
                      </a:r>
                      <a:endParaRPr lang="ar-SA" sz="4800" b="0" dirty="0">
                        <a:solidFill>
                          <a:srgbClr val="996633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الرحمن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جائز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4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القرآن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جائز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2-4-6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الواو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تذكرون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جائز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44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يوعدون</a:t>
                      </a:r>
                      <a:endParaRPr lang="ar-SA" sz="48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جائز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3399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4400" dirty="0">
                        <a:solidFill>
                          <a:srgbClr val="0033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9900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4800" dirty="0">
                        <a:solidFill>
                          <a:srgbClr val="99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مبين</a:t>
                      </a:r>
                      <a:endParaRPr lang="ar-SA" sz="48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جائز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44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حليم</a:t>
                      </a:r>
                      <a:endParaRPr lang="ar-SA" sz="48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8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جائز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2-4-6</a:t>
                      </a:r>
                      <a:endParaRPr lang="ar-SA" sz="44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مستدير الزوايا 4"/>
          <p:cNvSpPr/>
          <p:nvPr/>
        </p:nvSpPr>
        <p:spPr>
          <a:xfrm>
            <a:off x="2214546" y="1714488"/>
            <a:ext cx="1985970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857224" y="1714488"/>
            <a:ext cx="1143008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2143108" y="2500306"/>
            <a:ext cx="1985970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785786" y="2500306"/>
            <a:ext cx="1214446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2214546" y="3357562"/>
            <a:ext cx="1985970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857224" y="3357562"/>
            <a:ext cx="1143008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2214546" y="4143380"/>
            <a:ext cx="1985970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857224" y="4143380"/>
            <a:ext cx="1143008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214546" y="5000636"/>
            <a:ext cx="1985970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857224" y="5000636"/>
            <a:ext cx="1143008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2143108" y="5786454"/>
            <a:ext cx="1985970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785786" y="5786454"/>
            <a:ext cx="1214446" cy="64294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chemeClr val="bg2"/>
                </a:solidFill>
              </a:rPr>
              <a:t>نشاط </a:t>
            </a:r>
            <a:r>
              <a:rPr lang="ar-SA" sz="8800" dirty="0" smtClean="0">
                <a:solidFill>
                  <a:schemeClr val="bg2"/>
                </a:solidFill>
              </a:rPr>
              <a:t>3</a:t>
            </a:r>
            <a:endParaRPr lang="ar-SA" sz="8800" dirty="0" smtClean="0">
              <a:solidFill>
                <a:schemeClr val="bg2"/>
              </a:solidFill>
            </a:endParaRP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600200"/>
            <a:ext cx="7758138" cy="4525963"/>
          </a:xfrm>
        </p:spPr>
        <p:txBody>
          <a:bodyPr/>
          <a:lstStyle/>
          <a:p>
            <a:pPr algn="just" eaLnBrk="1" hangingPunct="1">
              <a:buNone/>
              <a:defRPr/>
            </a:pPr>
            <a:r>
              <a:rPr lang="ar-SA" sz="8000" dirty="0" smtClean="0">
                <a:solidFill>
                  <a:srgbClr val="FFC000"/>
                </a:solidFill>
              </a:rPr>
              <a:t>ميز العرض للسكون بوضع خط تحته في الأمثلة الآتية :</a:t>
            </a:r>
            <a:endParaRPr lang="ar-SA" sz="8000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ضلع عشري 4"/>
          <p:cNvSpPr/>
          <p:nvPr/>
        </p:nvSpPr>
        <p:spPr>
          <a:xfrm>
            <a:off x="6572264" y="214290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FF0000"/>
                </a:solidFill>
                <a:ea typeface="Times New Roman"/>
                <a:cs typeface="QCF_P590"/>
              </a:rPr>
              <a:t>ﭷ</a:t>
            </a:r>
            <a:endParaRPr lang="ar-SA" sz="4800" dirty="0">
              <a:solidFill>
                <a:srgbClr val="FF0000"/>
              </a:solidFill>
            </a:endParaRPr>
          </a:p>
        </p:txBody>
      </p:sp>
      <p:sp>
        <p:nvSpPr>
          <p:cNvPr id="7" name="مضلع عشري 6"/>
          <p:cNvSpPr/>
          <p:nvPr/>
        </p:nvSpPr>
        <p:spPr>
          <a:xfrm>
            <a:off x="4214810" y="214290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663300"/>
                </a:solidFill>
                <a:ea typeface="Times New Roman"/>
                <a:cs typeface="QCF_P483"/>
              </a:rPr>
              <a:t>ﭩ</a:t>
            </a:r>
            <a:endParaRPr lang="ar-SA" sz="4800" dirty="0">
              <a:solidFill>
                <a:srgbClr val="663300"/>
              </a:solidFill>
            </a:endParaRPr>
          </a:p>
        </p:txBody>
      </p:sp>
      <p:sp>
        <p:nvSpPr>
          <p:cNvPr id="9" name="مضلع عشري 8"/>
          <p:cNvSpPr/>
          <p:nvPr/>
        </p:nvSpPr>
        <p:spPr>
          <a:xfrm>
            <a:off x="1928794" y="214290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3399"/>
                </a:solidFill>
                <a:ea typeface="Times New Roman"/>
                <a:cs typeface="QCF_P490"/>
              </a:rPr>
              <a:t>ﯾ</a:t>
            </a:r>
            <a:endParaRPr lang="ar-SA" sz="4800" dirty="0">
              <a:solidFill>
                <a:srgbClr val="003399"/>
              </a:solidFill>
            </a:endParaRPr>
          </a:p>
        </p:txBody>
      </p:sp>
      <p:sp>
        <p:nvSpPr>
          <p:cNvPr id="11" name="مضلع عشري 10"/>
          <p:cNvSpPr/>
          <p:nvPr/>
        </p:nvSpPr>
        <p:spPr>
          <a:xfrm>
            <a:off x="6572264" y="2857496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FF0000"/>
                </a:solidFill>
                <a:ea typeface="Times New Roman"/>
                <a:cs typeface="QCF_P483"/>
              </a:rPr>
              <a:t>ﭲ</a:t>
            </a:r>
            <a:endParaRPr lang="ar-SA" sz="3600" dirty="0">
              <a:solidFill>
                <a:srgbClr val="FF0000"/>
              </a:solidFill>
            </a:endParaRPr>
          </a:p>
        </p:txBody>
      </p:sp>
      <p:sp>
        <p:nvSpPr>
          <p:cNvPr id="13" name="مضلع عشري 12"/>
          <p:cNvSpPr/>
          <p:nvPr/>
        </p:nvSpPr>
        <p:spPr>
          <a:xfrm>
            <a:off x="4214810" y="2857496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663300"/>
                </a:solidFill>
                <a:ea typeface="Times New Roman"/>
                <a:cs typeface="QCF_P486"/>
              </a:rPr>
              <a:t>ﯟ</a:t>
            </a:r>
            <a:endParaRPr lang="ar-SA" sz="4800" dirty="0">
              <a:solidFill>
                <a:srgbClr val="663300"/>
              </a:solidFill>
            </a:endParaRPr>
          </a:p>
        </p:txBody>
      </p:sp>
      <p:sp>
        <p:nvSpPr>
          <p:cNvPr id="18" name="مضلع عشري 17"/>
          <p:cNvSpPr/>
          <p:nvPr/>
        </p:nvSpPr>
        <p:spPr>
          <a:xfrm>
            <a:off x="2000232" y="2928934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3399"/>
                </a:solidFill>
                <a:ea typeface="Times New Roman"/>
                <a:cs typeface="QCF_P488"/>
              </a:rPr>
              <a:t>ﰈ</a:t>
            </a:r>
            <a:endParaRPr lang="ar-SA" sz="4800" dirty="0">
              <a:solidFill>
                <a:srgbClr val="003399"/>
              </a:solidFill>
            </a:endParaRPr>
          </a:p>
        </p:txBody>
      </p:sp>
      <p:sp>
        <p:nvSpPr>
          <p:cNvPr id="19" name="مضلع عشري 18"/>
          <p:cNvSpPr/>
          <p:nvPr/>
        </p:nvSpPr>
        <p:spPr>
          <a:xfrm>
            <a:off x="6572264" y="5214950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FF0000"/>
                </a:solidFill>
                <a:ea typeface="Times New Roman"/>
                <a:cs typeface="QCF_P486"/>
              </a:rPr>
              <a:t>ﮭ</a:t>
            </a:r>
            <a:endParaRPr lang="ar-SA" sz="4800" dirty="0">
              <a:solidFill>
                <a:srgbClr val="FF0000"/>
              </a:solidFill>
            </a:endParaRPr>
          </a:p>
        </p:txBody>
      </p:sp>
      <p:sp>
        <p:nvSpPr>
          <p:cNvPr id="20" name="مضلع عشري 19"/>
          <p:cNvSpPr/>
          <p:nvPr/>
        </p:nvSpPr>
        <p:spPr>
          <a:xfrm>
            <a:off x="4214810" y="5214950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663300"/>
                </a:solidFill>
                <a:ea typeface="Times New Roman"/>
                <a:cs typeface="QCF_P486"/>
              </a:rPr>
              <a:t>ﯻ</a:t>
            </a:r>
            <a:endParaRPr lang="ar-SA" sz="4800" dirty="0">
              <a:solidFill>
                <a:srgbClr val="663300"/>
              </a:solidFill>
            </a:endParaRPr>
          </a:p>
        </p:txBody>
      </p:sp>
      <p:sp>
        <p:nvSpPr>
          <p:cNvPr id="21" name="مضلع عشري 20"/>
          <p:cNvSpPr/>
          <p:nvPr/>
        </p:nvSpPr>
        <p:spPr>
          <a:xfrm>
            <a:off x="2000232" y="5286388"/>
            <a:ext cx="1714480" cy="1143008"/>
          </a:xfrm>
          <a:prstGeom prst="decagon">
            <a:avLst/>
          </a:prstGeom>
          <a:solidFill>
            <a:srgbClr val="FFFFCC"/>
          </a:solidFill>
          <a:ln w="381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3399"/>
                </a:solidFill>
                <a:ea typeface="Times New Roman"/>
                <a:cs typeface="QCF_P488"/>
              </a:rPr>
              <a:t>ﭳ</a:t>
            </a:r>
            <a:endParaRPr lang="ar-SA" sz="4800" dirty="0">
              <a:solidFill>
                <a:srgbClr val="003399"/>
              </a:solidFill>
            </a:endParaRPr>
          </a:p>
        </p:txBody>
      </p:sp>
      <p:cxnSp>
        <p:nvCxnSpPr>
          <p:cNvPr id="23" name="رابط مستقيم 22"/>
          <p:cNvCxnSpPr/>
          <p:nvPr/>
        </p:nvCxnSpPr>
        <p:spPr>
          <a:xfrm flipV="1">
            <a:off x="6800872" y="1571612"/>
            <a:ext cx="1414466" cy="14294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رابط مستقيم 26"/>
          <p:cNvCxnSpPr/>
          <p:nvPr/>
        </p:nvCxnSpPr>
        <p:spPr>
          <a:xfrm flipV="1">
            <a:off x="4357686" y="4214818"/>
            <a:ext cx="1414466" cy="14294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مستقيم 27"/>
          <p:cNvCxnSpPr/>
          <p:nvPr/>
        </p:nvCxnSpPr>
        <p:spPr>
          <a:xfrm flipV="1">
            <a:off x="4371980" y="6486540"/>
            <a:ext cx="1414466" cy="14294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 rot="20834898">
            <a:off x="-539110" y="998982"/>
            <a:ext cx="8910419" cy="4525963"/>
          </a:xfrm>
        </p:spPr>
        <p:txBody>
          <a:bodyPr/>
          <a:lstStyle/>
          <a:p>
            <a:pPr>
              <a:buNone/>
            </a:pP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	   المــــد     </a:t>
            </a:r>
            <a:r>
              <a:rPr lang="ar-SA" sz="13000" dirty="0" smtClean="0">
                <a:solidFill>
                  <a:srgbClr val="660066"/>
                </a:solidFill>
                <a:cs typeface="SKR HEAD1 Outlined" pitchFamily="2" charset="-78"/>
              </a:rPr>
              <a:t>العارض                      		للسكون</a:t>
            </a:r>
            <a:endParaRPr lang="ar-SA" sz="13000" dirty="0">
              <a:solidFill>
                <a:srgbClr val="660066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5400" dirty="0" smtClean="0">
                <a:solidFill>
                  <a:srgbClr val="800000"/>
                </a:solidFill>
                <a:latin typeface="Arial" pitchFamily="34" charset="0"/>
                <a:cs typeface="SKR HEAD1 Outlined" pitchFamily="2" charset="-78"/>
              </a:rPr>
              <a:t>أقسام المد</a:t>
            </a:r>
            <a:endParaRPr lang="ar-SA" sz="5400" dirty="0">
              <a:solidFill>
                <a:srgbClr val="800000"/>
              </a:solidFill>
              <a:latin typeface="Arial" pitchFamily="34" charset="0"/>
              <a:cs typeface="SKR HEAD1 Outlined" pitchFamily="2" charset="-78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862638" y="2133600"/>
            <a:ext cx="3030537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مد طبيعي(أصلي)</a:t>
            </a:r>
            <a:endParaRPr lang="ar-SA" sz="4400" b="1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684213" y="21336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مد فرعي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4464081" y="3429000"/>
            <a:ext cx="4608513" cy="1569660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 سمي طبيعياً لأن صاحب الطبيعة السليمة لا يزيده عن حده ولا ينقصه عنه </a:t>
            </a:r>
            <a:endParaRPr lang="ar-SA" sz="32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4925" y="3429000"/>
            <a:ext cx="4176713" cy="1571636"/>
          </a:xfrm>
          <a:prstGeom prst="rect">
            <a:avLst/>
          </a:prstGeom>
          <a:solidFill>
            <a:schemeClr val="bg1"/>
          </a:solidFill>
          <a:ln w="57150">
            <a:solidFill>
              <a:srgbClr val="660033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80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SKR HEAD1" pitchFamily="2" charset="-78"/>
              </a:rPr>
              <a:t>سمي فرعيا لتفرعه عن المد الطبيعي</a:t>
            </a:r>
            <a:endParaRPr lang="ar-SA" sz="4800">
              <a:solidFill>
                <a:srgbClr val="33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SKR HEAD1" pitchFamily="2" charset="-78"/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4429124" y="5209302"/>
            <a:ext cx="4643470" cy="1077218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latin typeface="Arial" pitchFamily="34" charset="0"/>
                <a:cs typeface="SKR HEAD1" pitchFamily="2" charset="-78"/>
              </a:rPr>
              <a:t>وسمي أصلياً لأنه أصل للمد الفرعي ، وقيل لأصالته وثبوته على حالة واحدة</a:t>
            </a: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7380288" y="1052513"/>
            <a:ext cx="0" cy="936625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2124075" y="1052513"/>
            <a:ext cx="0" cy="936625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36512" y="5214950"/>
            <a:ext cx="4178298" cy="1077218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200" dirty="0" smtClean="0">
                <a:solidFill>
                  <a:srgbClr val="003366"/>
                </a:solidFill>
                <a:latin typeface="Arial" pitchFamily="34" charset="0"/>
                <a:cs typeface="SKR HEAD1" pitchFamily="2" charset="-78"/>
              </a:rPr>
              <a:t>له أنواع منها : المد المتصل ، والمنفصل ، والعارض ، واللازم</a:t>
            </a:r>
            <a:endParaRPr lang="ar-SA" sz="3200" dirty="0">
              <a:solidFill>
                <a:srgbClr val="003366"/>
              </a:solidFill>
              <a:latin typeface="Arial" pitchFamily="34" charset="0"/>
              <a:cs typeface="SKR HEAD1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500"/>
                            </p:stCondLst>
                            <p:childTnLst>
                              <p:par>
                                <p:cTn id="37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9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86" grpId="0" animBg="1"/>
      <p:bldP spid="24589" grpId="0" animBg="1"/>
      <p:bldP spid="24591" grpId="0" animBg="1"/>
      <p:bldP spid="27657" grpId="0" animBg="1"/>
      <p:bldP spid="27658" grpId="0" animBg="1"/>
      <p:bldP spid="27659" grpId="0" animBg="1"/>
      <p:bldP spid="2766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2916238" y="476250"/>
            <a:ext cx="3600450" cy="1152525"/>
          </a:xfrm>
          <a:prstGeom prst="rect">
            <a:avLst/>
          </a:prstGeom>
          <a:solidFill>
            <a:srgbClr val="FFFFCC"/>
          </a:solidFill>
          <a:ln w="38100">
            <a:solidFill>
              <a:srgbClr val="339933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800">
                <a:solidFill>
                  <a:srgbClr val="800000"/>
                </a:solidFill>
                <a:latin typeface="Arial" pitchFamily="34" charset="0"/>
                <a:cs typeface="DecoType Naskh Variants" pitchFamily="2" charset="-78"/>
              </a:rPr>
              <a:t>أنواع المد الفرعي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292725" y="3021013"/>
            <a:ext cx="3030538" cy="984250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الهمز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827088" y="2997200"/>
            <a:ext cx="2881312" cy="1008063"/>
          </a:xfrm>
          <a:prstGeom prst="rect">
            <a:avLst/>
          </a:prstGeom>
          <a:solidFill>
            <a:srgbClr val="FFFFFF"/>
          </a:solidFill>
          <a:ln w="38100">
            <a:solidFill>
              <a:srgbClr val="00336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4400" b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DecoType Naskh Variants" pitchFamily="2" charset="-78"/>
              </a:rPr>
              <a:t>ما سببه السكون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7164388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المتصل</a:t>
            </a: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658812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7380288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2124075" y="1052513"/>
            <a:ext cx="792163" cy="0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2124075" y="1052513"/>
            <a:ext cx="0" cy="1655762"/>
          </a:xfrm>
          <a:prstGeom prst="line">
            <a:avLst/>
          </a:prstGeom>
          <a:noFill/>
          <a:ln w="76200">
            <a:solidFill>
              <a:srgbClr val="339933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5148263" y="5589588"/>
            <a:ext cx="1728787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المنفصل</a:t>
            </a:r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6877050" y="4076700"/>
            <a:ext cx="9366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 flipH="1">
            <a:off x="6156325" y="4076700"/>
            <a:ext cx="720725" cy="1296988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2555875" y="5589588"/>
            <a:ext cx="1728788" cy="698500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36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اللازم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250825" y="5589588"/>
            <a:ext cx="2017713" cy="1008062"/>
          </a:xfrm>
          <a:prstGeom prst="rect">
            <a:avLst/>
          </a:prstGeom>
          <a:solidFill>
            <a:srgbClr val="FFFFCC">
              <a:alpha val="53000"/>
            </a:srgbClr>
          </a:solidFill>
          <a:ln w="57150">
            <a:solidFill>
              <a:srgbClr val="A5002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ar-SA" sz="3200">
                <a:solidFill>
                  <a:srgbClr val="0033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DecoType Naskh Variants" pitchFamily="2" charset="-78"/>
              </a:rPr>
              <a:t>المد العارض للسكون</a:t>
            </a:r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2268538" y="4005263"/>
            <a:ext cx="936625" cy="1296987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 flipH="1">
            <a:off x="1403350" y="4005263"/>
            <a:ext cx="865188" cy="1368425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endParaRPr lang="ar-SA"/>
          </a:p>
        </p:txBody>
      </p:sp>
      <p:sp>
        <p:nvSpPr>
          <p:cNvPr id="28704" name="Line 32"/>
          <p:cNvSpPr>
            <a:spLocks noChangeShapeType="1"/>
          </p:cNvSpPr>
          <p:nvPr/>
        </p:nvSpPr>
        <p:spPr bwMode="auto">
          <a:xfrm flipV="1">
            <a:off x="4643438" y="2492375"/>
            <a:ext cx="0" cy="4681538"/>
          </a:xfrm>
          <a:prstGeom prst="line">
            <a:avLst/>
          </a:prstGeom>
          <a:noFill/>
          <a:ln w="76200" cmpd="tri">
            <a:solidFill>
              <a:srgbClr val="FFCC66"/>
            </a:solidFill>
            <a:round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430200" prstMaterial="legacyMatte">
            <a:bevelT w="13500" h="13500" prst="angle"/>
            <a:bevelB w="13500" h="13500" prst="angle"/>
            <a:extrusionClr>
              <a:srgbClr val="FFCC66"/>
            </a:extrusionClr>
          </a:sp3d>
        </p:spPr>
        <p:txBody>
          <a:bodyPr>
            <a:flatTx/>
          </a:bodyPr>
          <a:lstStyle/>
          <a:p>
            <a:endParaRPr lang="ar-SA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4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400"/>
                            </p:stCondLst>
                            <p:childTnLst>
                              <p:par>
                                <p:cTn id="1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4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4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400"/>
                            </p:stCondLst>
                            <p:childTnLst>
                              <p:par>
                                <p:cTn id="3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500"/>
                            </p:stCondLst>
                            <p:childTnLst>
                              <p:par>
                                <p:cTn id="4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4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400"/>
                            </p:stCondLst>
                            <p:childTnLst>
                              <p:par>
                                <p:cTn id="5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4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400"/>
                            </p:stCondLst>
                            <p:childTnLst>
                              <p:par>
                                <p:cTn id="6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93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300"/>
                            </p:stCondLst>
                            <p:childTnLst>
                              <p:par>
                                <p:cTn id="73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 animBg="1"/>
      <p:bldP spid="24582" grpId="0" animBg="1"/>
      <p:bldP spid="24591" grpId="0" animBg="1"/>
      <p:bldP spid="28681" grpId="0" animBg="1"/>
      <p:bldP spid="28682" grpId="0" animBg="1"/>
      <p:bldP spid="28683" grpId="0" animBg="1"/>
      <p:bldP spid="28684" grpId="0" animBg="1"/>
      <p:bldP spid="2" grpId="0" animBg="1"/>
      <p:bldP spid="28698" grpId="0" animBg="1"/>
      <p:bldP spid="28699" grpId="0" animBg="1"/>
      <p:bldP spid="3" grpId="0" animBg="1"/>
      <p:bldP spid="4" grpId="0" animBg="1"/>
      <p:bldP spid="28702" grpId="0" animBg="1"/>
      <p:bldP spid="2870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990000"/>
            </a:solidFill>
          </a:ln>
        </p:spPr>
        <p:txBody>
          <a:bodyPr/>
          <a:lstStyle/>
          <a:p>
            <a:r>
              <a:rPr lang="ar-SA" sz="6000" dirty="0" smtClean="0">
                <a:solidFill>
                  <a:schemeClr val="tx1"/>
                </a:solidFill>
                <a:cs typeface="SKR HEAD1 Outlined" pitchFamily="2" charset="-78"/>
              </a:rPr>
              <a:t>تعريف المد </a:t>
            </a:r>
            <a:r>
              <a:rPr lang="ar-SA" sz="6000" dirty="0" smtClean="0">
                <a:solidFill>
                  <a:schemeClr val="tx1"/>
                </a:solidFill>
                <a:cs typeface="SKR HEAD1 Outlined" pitchFamily="2" charset="-78"/>
              </a:rPr>
              <a:t>العارض للسكون</a:t>
            </a:r>
            <a:endParaRPr lang="ar-SA" sz="6000" dirty="0">
              <a:solidFill>
                <a:schemeClr val="tx1"/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42" cy="4972072"/>
          </a:xfrm>
          <a:blipFill>
            <a:blip r:embed="rId2"/>
            <a:tile tx="0" ty="0" sx="100000" sy="100000" flip="none" algn="tl"/>
          </a:blipFill>
          <a:ln w="57150">
            <a:solidFill>
              <a:srgbClr val="C00000"/>
            </a:solidFill>
          </a:ln>
        </p:spPr>
        <p:txBody>
          <a:bodyPr/>
          <a:lstStyle/>
          <a:p>
            <a:pPr algn="just"/>
            <a:r>
              <a:rPr lang="ar-SA" sz="4400" dirty="0" smtClean="0">
                <a:solidFill>
                  <a:srgbClr val="003399"/>
                </a:solidFill>
                <a:cs typeface="SKR HEAD1" pitchFamily="2" charset="-78"/>
              </a:rPr>
              <a:t>هو حرف مد </a:t>
            </a:r>
            <a:r>
              <a:rPr lang="ar-SA" sz="4400" dirty="0" smtClean="0">
                <a:solidFill>
                  <a:srgbClr val="003399"/>
                </a:solidFill>
                <a:cs typeface="SKR HEAD1" pitchFamily="2" charset="-78"/>
              </a:rPr>
              <a:t>أو لين أتى </a:t>
            </a:r>
            <a:r>
              <a:rPr lang="ar-SA" sz="4400" dirty="0" smtClean="0">
                <a:solidFill>
                  <a:srgbClr val="003399"/>
                </a:solidFill>
                <a:cs typeface="SKR HEAD1" pitchFamily="2" charset="-78"/>
              </a:rPr>
              <a:t>بعده </a:t>
            </a:r>
            <a:r>
              <a:rPr lang="ar-SA" sz="4400" dirty="0" smtClean="0">
                <a:solidFill>
                  <a:srgbClr val="003399"/>
                </a:solidFill>
                <a:cs typeface="SKR HEAD1" pitchFamily="2" charset="-78"/>
              </a:rPr>
              <a:t>سكون عارض لأجل الوقف.</a:t>
            </a:r>
            <a:endParaRPr lang="ar-SA" sz="4400" dirty="0" smtClean="0">
              <a:solidFill>
                <a:srgbClr val="003399"/>
              </a:solidFill>
              <a:cs typeface="SKR HEAD1" pitchFamily="2" charset="-78"/>
            </a:endParaRPr>
          </a:p>
          <a:p>
            <a:pPr algn="just"/>
            <a:r>
              <a:rPr lang="ar-SA" sz="4400" dirty="0" smtClean="0">
                <a:solidFill>
                  <a:srgbClr val="CC3300"/>
                </a:solidFill>
                <a:cs typeface="SKR HEAD1" pitchFamily="2" charset="-78"/>
              </a:rPr>
              <a:t>سمي </a:t>
            </a:r>
            <a:r>
              <a:rPr lang="ar-SA" sz="4400" dirty="0" smtClean="0">
                <a:solidFill>
                  <a:srgbClr val="CC3300"/>
                </a:solidFill>
                <a:cs typeface="SKR HEAD1" pitchFamily="2" charset="-78"/>
              </a:rPr>
              <a:t>عارضاً لعروض المد بعروض السكون ، مثاله </a:t>
            </a:r>
            <a:r>
              <a:rPr lang="ar-SA" sz="4400" dirty="0" smtClean="0">
                <a:solidFill>
                  <a:srgbClr val="663300"/>
                </a:solidFill>
                <a:cs typeface="SKR HEAD1" pitchFamily="2" charset="-78"/>
              </a:rPr>
              <a:t>(</a:t>
            </a:r>
            <a:r>
              <a:rPr lang="ar-SA" sz="4400" dirty="0" smtClean="0">
                <a:solidFill>
                  <a:srgbClr val="663300"/>
                </a:solidFill>
                <a:ea typeface="Times New Roman"/>
                <a:cs typeface="QCF_P531"/>
              </a:rPr>
              <a:t>ﮀ</a:t>
            </a:r>
            <a:r>
              <a:rPr lang="ar-SA" sz="4400" dirty="0" smtClean="0">
                <a:solidFill>
                  <a:srgbClr val="663300"/>
                </a:solidFill>
                <a:cs typeface="SKR HEAD1" pitchFamily="2" charset="-78"/>
              </a:rPr>
              <a:t>)</a:t>
            </a:r>
            <a:r>
              <a:rPr lang="ar-SA" sz="4400" dirty="0" smtClean="0">
                <a:solidFill>
                  <a:srgbClr val="CC3300"/>
                </a:solidFill>
                <a:cs typeface="SKR HEAD1" pitchFamily="2" charset="-78"/>
              </a:rPr>
              <a:t> في حالة وصله بما بعده فإنه يعد مداً طبيعياً ؛ لأن النون الواقعة بعد حرف المد محركة ، بينما في حالة الوقف تسكن النون ، فلما عرض لها السكون جاز  زيادة المد.</a:t>
            </a:r>
            <a:endParaRPr lang="ar-SA" sz="4400" dirty="0" smtClean="0">
              <a:solidFill>
                <a:srgbClr val="CC3300"/>
              </a:solidFill>
              <a:sym typeface="AGA Arabesqu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1538" y="1714488"/>
            <a:ext cx="6715172" cy="2185990"/>
          </a:xfrm>
        </p:spPr>
        <p:txBody>
          <a:bodyPr/>
          <a:lstStyle/>
          <a:p>
            <a:pPr>
              <a:buNone/>
            </a:pPr>
            <a:r>
              <a:rPr lang="ar-SA" sz="9600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2060">
                      <a:alpha val="60000"/>
                    </a:srgbClr>
                  </a:glow>
                  <a:reflection blurRad="6350" stA="60000" endA="900" endPos="60000" dist="29997" dir="5400000" sy="-100000" algn="bl" rotWithShape="0"/>
                </a:effectLst>
                <a:cs typeface="SKR HEAD1 Outlined" pitchFamily="2" charset="-78"/>
              </a:rPr>
              <a:t>حكم المد </a:t>
            </a:r>
            <a:r>
              <a:rPr lang="ar-SA" sz="9600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2060">
                      <a:alpha val="60000"/>
                    </a:srgbClr>
                  </a:glow>
                  <a:reflection blurRad="6350" stA="60000" endA="900" endPos="60000" dist="29997" dir="5400000" sy="-100000" algn="bl" rotWithShape="0"/>
                </a:effectLst>
                <a:cs typeface="SKR HEAD1 Outlined" pitchFamily="2" charset="-78"/>
              </a:rPr>
              <a:t>العارض    			للسكون</a:t>
            </a:r>
            <a:endParaRPr lang="ar-SA" sz="9600" dirty="0">
              <a:ln w="17780" cmpd="sng">
                <a:solidFill>
                  <a:srgbClr val="FFFF00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101600">
                  <a:srgbClr val="002060">
                    <a:alpha val="60000"/>
                  </a:srgbClr>
                </a:glow>
                <a:reflection blurRad="6350" stA="60000" endA="900" endPos="60000" dist="29997" dir="5400000" sy="-100000" algn="bl" rotWithShape="0"/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0">
              <a:srgbClr val="FFFFCC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000116"/>
            <a:ext cx="8472518" cy="1143000"/>
          </a:xfrm>
        </p:spPr>
        <p:txBody>
          <a:bodyPr/>
          <a:lstStyle/>
          <a:p>
            <a:r>
              <a:rPr lang="ar-SA" sz="88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حكم المد </a:t>
            </a:r>
            <a:r>
              <a:rPr lang="ar-SA" sz="88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العارض للسكون</a:t>
            </a:r>
            <a:endParaRPr lang="ar-SA" sz="8800" dirty="0">
              <a:solidFill>
                <a:schemeClr val="accent6">
                  <a:lumMod val="50000"/>
                </a:schemeClr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028960"/>
            <a:ext cx="8229600" cy="3043246"/>
          </a:xfrm>
        </p:spPr>
        <p:txBody>
          <a:bodyPr/>
          <a:lstStyle/>
          <a:p>
            <a:pPr algn="ctr"/>
            <a:r>
              <a:rPr lang="ar-SA" sz="9600" dirty="0" smtClean="0">
                <a:solidFill>
                  <a:srgbClr val="990000"/>
                </a:solidFill>
                <a:cs typeface="SKR HEAD1" pitchFamily="2" charset="-78"/>
              </a:rPr>
              <a:t>حكمه </a:t>
            </a:r>
            <a:r>
              <a:rPr lang="ar-SA" sz="9600" dirty="0" smtClean="0">
                <a:solidFill>
                  <a:srgbClr val="990000"/>
                </a:solidFill>
                <a:cs typeface="SKR HEAD1" pitchFamily="2" charset="-78"/>
              </a:rPr>
              <a:t>(</a:t>
            </a:r>
            <a:r>
              <a:rPr lang="ar-SA" sz="9600" dirty="0" smtClean="0">
                <a:solidFill>
                  <a:srgbClr val="008000"/>
                </a:solidFill>
                <a:cs typeface="SKR HEAD1" pitchFamily="2" charset="-78"/>
              </a:rPr>
              <a:t>جواز المد</a:t>
            </a:r>
            <a:r>
              <a:rPr lang="ar-SA" sz="9600" dirty="0" smtClean="0">
                <a:solidFill>
                  <a:srgbClr val="C00000"/>
                </a:solidFill>
                <a:cs typeface="SKR HEAD1" pitchFamily="2" charset="-78"/>
              </a:rPr>
              <a:t>)</a:t>
            </a:r>
            <a:r>
              <a:rPr lang="ar-SA" sz="9600" dirty="0" smtClean="0">
                <a:solidFill>
                  <a:srgbClr val="990000"/>
                </a:solidFill>
                <a:cs typeface="SKR HEAD1" pitchFamily="2" charset="-78"/>
              </a:rPr>
              <a:t> .</a:t>
            </a:r>
            <a:endParaRPr lang="ar-SA" sz="9600" dirty="0">
              <a:solidFill>
                <a:srgbClr val="9900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14348" y="1714488"/>
            <a:ext cx="6715172" cy="2185990"/>
          </a:xfrm>
        </p:spPr>
        <p:txBody>
          <a:bodyPr/>
          <a:lstStyle/>
          <a:p>
            <a:pPr>
              <a:buNone/>
            </a:pPr>
            <a:r>
              <a:rPr lang="ar-SA" sz="9600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2060">
                      <a:alpha val="60000"/>
                    </a:srgbClr>
                  </a:glow>
                  <a:reflection blurRad="6350" stA="60000" endA="900" endPos="60000" dist="29997" dir="5400000" sy="-100000" algn="bl" rotWithShape="0"/>
                </a:effectLst>
                <a:cs typeface="SKR HEAD1 Outlined" pitchFamily="2" charset="-78"/>
              </a:rPr>
              <a:t>مقدار </a:t>
            </a:r>
            <a:r>
              <a:rPr lang="ar-SA" sz="9600" dirty="0" smtClean="0">
                <a:ln w="17780" cmpd="sng">
                  <a:solidFill>
                    <a:srgbClr val="FFFF00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2060">
                      <a:alpha val="60000"/>
                    </a:srgbClr>
                  </a:glow>
                  <a:reflection blurRad="6350" stA="60000" endA="900" endPos="60000" dist="29997" dir="5400000" sy="-100000" algn="bl" rotWithShape="0"/>
                </a:effectLst>
                <a:cs typeface="SKR HEAD1 Outlined" pitchFamily="2" charset="-78"/>
              </a:rPr>
              <a:t>المد العارض    			للسكون</a:t>
            </a:r>
            <a:endParaRPr lang="ar-SA" sz="9600" dirty="0">
              <a:ln w="17780" cmpd="sng">
                <a:solidFill>
                  <a:srgbClr val="FFFF00"/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101600">
                  <a:srgbClr val="002060">
                    <a:alpha val="60000"/>
                  </a:srgbClr>
                </a:glow>
                <a:reflection blurRad="6350" stA="60000" endA="900" endPos="60000" dist="29997" dir="5400000" sy="-100000" algn="bl" rotWithShape="0"/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472518" cy="1143000"/>
          </a:xfrm>
        </p:spPr>
        <p:txBody>
          <a:bodyPr/>
          <a:lstStyle/>
          <a:p>
            <a:r>
              <a:rPr lang="ar-SA" sz="9600" dirty="0" smtClean="0">
                <a:solidFill>
                  <a:schemeClr val="accent6">
                    <a:lumMod val="50000"/>
                  </a:schemeClr>
                </a:solidFill>
                <a:cs typeface="SKR HEAD1 Outlined" pitchFamily="2" charset="-78"/>
              </a:rPr>
              <a:t>مقدار مده</a:t>
            </a:r>
            <a:endParaRPr lang="ar-SA" sz="9600" dirty="0">
              <a:solidFill>
                <a:schemeClr val="accent6">
                  <a:lumMod val="50000"/>
                </a:schemeClr>
              </a:solidFill>
              <a:cs typeface="SKR HEAD1 Outline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2185990"/>
          </a:xfrm>
        </p:spPr>
        <p:txBody>
          <a:bodyPr/>
          <a:lstStyle/>
          <a:p>
            <a:pPr algn="ctr">
              <a:buNone/>
            </a:pPr>
            <a:r>
              <a:rPr lang="ar-SA" sz="6600" dirty="0" smtClean="0">
                <a:solidFill>
                  <a:srgbClr val="003399"/>
                </a:solidFill>
                <a:cs typeface="SKR HEAD1" pitchFamily="2" charset="-78"/>
              </a:rPr>
              <a:t>فيه ثلاثة أوجه وقفاً : </a:t>
            </a:r>
          </a:p>
          <a:p>
            <a:pPr algn="ctr">
              <a:buNone/>
            </a:pPr>
            <a:r>
              <a:rPr lang="ar-SA" sz="6600" dirty="0" smtClean="0">
                <a:solidFill>
                  <a:srgbClr val="C00000"/>
                </a:solidFill>
                <a:cs typeface="SKR HEAD1" pitchFamily="2" charset="-78"/>
              </a:rPr>
              <a:t>القصر: </a:t>
            </a:r>
            <a:r>
              <a:rPr lang="ar-SA" sz="6600" dirty="0" smtClean="0">
                <a:solidFill>
                  <a:srgbClr val="003399"/>
                </a:solidFill>
                <a:cs typeface="SKR HEAD1" pitchFamily="2" charset="-78"/>
              </a:rPr>
              <a:t> حركتان . </a:t>
            </a:r>
          </a:p>
          <a:p>
            <a:pPr algn="ctr">
              <a:buNone/>
            </a:pPr>
            <a:r>
              <a:rPr lang="ar-SA" sz="6600" dirty="0" smtClean="0">
                <a:solidFill>
                  <a:srgbClr val="C00000"/>
                </a:solidFill>
                <a:cs typeface="SKR HEAD1" pitchFamily="2" charset="-78"/>
              </a:rPr>
              <a:t>التوسط : </a:t>
            </a:r>
            <a:r>
              <a:rPr lang="ar-SA" sz="6600" dirty="0" smtClean="0">
                <a:solidFill>
                  <a:srgbClr val="003399"/>
                </a:solidFill>
                <a:cs typeface="SKR HEAD1" pitchFamily="2" charset="-78"/>
              </a:rPr>
              <a:t>أربع حركات .</a:t>
            </a:r>
          </a:p>
          <a:p>
            <a:pPr algn="ctr">
              <a:buNone/>
            </a:pPr>
            <a:r>
              <a:rPr lang="ar-SA" sz="6600" dirty="0" smtClean="0">
                <a:solidFill>
                  <a:srgbClr val="C00000"/>
                </a:solidFill>
                <a:cs typeface="SKR HEAD1" pitchFamily="2" charset="-78"/>
              </a:rPr>
              <a:t>الإشباع : </a:t>
            </a:r>
            <a:r>
              <a:rPr lang="ar-SA" sz="6600" dirty="0" smtClean="0">
                <a:solidFill>
                  <a:srgbClr val="003399"/>
                </a:solidFill>
                <a:cs typeface="SKR HEAD1" pitchFamily="2" charset="-78"/>
              </a:rPr>
              <a:t>ست حركات .</a:t>
            </a:r>
            <a:endParaRPr lang="ar-SA" sz="6600" dirty="0" smtClean="0">
              <a:solidFill>
                <a:srgbClr val="003399"/>
              </a:solidFill>
              <a:cs typeface="SKR HEAD1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تصميم افتراضي">
  <a:themeElements>
    <a:clrScheme name="3_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تدفق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تدفق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414</Words>
  <PresentationFormat>عرض على الشاشة (3:4)‏</PresentationFormat>
  <Paragraphs>130</Paragraphs>
  <Slides>18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6</vt:i4>
      </vt:variant>
      <vt:variant>
        <vt:lpstr>عناوين الشرائح</vt:lpstr>
      </vt:variant>
      <vt:variant>
        <vt:i4>18</vt:i4>
      </vt:variant>
    </vt:vector>
  </HeadingPairs>
  <TitlesOfParts>
    <vt:vector size="24" baseType="lpstr">
      <vt:lpstr>تصميم افتراضي</vt:lpstr>
      <vt:lpstr>1_تصميم افتراضي</vt:lpstr>
      <vt:lpstr>1_سمة Office</vt:lpstr>
      <vt:lpstr>2_سمة Office</vt:lpstr>
      <vt:lpstr>3_تصميم افتراضي</vt:lpstr>
      <vt:lpstr>تدفق</vt:lpstr>
      <vt:lpstr>الشريحة 1</vt:lpstr>
      <vt:lpstr>الشريحة 2</vt:lpstr>
      <vt:lpstr>الشريحة 3</vt:lpstr>
      <vt:lpstr>الشريحة 4</vt:lpstr>
      <vt:lpstr>تعريف المد العارض للسكون</vt:lpstr>
      <vt:lpstr>الشريحة 6</vt:lpstr>
      <vt:lpstr>حكم المد العارض للسكون</vt:lpstr>
      <vt:lpstr>الشريحة 8</vt:lpstr>
      <vt:lpstr>مقدار مده</vt:lpstr>
      <vt:lpstr>الشريحة 10</vt:lpstr>
      <vt:lpstr>الشريحة 11</vt:lpstr>
      <vt:lpstr>الشاهد </vt:lpstr>
      <vt:lpstr>نشاط 1</vt:lpstr>
      <vt:lpstr>الشريحة 14</vt:lpstr>
      <vt:lpstr>نشاط 2</vt:lpstr>
      <vt:lpstr>الشريحة 16</vt:lpstr>
      <vt:lpstr>نشاط 3</vt:lpstr>
      <vt:lpstr>الشريحة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Lenovo</dc:creator>
  <cp:lastModifiedBy>سعيد</cp:lastModifiedBy>
  <cp:revision>19</cp:revision>
  <dcterms:created xsi:type="dcterms:W3CDTF">2012-03-12T13:55:07Z</dcterms:created>
  <dcterms:modified xsi:type="dcterms:W3CDTF">2012-04-05T12:34:20Z</dcterms:modified>
</cp:coreProperties>
</file>