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25"/>
  </p:notesMasterIdLst>
  <p:sldIdLst>
    <p:sldId id="299" r:id="rId7"/>
    <p:sldId id="258" r:id="rId8"/>
    <p:sldId id="282" r:id="rId9"/>
    <p:sldId id="283" r:id="rId10"/>
    <p:sldId id="275" r:id="rId11"/>
    <p:sldId id="284" r:id="rId12"/>
    <p:sldId id="277" r:id="rId13"/>
    <p:sldId id="292" r:id="rId14"/>
    <p:sldId id="278" r:id="rId15"/>
    <p:sldId id="263" r:id="rId16"/>
    <p:sldId id="264" r:id="rId17"/>
    <p:sldId id="265" r:id="rId18"/>
    <p:sldId id="266" r:id="rId19"/>
    <p:sldId id="285" r:id="rId20"/>
    <p:sldId id="287" r:id="rId21"/>
    <p:sldId id="286" r:id="rId22"/>
    <p:sldId id="297" r:id="rId23"/>
    <p:sldId id="29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3300"/>
    <a:srgbClr val="006600"/>
    <a:srgbClr val="0033CC"/>
    <a:srgbClr val="FF5050"/>
    <a:srgbClr val="CC3300"/>
    <a:srgbClr val="FFFFCC"/>
    <a:srgbClr val="990000"/>
    <a:srgbClr val="CC9900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1" d="100"/>
          <a:sy n="41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F37DFF-89E6-42ED-9027-88AF2C403771}" type="datetimeFigureOut">
              <a:rPr lang="ar-SA" smtClean="0"/>
              <a:pPr/>
              <a:t>14/05/33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073444-3761-48F8-A261-8EB27020A0C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097A3-D002-4A01-95BF-57E3E944323C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3444-3761-48F8-A261-8EB27020A0C3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761C-93B8-420B-9522-CF25A7EE94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8E60A-E9E2-4708-975D-758AFFB3C6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3464-F4B7-413B-8C68-0F1C5D0244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B20D4-3158-4673-B038-89ABA3E261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359E-5705-4D3A-A455-7C163AB9E5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CCA3-C264-41B6-913B-E894F7F427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5C12-6679-40BE-A8C4-6F1AF21063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CD4B-D726-4597-9F84-B931FBA54F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F25F-DC09-4158-80EE-CBEFA5B2B3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69E8-06A8-4C24-8138-521459F1BD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1DCF-2E5B-460D-AF6F-E83527161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SKR HEAD1" pitchFamily="2" charset="-78"/>
              </a:defRPr>
            </a:lvl1pPr>
            <a:lvl2pPr>
              <a:defRPr>
                <a:cs typeface="SKR HEAD1" pitchFamily="2" charset="-78"/>
              </a:defRPr>
            </a:lvl2pPr>
            <a:lvl3pPr>
              <a:defRPr>
                <a:cs typeface="SKR HEAD1" pitchFamily="2" charset="-78"/>
              </a:defRPr>
            </a:lvl3pPr>
            <a:lvl4pPr>
              <a:defRPr>
                <a:cs typeface="SKR HEAD1" pitchFamily="2" charset="-78"/>
              </a:defRPr>
            </a:lvl4pPr>
            <a:lvl5pPr>
              <a:defRPr>
                <a:cs typeface="SKR HEAD1" pitchFamily="2" charset="-78"/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916C8-9B00-40A0-8ED8-91F8C5571B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C8F15-B788-4099-80ED-4BAF8FED3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0914-124D-4CDF-82E4-E969152C74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421F-2ABB-4312-BD99-89469D0B9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59F9-8FBC-424F-95F1-C75B3FE2E813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38D0-CC4A-445D-AF79-49A19B3A846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806-326F-4129-A411-1A911EBDFA1B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713-FA49-4688-8255-DFF5DB6B6A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A436-2C11-4D2C-A2DD-955C04813078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6C15-01A2-4DE2-B9A5-2C640CCA33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1E1C-0B6D-43DA-BE4C-85BD4C95E9F6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1521-F5AA-44DE-AAE5-E0AA10E3761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94E9-86C3-4F13-92B0-2CC191F20899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0064-111D-4403-88E0-1912FC88A76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B8A8-8FD1-41D8-B001-306126A8B7B7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4881-DE0A-479B-99A1-0747818970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DA37-AF79-4B94-9039-1C22DA12D4B4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E778-3167-4338-AB87-C430B3B8C98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1853-5B1A-41E2-A57E-538F1D11A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02D5-4DD5-4027-93A6-BE69FAD1E16D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089B-7E67-4F0C-87A3-B5231592AF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D522-F076-42AD-9BD6-F0BDC4436CEC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925F-433F-409F-8AA7-D0AA75C1F25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0D8F-3B65-436C-B45E-0777D40ABC9D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8938-96D9-4A1C-85AA-039C7A6ECBF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C055-A770-4624-99AD-8C921082F5E8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BCE6-02A4-4E94-82EB-90D7FDBD9A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3F0F-C730-43E9-B261-BC70B72F9385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BFA8-81F9-4906-97E0-358A63A0ED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0A57-B978-4E48-957F-93460DFB19FE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278C-F5F3-415A-91B7-7679BE33FC0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81E8-DFA8-4DB9-8402-890BB83E990B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28E0-A1B2-4361-A67D-18FA9D01CE9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1050-92C3-453C-B5B5-DDFAC9EC6789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2870-5FDD-45D7-8050-3AF1DA318B9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EB3D-C8BC-4156-90B6-879F5C2AA5E6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FF69-8EB6-424D-AF24-38909C0A74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C12C-C77A-43E6-A59F-6D1972205E3E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FAB2-B8A7-41A1-A140-8999B0C8B3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D31D-0F8A-4BBA-B600-AD965970E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3F5D-F768-4392-BADB-4956625C2E1E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CD3B-B811-4E7F-9023-0B9ADEDAD94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1C32-3684-4FA2-A062-8E5F54F90656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5B84-92DD-440A-BD2E-A3340402B42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C52-E828-4544-AE5F-235825F125E1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88D2-1C68-4EBE-AA2D-DE6886F96F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B2D9-46F3-4B0C-9E19-CEAA5FFEE1DB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3B5A-598B-4730-A579-11D395DAFA5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12E6-314A-44FA-B133-076B94B6A7FE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F63A-2D61-4B0B-AACC-83AB931C9DF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78B9-CB2D-4427-8432-7ED9C163BB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7C6A-499B-468A-BA08-21E2129680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AE48-BDFC-4ED8-B1A7-69E71B5488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4B1B-CEEF-488A-861A-55BD84993A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7A36-75F9-4DCB-8B58-A19D7CA829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2687-91ED-4019-BC4B-7776C275E2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A51D-105C-4DF9-BF0E-710BDB3715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708A-9A70-46B7-9323-B3E18D6F1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6F48-3D2D-431F-B7C3-D7934FBED0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5961-7F3C-4FB2-A42B-6505A1C013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9548-F904-4863-9606-B61F82F73B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DF70-D3BA-4EC6-B533-66C37BF7EC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D552-177E-4C3C-8D10-80D8AD7537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F047-636E-4197-B272-2E46F35DBE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43D7-9041-43AA-BD1F-8B5E65EE15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B7FED-25A7-48C7-AA69-B3E738542B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2D19-2123-4A9F-B02D-2088A5489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7C5C-99CB-4E62-BD0F-3F0D567D47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7AD8-9893-44E9-A44E-E4C3676D66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23937-0B14-492B-9AA3-6705F847A5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0350-83E5-45EE-950C-5B175B7F89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ة واحدة مخدوشة ودائرية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مثلث قائم الزاوية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شكل حر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A596F-ADF2-4EE5-A9BA-2882D61991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6B4B0-FE52-4712-82A8-D392A089B2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479C-F7D3-4D39-B291-7C0C9662CC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0A4E-9216-40E2-9093-CD04B7226F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E165-62D0-4E1A-B63D-605F2EBADE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D051-3B9D-4A15-8F8F-D57B26650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AAE99A7F-689A-4C7E-96DF-31BFF6AC3F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4604A2D9-9E49-48F7-B464-CDB9C5157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5302E6-26F5-416A-97B7-63209E004DAC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ECA61F-457A-484A-A997-30815054FE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0D7F8F-FD8C-4BCB-8C81-8C5AE15FA564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651B9-CF93-452D-8B79-2B7BE895C40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fld id="{81EF9A97-43A7-441F-9C1E-B8A3722282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9AF45D-E132-428C-AD74-566A80A3AD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مجموعة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ar-SA" smtClean="0"/>
          </a:p>
        </p:txBody>
      </p:sp>
      <p:pic>
        <p:nvPicPr>
          <p:cNvPr id="10244" name="Picture 4" descr="MC900438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0"/>
            <a:ext cx="35782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MC9004348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14972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Text Box 4" descr="30%"/>
          <p:cNvSpPr txBox="1">
            <a:spLocks noChangeArrowheads="1"/>
          </p:cNvSpPr>
          <p:nvPr/>
        </p:nvSpPr>
        <p:spPr bwMode="auto">
          <a:xfrm>
            <a:off x="647700" y="2547938"/>
            <a:ext cx="7920038" cy="1631950"/>
          </a:xfrm>
          <a:prstGeom prst="rect">
            <a:avLst/>
          </a:prstGeom>
          <a:pattFill prst="pct30">
            <a:fgClr>
              <a:schemeClr val="hlink"/>
            </a:fgClr>
            <a:bgClr>
              <a:schemeClr val="bg1"/>
            </a:bgClr>
          </a:patt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  <a:p>
            <a:pPr algn="ctr">
              <a:defRPr/>
            </a:pPr>
            <a:r>
              <a:rPr lang="ar-SA" sz="80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KR HEAD1 Outlined" pitchFamily="2" charset="-78"/>
              </a:rPr>
              <a:t>الأمثلة </a:t>
            </a: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643998" cy="624949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357529"/>
                <a:gridCol w="1425246"/>
                <a:gridCol w="5861223"/>
              </a:tblGrid>
              <a:tr h="732615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663300"/>
                          </a:solidFill>
                          <a:effectLst/>
                          <a:cs typeface="SKR HEAD1" pitchFamily="2" charset="-78"/>
                        </a:rPr>
                        <a:t>المثال</a:t>
                      </a:r>
                      <a:endParaRPr lang="ar-SA" sz="3600" b="0" dirty="0">
                        <a:solidFill>
                          <a:srgbClr val="663300"/>
                        </a:solidFill>
                        <a:effectLst/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3600" b="0" dirty="0">
                        <a:solidFill>
                          <a:srgbClr val="663300"/>
                        </a:solidFill>
                        <a:effectLst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6633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التوضيح</a:t>
                      </a:r>
                      <a:endParaRPr lang="ar-SA" sz="3600" b="0" dirty="0">
                        <a:solidFill>
                          <a:srgbClr val="6633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17152"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SKR HEAD1" pitchFamily="2" charset="-78"/>
                        </a:rPr>
                        <a:t>حروف المد</a:t>
                      </a:r>
                      <a:endParaRPr lang="ar-SA" sz="4800" b="0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31"/>
                        </a:rPr>
                        <a:t>ﭷ</a:t>
                      </a:r>
                      <a:endParaRPr lang="ar-SA" sz="3600" b="0" dirty="0" smtClean="0">
                        <a:solidFill>
                          <a:srgbClr val="FF5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 smtClean="0">
                        <a:solidFill>
                          <a:srgbClr val="FF5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5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إذا وقع بعد حروف المد الثلاثة وهي </a:t>
                      </a:r>
                      <a:r>
                        <a:rPr lang="ar-SA" sz="3500" b="0" dirty="0" smtClean="0">
                          <a:solidFill>
                            <a:srgbClr val="0033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(الألف والواو الساكنة المضموم ما قبلها والياء الساكنة المكسور ما قبلها</a:t>
                      </a:r>
                      <a:r>
                        <a:rPr lang="ar-SA" sz="3500" b="0" baseline="0" dirty="0" smtClean="0">
                          <a:solidFill>
                            <a:srgbClr val="0033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 </a:t>
                      </a:r>
                      <a:r>
                        <a:rPr lang="ar-SA" sz="3500" b="0" dirty="0" smtClean="0">
                          <a:solidFill>
                            <a:srgbClr val="0033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)</a:t>
                      </a:r>
                      <a:r>
                        <a:rPr lang="ar-SA" sz="35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 حرف ساكن لأجل الوقف جاز</a:t>
                      </a:r>
                      <a:r>
                        <a:rPr lang="ar-SA" sz="3500" b="0" baseline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 في حرف المد القصر والتوسط والإشباع ، وأما في حالة الوصل فيمد مداً طبيعياً .</a:t>
                      </a:r>
                      <a:endParaRPr lang="ar-SA" sz="35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8564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2"/>
                        </a:rPr>
                        <a:t>ﭻ</a:t>
                      </a:r>
                      <a:endParaRPr lang="ar-SA" sz="3600" b="0" dirty="0">
                        <a:solidFill>
                          <a:srgbClr val="FF5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200" b="0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1"/>
                        </a:rPr>
                        <a:t>ﭥ</a:t>
                      </a:r>
                      <a:endParaRPr lang="ar-SA" sz="3600" b="0" dirty="0">
                        <a:solidFill>
                          <a:srgbClr val="FF5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59083"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4800" b="0" dirty="0" smtClean="0">
                          <a:solidFill>
                            <a:srgbClr val="CC9900"/>
                          </a:solidFill>
                          <a:effectLst/>
                          <a:ea typeface="Times New Roman"/>
                          <a:cs typeface="SKR HEAD1" pitchFamily="2" charset="-78"/>
                        </a:rPr>
                        <a:t> </a:t>
                      </a:r>
                      <a:r>
                        <a:rPr lang="ar-SA" sz="4800" b="0" dirty="0" smtClean="0">
                          <a:solidFill>
                            <a:srgbClr val="CC9900"/>
                          </a:solidFill>
                          <a:effectLst/>
                          <a:ea typeface="Times New Roman"/>
                          <a:cs typeface="SKR HEAD1" pitchFamily="2" charset="-78"/>
                        </a:rPr>
                        <a:t>حرفا</a:t>
                      </a:r>
                      <a:r>
                        <a:rPr lang="ar-SA" sz="4800" b="0" baseline="0" dirty="0" smtClean="0">
                          <a:solidFill>
                            <a:srgbClr val="CC9900"/>
                          </a:solidFill>
                          <a:effectLst/>
                          <a:ea typeface="Times New Roman"/>
                          <a:cs typeface="SKR HEAD1" pitchFamily="2" charset="-78"/>
                        </a:rPr>
                        <a:t> اللين </a:t>
                      </a:r>
                      <a:endParaRPr lang="ar-SA" sz="4800" b="0" dirty="0">
                        <a:solidFill>
                          <a:srgbClr val="CC9900"/>
                        </a:solidFill>
                        <a:effectLst/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endParaRPr lang="ar-SA" sz="3600" b="0" dirty="0" smtClean="0">
                        <a:solidFill>
                          <a:srgbClr val="FF5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QCF_P602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602"/>
                        </a:rPr>
                        <a:t>ﭤ</a:t>
                      </a:r>
                      <a:endParaRPr lang="ar-SA" sz="3600" b="0" dirty="0">
                        <a:solidFill>
                          <a:srgbClr val="FF5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500" b="0" dirty="0" smtClean="0"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إذا</a:t>
                      </a:r>
                      <a:r>
                        <a:rPr lang="ar-SA" sz="3500" b="0" baseline="0" dirty="0" smtClean="0"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 وقع بعد حرفي اللين وهما </a:t>
                      </a:r>
                      <a:r>
                        <a:rPr lang="ar-SA" sz="3500" b="0" baseline="0" dirty="0" smtClean="0"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(الواو والياء الساكنتان المفتوح ما قبلهما)</a:t>
                      </a:r>
                      <a:r>
                        <a:rPr lang="ar-SA" sz="3500" b="0" baseline="0" dirty="0" smtClean="0">
                          <a:solidFill>
                            <a:srgbClr val="66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 حرف ساكن لأجل الوقف جاز في حرفي اللين القصر والتوسط والإشباع ، وأما في حالة الوصل فيمد مداً ما بقدر حركة واحدة .</a:t>
                      </a:r>
                      <a:endParaRPr lang="ar-SA" sz="35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9083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602"/>
                        </a:rPr>
                        <a:t>ﭜ</a:t>
                      </a:r>
                      <a:endParaRPr lang="ar-SA" sz="3600" b="0" dirty="0">
                        <a:solidFill>
                          <a:srgbClr val="FF5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smtClean="0">
                <a:solidFill>
                  <a:srgbClr val="008000"/>
                </a:solidFill>
              </a:rPr>
              <a:t>الشاهد </a:t>
            </a: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026525" cy="5643578"/>
          </a:xfrm>
        </p:spPr>
        <p:txBody>
          <a:bodyPr/>
          <a:lstStyle/>
          <a:p>
            <a:pPr>
              <a:buNone/>
            </a:pPr>
            <a:r>
              <a:rPr lang="ar-SA" sz="5400" dirty="0" smtClean="0">
                <a:solidFill>
                  <a:srgbClr val="0000FF"/>
                </a:solidFill>
              </a:rPr>
              <a:t>قال الشيخ سليمان </a:t>
            </a:r>
            <a:r>
              <a:rPr lang="ar-SA" sz="5400" dirty="0" err="1" smtClean="0">
                <a:solidFill>
                  <a:srgbClr val="0000FF"/>
                </a:solidFill>
              </a:rPr>
              <a:t>الجمزوري</a:t>
            </a:r>
            <a:r>
              <a:rPr lang="ar-SA" sz="5400" dirty="0" smtClean="0">
                <a:solidFill>
                  <a:srgbClr val="0000FF"/>
                </a:solidFill>
              </a:rPr>
              <a:t> رحمه الله :</a:t>
            </a:r>
          </a:p>
          <a:p>
            <a:pPr>
              <a:buNone/>
            </a:pPr>
            <a:endParaRPr lang="ar-SA" sz="54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ar-EG" sz="5400" dirty="0" smtClean="0">
                <a:solidFill>
                  <a:srgbClr val="660066"/>
                </a:solidFill>
              </a:rPr>
              <a:t>وَمِثْـلُ ذَا إِنْ عَرَضَ السُّـكُـونُ</a:t>
            </a:r>
          </a:p>
          <a:p>
            <a:pPr>
              <a:buNone/>
            </a:pPr>
            <a:r>
              <a:rPr lang="ar-SA" sz="5400" dirty="0" smtClean="0">
                <a:solidFill>
                  <a:srgbClr val="660066"/>
                </a:solidFill>
              </a:rPr>
              <a:t>                                   </a:t>
            </a:r>
            <a:r>
              <a:rPr lang="ar-EG" sz="5400" dirty="0" smtClean="0">
                <a:solidFill>
                  <a:srgbClr val="660066"/>
                </a:solidFill>
              </a:rPr>
              <a:t>وَقْـفًـا</a:t>
            </a:r>
            <a:r>
              <a:rPr lang="ar-EG" sz="5400" dirty="0" smtClean="0">
                <a:solidFill>
                  <a:srgbClr val="660066"/>
                </a:solidFill>
              </a:rPr>
              <a:t> </a:t>
            </a:r>
            <a:r>
              <a:rPr lang="ar-EG" sz="5400" dirty="0" err="1" smtClean="0">
                <a:solidFill>
                  <a:srgbClr val="660066"/>
                </a:solidFill>
              </a:rPr>
              <a:t>كَتَعْلَـمُـونَ</a:t>
            </a:r>
            <a:r>
              <a:rPr lang="ar-EG" sz="5400" dirty="0" smtClean="0">
                <a:solidFill>
                  <a:srgbClr val="660066"/>
                </a:solidFill>
              </a:rPr>
              <a:t> نَسْتَـعِـيـنُ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1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14432" y="1600200"/>
            <a:ext cx="8229600" cy="4525963"/>
          </a:xfrm>
        </p:spPr>
        <p:txBody>
          <a:bodyPr/>
          <a:lstStyle/>
          <a:p>
            <a:pPr algn="just" eaLnBrk="1" hangingPunct="1">
              <a:defRPr/>
            </a:pPr>
            <a:r>
              <a:rPr lang="ar-SA" sz="7200" dirty="0" smtClean="0">
                <a:solidFill>
                  <a:srgbClr val="003399"/>
                </a:solidFill>
              </a:rPr>
              <a:t>استخرج المد العارض للسكون من سورتي الفاتحة وقريش مبيناً حكمه ومقداره وسببه:</a:t>
            </a:r>
            <a:endParaRPr lang="ar-SA" sz="720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85722" y="71414"/>
          <a:ext cx="8643996" cy="64866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6416"/>
                <a:gridCol w="1488804"/>
                <a:gridCol w="1208308"/>
                <a:gridCol w="1096338"/>
                <a:gridCol w="1993238"/>
                <a:gridCol w="2370892"/>
              </a:tblGrid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م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الكلمة</a:t>
                      </a:r>
                      <a:endParaRPr lang="ar-SA" sz="44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الحرف 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حكمه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مقداره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سببه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1</a:t>
                      </a:r>
                      <a:endParaRPr lang="ar-SA" sz="2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الرحيم</a:t>
                      </a:r>
                      <a:endParaRPr lang="ar-SA" sz="4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32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عروض السكون بعد حرف المد</a:t>
                      </a:r>
                      <a:endParaRPr lang="ar-SA" sz="2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2</a:t>
                      </a:r>
                      <a:endParaRPr lang="ar-SA" sz="2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العالمين</a:t>
                      </a:r>
                      <a:endParaRPr lang="ar-SA" sz="4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32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عروض السكون بعد حرف المد</a:t>
                      </a:r>
                      <a:endParaRPr lang="ar-SA" sz="2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3</a:t>
                      </a:r>
                      <a:endParaRPr lang="ar-SA" sz="2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والصيف</a:t>
                      </a:r>
                      <a:endParaRPr lang="ar-SA" sz="4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0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32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عروض السكون بعد حرف المد</a:t>
                      </a:r>
                      <a:endParaRPr lang="ar-SA" sz="28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4</a:t>
                      </a:r>
                      <a:endParaRPr lang="ar-SA" sz="2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الدين</a:t>
                      </a:r>
                      <a:endParaRPr lang="ar-SA" sz="4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32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عروض السكون بعد حرف المد</a:t>
                      </a:r>
                      <a:endParaRPr lang="ar-SA" sz="2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5</a:t>
                      </a:r>
                      <a:endParaRPr lang="ar-SA" sz="2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نستعين</a:t>
                      </a:r>
                      <a:endParaRPr lang="ar-SA" sz="4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32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عروض السكون بعد حرف المد</a:t>
                      </a:r>
                      <a:endParaRPr lang="ar-SA" sz="2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2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قريش</a:t>
                      </a:r>
                      <a:endParaRPr lang="ar-SA" sz="4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0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32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عروض السكون بعد حرف المد</a:t>
                      </a:r>
                      <a:endParaRPr lang="ar-SA" sz="28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5857884" y="1000108"/>
            <a:ext cx="985838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4714876" y="1000108"/>
            <a:ext cx="985838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000364" y="1000108"/>
            <a:ext cx="1428760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500034" y="1000108"/>
            <a:ext cx="2143140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5857884" y="1857364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4714876" y="1928802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3071802" y="1857364"/>
            <a:ext cx="121444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428596" y="1857364"/>
            <a:ext cx="2143140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5857884" y="2857496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4714876" y="2857496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857488" y="2857496"/>
            <a:ext cx="1571636" cy="857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428596" y="2857496"/>
            <a:ext cx="2143140" cy="857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16"/>
          <p:cNvSpPr/>
          <p:nvPr/>
        </p:nvSpPr>
        <p:spPr>
          <a:xfrm>
            <a:off x="5857884" y="3786190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4786314" y="3786190"/>
            <a:ext cx="92869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3000364" y="3786190"/>
            <a:ext cx="128588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19"/>
          <p:cNvSpPr/>
          <p:nvPr/>
        </p:nvSpPr>
        <p:spPr>
          <a:xfrm>
            <a:off x="500034" y="3786190"/>
            <a:ext cx="200026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5857884" y="4714884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21"/>
          <p:cNvSpPr/>
          <p:nvPr/>
        </p:nvSpPr>
        <p:spPr>
          <a:xfrm>
            <a:off x="4714876" y="4714884"/>
            <a:ext cx="92869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ستطيل 22"/>
          <p:cNvSpPr/>
          <p:nvPr/>
        </p:nvSpPr>
        <p:spPr>
          <a:xfrm>
            <a:off x="3071802" y="4786322"/>
            <a:ext cx="128588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428596" y="4714884"/>
            <a:ext cx="200026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5857884" y="5643578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/>
          <p:cNvSpPr/>
          <p:nvPr/>
        </p:nvSpPr>
        <p:spPr>
          <a:xfrm>
            <a:off x="4714876" y="5715016"/>
            <a:ext cx="92869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26"/>
          <p:cNvSpPr/>
          <p:nvPr/>
        </p:nvSpPr>
        <p:spPr>
          <a:xfrm>
            <a:off x="2857488" y="5715016"/>
            <a:ext cx="1581160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500034" y="5715016"/>
            <a:ext cx="207170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</a:t>
            </a:r>
            <a:r>
              <a:rPr lang="ar-SA" sz="8800" dirty="0" smtClean="0">
                <a:solidFill>
                  <a:srgbClr val="990000"/>
                </a:solidFill>
              </a:rPr>
              <a:t>2</a:t>
            </a:r>
            <a:endParaRPr lang="ar-SA" sz="8800" dirty="0" smtClean="0">
              <a:solidFill>
                <a:srgbClr val="990000"/>
              </a:solidFill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ar-SA" sz="8000" dirty="0" smtClean="0">
                <a:solidFill>
                  <a:srgbClr val="003399"/>
                </a:solidFill>
              </a:rPr>
              <a:t>هات لكل حرف من حروف المد مثالين فيهما مد </a:t>
            </a:r>
            <a:r>
              <a:rPr lang="ar-SA" sz="8000" dirty="0" smtClean="0">
                <a:solidFill>
                  <a:srgbClr val="003399"/>
                </a:solidFill>
              </a:rPr>
              <a:t>عارض للسكون </a:t>
            </a:r>
            <a:r>
              <a:rPr lang="ar-SA" sz="8000" dirty="0" smtClean="0">
                <a:solidFill>
                  <a:srgbClr val="003399"/>
                </a:solidFill>
              </a:rPr>
              <a:t>مبيناً حكمه ومقداره 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714348" y="785794"/>
          <a:ext cx="7972453" cy="576072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2205306"/>
                <a:gridCol w="2205306"/>
                <a:gridCol w="2205306"/>
                <a:gridCol w="135653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حرف المد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مثال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حكم المد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مقداره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الرحمن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4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القرآن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جائز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2-4-6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الواو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تذكرون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جائز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44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يوعدون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جائز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4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مبين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جائز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4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حليم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جائز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2-4-6</a:t>
                      </a:r>
                      <a:endParaRPr lang="ar-SA" sz="44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2214546" y="1714488"/>
            <a:ext cx="19859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857224" y="1714488"/>
            <a:ext cx="1143008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143108" y="2500306"/>
            <a:ext cx="19859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85786" y="2500306"/>
            <a:ext cx="1214446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214546" y="3357562"/>
            <a:ext cx="19859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57224" y="3357562"/>
            <a:ext cx="1143008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214546" y="4143380"/>
            <a:ext cx="19859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857224" y="4143380"/>
            <a:ext cx="1143008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214546" y="5000636"/>
            <a:ext cx="19859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857224" y="5000636"/>
            <a:ext cx="1143008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2143108" y="5786454"/>
            <a:ext cx="19859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785786" y="5786454"/>
            <a:ext cx="1214446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2"/>
                </a:solidFill>
              </a:rPr>
              <a:t>نشاط </a:t>
            </a:r>
            <a:r>
              <a:rPr lang="ar-SA" sz="8800" dirty="0" smtClean="0">
                <a:solidFill>
                  <a:schemeClr val="bg2"/>
                </a:solidFill>
              </a:rPr>
              <a:t>3</a:t>
            </a:r>
            <a:endParaRPr lang="ar-SA" sz="8800" dirty="0" smtClean="0">
              <a:solidFill>
                <a:schemeClr val="bg2"/>
              </a:solidFill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ar-SA" sz="8000" dirty="0" smtClean="0">
                <a:solidFill>
                  <a:srgbClr val="FFC000"/>
                </a:solidFill>
              </a:rPr>
              <a:t>ميز العرض للسكون بوضع خط تحته في الأمثلة الآتية :</a:t>
            </a:r>
            <a:endParaRPr lang="ar-SA" sz="8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ضلع عشري 4"/>
          <p:cNvSpPr/>
          <p:nvPr/>
        </p:nvSpPr>
        <p:spPr>
          <a:xfrm>
            <a:off x="6572264" y="21429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FF0000"/>
                </a:solidFill>
                <a:ea typeface="Times New Roman"/>
                <a:cs typeface="QCF_P590"/>
              </a:rPr>
              <a:t>ﭷ</a:t>
            </a:r>
            <a:endParaRPr lang="ar-SA" sz="4800" dirty="0">
              <a:solidFill>
                <a:srgbClr val="FF0000"/>
              </a:solidFill>
            </a:endParaRPr>
          </a:p>
        </p:txBody>
      </p:sp>
      <p:sp>
        <p:nvSpPr>
          <p:cNvPr id="7" name="مضلع عشري 6"/>
          <p:cNvSpPr/>
          <p:nvPr/>
        </p:nvSpPr>
        <p:spPr>
          <a:xfrm>
            <a:off x="4214810" y="21429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663300"/>
                </a:solidFill>
                <a:ea typeface="Times New Roman"/>
                <a:cs typeface="QCF_P483"/>
              </a:rPr>
              <a:t>ﭩ</a:t>
            </a:r>
            <a:endParaRPr lang="ar-SA" sz="4800" dirty="0">
              <a:solidFill>
                <a:srgbClr val="663300"/>
              </a:solidFill>
            </a:endParaRPr>
          </a:p>
        </p:txBody>
      </p:sp>
      <p:sp>
        <p:nvSpPr>
          <p:cNvPr id="9" name="مضلع عشري 8"/>
          <p:cNvSpPr/>
          <p:nvPr/>
        </p:nvSpPr>
        <p:spPr>
          <a:xfrm>
            <a:off x="1928794" y="21429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3399"/>
                </a:solidFill>
                <a:ea typeface="Times New Roman"/>
                <a:cs typeface="QCF_P490"/>
              </a:rPr>
              <a:t>ﯾ</a:t>
            </a:r>
            <a:endParaRPr lang="ar-SA" sz="4800" dirty="0">
              <a:solidFill>
                <a:srgbClr val="003399"/>
              </a:solidFill>
            </a:endParaRPr>
          </a:p>
        </p:txBody>
      </p:sp>
      <p:sp>
        <p:nvSpPr>
          <p:cNvPr id="11" name="مضلع عشري 10"/>
          <p:cNvSpPr/>
          <p:nvPr/>
        </p:nvSpPr>
        <p:spPr>
          <a:xfrm>
            <a:off x="6572264" y="2857496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FF0000"/>
                </a:solidFill>
                <a:ea typeface="Times New Roman"/>
                <a:cs typeface="QCF_P483"/>
              </a:rPr>
              <a:t>ﭲ</a:t>
            </a:r>
            <a:endParaRPr lang="ar-SA" sz="3600" dirty="0">
              <a:solidFill>
                <a:srgbClr val="FF0000"/>
              </a:solidFill>
            </a:endParaRPr>
          </a:p>
        </p:txBody>
      </p:sp>
      <p:sp>
        <p:nvSpPr>
          <p:cNvPr id="13" name="مضلع عشري 12"/>
          <p:cNvSpPr/>
          <p:nvPr/>
        </p:nvSpPr>
        <p:spPr>
          <a:xfrm>
            <a:off x="4214810" y="2857496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663300"/>
                </a:solidFill>
                <a:ea typeface="Times New Roman"/>
                <a:cs typeface="QCF_P486"/>
              </a:rPr>
              <a:t>ﯟ</a:t>
            </a:r>
            <a:endParaRPr lang="ar-SA" sz="4800" dirty="0">
              <a:solidFill>
                <a:srgbClr val="663300"/>
              </a:solidFill>
            </a:endParaRPr>
          </a:p>
        </p:txBody>
      </p:sp>
      <p:sp>
        <p:nvSpPr>
          <p:cNvPr id="18" name="مضلع عشري 17"/>
          <p:cNvSpPr/>
          <p:nvPr/>
        </p:nvSpPr>
        <p:spPr>
          <a:xfrm>
            <a:off x="2000232" y="2928934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3399"/>
                </a:solidFill>
                <a:ea typeface="Times New Roman"/>
                <a:cs typeface="QCF_P488"/>
              </a:rPr>
              <a:t>ﰈ</a:t>
            </a:r>
            <a:endParaRPr lang="ar-SA" sz="4800" dirty="0">
              <a:solidFill>
                <a:srgbClr val="003399"/>
              </a:solidFill>
            </a:endParaRPr>
          </a:p>
        </p:txBody>
      </p:sp>
      <p:sp>
        <p:nvSpPr>
          <p:cNvPr id="19" name="مضلع عشري 18"/>
          <p:cNvSpPr/>
          <p:nvPr/>
        </p:nvSpPr>
        <p:spPr>
          <a:xfrm>
            <a:off x="6572264" y="521495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FF0000"/>
                </a:solidFill>
                <a:ea typeface="Times New Roman"/>
                <a:cs typeface="QCF_P486"/>
              </a:rPr>
              <a:t>ﮭ</a:t>
            </a:r>
            <a:endParaRPr lang="ar-SA" sz="4800" dirty="0">
              <a:solidFill>
                <a:srgbClr val="FF0000"/>
              </a:solidFill>
            </a:endParaRPr>
          </a:p>
        </p:txBody>
      </p:sp>
      <p:sp>
        <p:nvSpPr>
          <p:cNvPr id="20" name="مضلع عشري 19"/>
          <p:cNvSpPr/>
          <p:nvPr/>
        </p:nvSpPr>
        <p:spPr>
          <a:xfrm>
            <a:off x="4214810" y="521495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663300"/>
                </a:solidFill>
                <a:ea typeface="Times New Roman"/>
                <a:cs typeface="QCF_P486"/>
              </a:rPr>
              <a:t>ﯻ</a:t>
            </a:r>
            <a:endParaRPr lang="ar-SA" sz="4800" dirty="0">
              <a:solidFill>
                <a:srgbClr val="663300"/>
              </a:solidFill>
            </a:endParaRPr>
          </a:p>
        </p:txBody>
      </p:sp>
      <p:sp>
        <p:nvSpPr>
          <p:cNvPr id="21" name="مضلع عشري 20"/>
          <p:cNvSpPr/>
          <p:nvPr/>
        </p:nvSpPr>
        <p:spPr>
          <a:xfrm>
            <a:off x="2000232" y="5286388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3399"/>
                </a:solidFill>
                <a:ea typeface="Times New Roman"/>
                <a:cs typeface="QCF_P488"/>
              </a:rPr>
              <a:t>ﭳ</a:t>
            </a:r>
            <a:endParaRPr lang="ar-SA" sz="4800" dirty="0">
              <a:solidFill>
                <a:srgbClr val="003399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V="1">
            <a:off x="6800872" y="1571612"/>
            <a:ext cx="1414466" cy="1429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flipV="1">
            <a:off x="4357686" y="4214818"/>
            <a:ext cx="1414466" cy="1429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flipV="1">
            <a:off x="4371980" y="6486540"/>
            <a:ext cx="1414466" cy="1429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 rot="20834898">
            <a:off x="-539110" y="998982"/>
            <a:ext cx="8910419" cy="4525963"/>
          </a:xfrm>
        </p:spPr>
        <p:txBody>
          <a:bodyPr/>
          <a:lstStyle/>
          <a:p>
            <a:pPr>
              <a:buNone/>
            </a:pP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	   المــــد     </a:t>
            </a: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العارض                      		للسكون</a:t>
            </a:r>
            <a:endParaRPr lang="ar-SA" sz="13000" dirty="0">
              <a:solidFill>
                <a:srgbClr val="660066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5400" dirty="0" smtClean="0">
                <a:solidFill>
                  <a:srgbClr val="800000"/>
                </a:solidFill>
                <a:latin typeface="Arial" pitchFamily="34" charset="0"/>
                <a:cs typeface="SKR HEAD1 Outlined" pitchFamily="2" charset="-78"/>
              </a:rPr>
              <a:t>أقسام المد</a:t>
            </a:r>
            <a:endParaRPr lang="ar-SA" sz="5400" dirty="0">
              <a:solidFill>
                <a:srgbClr val="800000"/>
              </a:solidFill>
              <a:latin typeface="Arial" pitchFamily="34" charset="0"/>
              <a:cs typeface="SKR HEAD1 Outlined" pitchFamily="2" charset="-78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62638" y="2133600"/>
            <a:ext cx="3030537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طبيعي(أصلي)</a:t>
            </a:r>
            <a:endParaRPr lang="ar-SA" sz="4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4213" y="21336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فرعي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64081" y="3429000"/>
            <a:ext cx="4608513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 سمي طبيعياً لأن صاحب الطبيعة السليمة لا يزيده عن حده ولا ينقصه عنه </a:t>
            </a:r>
            <a:endParaRPr lang="ar-SA" sz="32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4925" y="3429000"/>
            <a:ext cx="4176713" cy="1571636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سمي فرعيا لتفرعه عن المد الطبيعي</a:t>
            </a:r>
            <a:endParaRPr lang="ar-SA" sz="48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429124" y="5209302"/>
            <a:ext cx="4643470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وسمي أصلياً لأنه أصل للمد الفرعي ، وقيل لأصالته وثبوته على حالة واحدة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7380288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124075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6512" y="5214950"/>
            <a:ext cx="4178298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له أنواع منها : المد المتصل ، والمنفصل ، والعارض ، واللازم</a:t>
            </a:r>
            <a:endParaRPr lang="ar-SA" sz="3200" dirty="0">
              <a:solidFill>
                <a:srgbClr val="003366"/>
              </a:solidFill>
              <a:latin typeface="Arial" pitchFamily="34" charset="0"/>
              <a:cs typeface="SKR HEAD1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6" grpId="0" animBg="1"/>
      <p:bldP spid="24589" grpId="0" animBg="1"/>
      <p:bldP spid="24591" grpId="0" animBg="1"/>
      <p:bldP spid="27657" grpId="0" animBg="1"/>
      <p:bldP spid="27658" grpId="0" animBg="1"/>
      <p:bldP spid="27659" grpId="0" animBg="1"/>
      <p:bldP spid="2766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800000"/>
                </a:solidFill>
                <a:latin typeface="Arial" pitchFamily="34" charset="0"/>
                <a:cs typeface="DecoType Naskh Variants" pitchFamily="2" charset="-78"/>
              </a:rPr>
              <a:t>أنواع المد الفرعي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292725" y="3021013"/>
            <a:ext cx="3030538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الهمز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27088" y="29972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السكون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164388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المتصل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7380288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124075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5148263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المنفصل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6877050" y="4076700"/>
            <a:ext cx="9366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6156325" y="4076700"/>
            <a:ext cx="7207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2555875" y="5589588"/>
            <a:ext cx="1728788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اللازم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50825" y="5589588"/>
            <a:ext cx="2017713" cy="1008062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العارض للسكون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2268538" y="4005263"/>
            <a:ext cx="936625" cy="12969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1403350" y="4005263"/>
            <a:ext cx="865188" cy="136842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4643438" y="2492375"/>
            <a:ext cx="0" cy="4681538"/>
          </a:xfrm>
          <a:prstGeom prst="line">
            <a:avLst/>
          </a:prstGeom>
          <a:noFill/>
          <a:ln w="76200" cmpd="tri">
            <a:solidFill>
              <a:srgbClr val="FFCC66"/>
            </a:solidFill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>
            <a:flatTx/>
          </a:bodyPr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4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4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40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3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300"/>
                            </p:stCondLst>
                            <p:childTnLst>
                              <p:par>
                                <p:cTn id="7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91" grpId="0" animBg="1"/>
      <p:bldP spid="28681" grpId="0" animBg="1"/>
      <p:bldP spid="28682" grpId="0" animBg="1"/>
      <p:bldP spid="28683" grpId="0" animBg="1"/>
      <p:bldP spid="28684" grpId="0" animBg="1"/>
      <p:bldP spid="2" grpId="0" animBg="1"/>
      <p:bldP spid="28698" grpId="0" animBg="1"/>
      <p:bldP spid="28699" grpId="0" animBg="1"/>
      <p:bldP spid="3" grpId="0" animBg="1"/>
      <p:bldP spid="4" grpId="0" animBg="1"/>
      <p:bldP spid="28702" grpId="0" animBg="1"/>
      <p:bldP spid="287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990000"/>
            </a:solidFill>
          </a:ln>
        </p:spPr>
        <p:txBody>
          <a:bodyPr/>
          <a:lstStyle/>
          <a:p>
            <a:r>
              <a:rPr lang="ar-SA" sz="6000" dirty="0" smtClean="0">
                <a:solidFill>
                  <a:schemeClr val="tx1"/>
                </a:solidFill>
                <a:cs typeface="SKR HEAD1 Outlined" pitchFamily="2" charset="-78"/>
              </a:rPr>
              <a:t>تعريف المد </a:t>
            </a:r>
            <a:r>
              <a:rPr lang="ar-SA" sz="6000" dirty="0" smtClean="0">
                <a:solidFill>
                  <a:schemeClr val="tx1"/>
                </a:solidFill>
                <a:cs typeface="SKR HEAD1 Outlined" pitchFamily="2" charset="-78"/>
              </a:rPr>
              <a:t>العارض للسكون</a:t>
            </a:r>
            <a:endParaRPr lang="ar-SA" sz="6000" dirty="0">
              <a:solidFill>
                <a:schemeClr val="tx1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/>
          <a:lstStyle/>
          <a:p>
            <a:pPr algn="just"/>
            <a:r>
              <a:rPr lang="ar-SA" sz="4400" dirty="0" smtClean="0">
                <a:solidFill>
                  <a:srgbClr val="003399"/>
                </a:solidFill>
                <a:cs typeface="SKR HEAD1" pitchFamily="2" charset="-78"/>
              </a:rPr>
              <a:t>هو حرف مد </a:t>
            </a:r>
            <a:r>
              <a:rPr lang="ar-SA" sz="4400" dirty="0" smtClean="0">
                <a:solidFill>
                  <a:srgbClr val="003399"/>
                </a:solidFill>
                <a:cs typeface="SKR HEAD1" pitchFamily="2" charset="-78"/>
              </a:rPr>
              <a:t>أو لين أتى </a:t>
            </a:r>
            <a:r>
              <a:rPr lang="ar-SA" sz="4400" dirty="0" smtClean="0">
                <a:solidFill>
                  <a:srgbClr val="003399"/>
                </a:solidFill>
                <a:cs typeface="SKR HEAD1" pitchFamily="2" charset="-78"/>
              </a:rPr>
              <a:t>بعده </a:t>
            </a:r>
            <a:r>
              <a:rPr lang="ar-SA" sz="4400" dirty="0" smtClean="0">
                <a:solidFill>
                  <a:srgbClr val="003399"/>
                </a:solidFill>
                <a:cs typeface="SKR HEAD1" pitchFamily="2" charset="-78"/>
              </a:rPr>
              <a:t>سكون عارض لأجل الوقف.</a:t>
            </a:r>
            <a:endParaRPr lang="ar-SA" sz="4400" dirty="0" smtClean="0">
              <a:solidFill>
                <a:srgbClr val="003399"/>
              </a:solidFill>
              <a:cs typeface="SKR HEAD1" pitchFamily="2" charset="-78"/>
            </a:endParaRPr>
          </a:p>
          <a:p>
            <a:pPr algn="just"/>
            <a:r>
              <a:rPr lang="ar-SA" sz="4400" dirty="0" smtClean="0">
                <a:solidFill>
                  <a:srgbClr val="CC3300"/>
                </a:solidFill>
                <a:cs typeface="SKR HEAD1" pitchFamily="2" charset="-78"/>
              </a:rPr>
              <a:t>سمي </a:t>
            </a:r>
            <a:r>
              <a:rPr lang="ar-SA" sz="4400" dirty="0" smtClean="0">
                <a:solidFill>
                  <a:srgbClr val="CC3300"/>
                </a:solidFill>
                <a:cs typeface="SKR HEAD1" pitchFamily="2" charset="-78"/>
              </a:rPr>
              <a:t>عارضاً لعروض المد بعروض السكون ، مثاله </a:t>
            </a:r>
            <a:r>
              <a:rPr lang="ar-SA" sz="4400" dirty="0" smtClean="0">
                <a:solidFill>
                  <a:srgbClr val="663300"/>
                </a:solidFill>
                <a:cs typeface="SKR HEAD1" pitchFamily="2" charset="-78"/>
              </a:rPr>
              <a:t>(</a:t>
            </a:r>
            <a:r>
              <a:rPr lang="ar-SA" sz="4400" dirty="0" smtClean="0">
                <a:solidFill>
                  <a:srgbClr val="663300"/>
                </a:solidFill>
                <a:ea typeface="Times New Roman"/>
                <a:cs typeface="QCF_P531"/>
              </a:rPr>
              <a:t>ﮀ</a:t>
            </a:r>
            <a:r>
              <a:rPr lang="ar-SA" sz="4400" dirty="0" smtClean="0">
                <a:solidFill>
                  <a:srgbClr val="663300"/>
                </a:solidFill>
                <a:cs typeface="SKR HEAD1" pitchFamily="2" charset="-78"/>
              </a:rPr>
              <a:t>)</a:t>
            </a:r>
            <a:r>
              <a:rPr lang="ar-SA" sz="4400" dirty="0" smtClean="0">
                <a:solidFill>
                  <a:srgbClr val="CC3300"/>
                </a:solidFill>
                <a:cs typeface="SKR HEAD1" pitchFamily="2" charset="-78"/>
              </a:rPr>
              <a:t> في حالة وصله بما بعده فإنه يعد مداً طبيعياً ؛ لأن النون الواقعة بعد حرف المد محركة ، بينما في حالة الوقف تسكن النون ، فلما عرض لها السكون جاز  زيادة المد.</a:t>
            </a:r>
            <a:endParaRPr lang="ar-SA" sz="4400" dirty="0" smtClean="0">
              <a:solidFill>
                <a:srgbClr val="CC3300"/>
              </a:solidFill>
              <a:sym typeface="AGA Arabesq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714488"/>
            <a:ext cx="6715172" cy="2185990"/>
          </a:xfrm>
        </p:spPr>
        <p:txBody>
          <a:bodyPr/>
          <a:lstStyle/>
          <a:p>
            <a:pPr>
              <a:buNone/>
            </a:pP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حكم المد </a:t>
            </a: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العارض    			للسكون</a:t>
            </a:r>
            <a:endParaRPr lang="ar-SA" sz="960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rgbClr val="002060">
                    <a:alpha val="60000"/>
                  </a:srgbClr>
                </a:glow>
                <a:reflection blurRad="6350" stA="60000" endA="900" endPos="60000" dist="29997" dir="5400000" sy="-100000" algn="bl" rotWithShape="0"/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rgbClr val="FFFFCC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000116"/>
            <a:ext cx="8472518" cy="1143000"/>
          </a:xfrm>
        </p:spPr>
        <p:txBody>
          <a:bodyPr/>
          <a:lstStyle/>
          <a:p>
            <a:r>
              <a:rPr lang="ar-SA" sz="8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حكم المد </a:t>
            </a:r>
            <a:r>
              <a:rPr lang="ar-SA" sz="8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العارض للسكون</a:t>
            </a:r>
            <a:endParaRPr lang="ar-SA" sz="88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28960"/>
            <a:ext cx="8229600" cy="3043246"/>
          </a:xfrm>
        </p:spPr>
        <p:txBody>
          <a:bodyPr/>
          <a:lstStyle/>
          <a:p>
            <a:pPr algn="ctr"/>
            <a:r>
              <a:rPr lang="ar-SA" sz="9600" dirty="0" smtClean="0">
                <a:solidFill>
                  <a:srgbClr val="990000"/>
                </a:solidFill>
                <a:cs typeface="SKR HEAD1" pitchFamily="2" charset="-78"/>
              </a:rPr>
              <a:t>حكمه </a:t>
            </a:r>
            <a:r>
              <a:rPr lang="ar-SA" sz="9600" dirty="0" smtClean="0">
                <a:solidFill>
                  <a:srgbClr val="990000"/>
                </a:solidFill>
                <a:cs typeface="SKR HEAD1" pitchFamily="2" charset="-78"/>
              </a:rPr>
              <a:t>(</a:t>
            </a:r>
            <a:r>
              <a:rPr lang="ar-SA" sz="9600" dirty="0" smtClean="0">
                <a:solidFill>
                  <a:srgbClr val="008000"/>
                </a:solidFill>
                <a:cs typeface="SKR HEAD1" pitchFamily="2" charset="-78"/>
              </a:rPr>
              <a:t>جواز المد</a:t>
            </a:r>
            <a:r>
              <a:rPr lang="ar-SA" sz="9600" dirty="0" smtClean="0">
                <a:solidFill>
                  <a:srgbClr val="C00000"/>
                </a:solidFill>
                <a:cs typeface="SKR HEAD1" pitchFamily="2" charset="-78"/>
              </a:rPr>
              <a:t>)</a:t>
            </a:r>
            <a:r>
              <a:rPr lang="ar-SA" sz="9600" dirty="0" smtClean="0">
                <a:solidFill>
                  <a:srgbClr val="990000"/>
                </a:solidFill>
                <a:cs typeface="SKR HEAD1" pitchFamily="2" charset="-78"/>
              </a:rPr>
              <a:t> .</a:t>
            </a:r>
            <a:endParaRPr lang="ar-SA" sz="9600" dirty="0">
              <a:solidFill>
                <a:srgbClr val="9900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1714488"/>
            <a:ext cx="6715172" cy="2185990"/>
          </a:xfrm>
        </p:spPr>
        <p:txBody>
          <a:bodyPr/>
          <a:lstStyle/>
          <a:p>
            <a:pPr>
              <a:buNone/>
            </a:pP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مقدار </a:t>
            </a: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المد العارض    			للسكون</a:t>
            </a:r>
            <a:endParaRPr lang="ar-SA" sz="960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rgbClr val="002060">
                    <a:alpha val="60000"/>
                  </a:srgbClr>
                </a:glow>
                <a:reflection blurRad="6350" stA="60000" endA="900" endPos="60000" dist="29997" dir="5400000" sy="-100000" algn="bl" rotWithShape="0"/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72518" cy="1143000"/>
          </a:xfrm>
        </p:spPr>
        <p:txBody>
          <a:bodyPr/>
          <a:lstStyle/>
          <a:p>
            <a:r>
              <a:rPr lang="ar-SA" sz="96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مقدار مده</a:t>
            </a:r>
            <a:endParaRPr lang="ar-SA" sz="96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2185990"/>
          </a:xfrm>
        </p:spPr>
        <p:txBody>
          <a:bodyPr/>
          <a:lstStyle/>
          <a:p>
            <a:pPr algn="ctr">
              <a:buNone/>
            </a:pPr>
            <a:r>
              <a:rPr lang="ar-SA" sz="6600" dirty="0" smtClean="0">
                <a:solidFill>
                  <a:srgbClr val="003399"/>
                </a:solidFill>
                <a:cs typeface="SKR HEAD1" pitchFamily="2" charset="-78"/>
              </a:rPr>
              <a:t>فيه ثلاثة أوجه وقفاً : </a:t>
            </a:r>
          </a:p>
          <a:p>
            <a:pPr algn="ctr">
              <a:buNone/>
            </a:pPr>
            <a:r>
              <a:rPr lang="ar-SA" sz="6600" dirty="0" smtClean="0">
                <a:solidFill>
                  <a:srgbClr val="C00000"/>
                </a:solidFill>
                <a:cs typeface="SKR HEAD1" pitchFamily="2" charset="-78"/>
              </a:rPr>
              <a:t>القصر: </a:t>
            </a:r>
            <a:r>
              <a:rPr lang="ar-SA" sz="6600" dirty="0" smtClean="0">
                <a:solidFill>
                  <a:srgbClr val="003399"/>
                </a:solidFill>
                <a:cs typeface="SKR HEAD1" pitchFamily="2" charset="-78"/>
              </a:rPr>
              <a:t> حركتان . </a:t>
            </a:r>
          </a:p>
          <a:p>
            <a:pPr algn="ctr">
              <a:buNone/>
            </a:pPr>
            <a:r>
              <a:rPr lang="ar-SA" sz="6600" dirty="0" smtClean="0">
                <a:solidFill>
                  <a:srgbClr val="C00000"/>
                </a:solidFill>
                <a:cs typeface="SKR HEAD1" pitchFamily="2" charset="-78"/>
              </a:rPr>
              <a:t>التوسط : </a:t>
            </a:r>
            <a:r>
              <a:rPr lang="ar-SA" sz="6600" dirty="0" smtClean="0">
                <a:solidFill>
                  <a:srgbClr val="003399"/>
                </a:solidFill>
                <a:cs typeface="SKR HEAD1" pitchFamily="2" charset="-78"/>
              </a:rPr>
              <a:t>أربع حركات .</a:t>
            </a:r>
          </a:p>
          <a:p>
            <a:pPr algn="ctr">
              <a:buNone/>
            </a:pPr>
            <a:r>
              <a:rPr lang="ar-SA" sz="6600" dirty="0" smtClean="0">
                <a:solidFill>
                  <a:srgbClr val="C00000"/>
                </a:solidFill>
                <a:cs typeface="SKR HEAD1" pitchFamily="2" charset="-78"/>
              </a:rPr>
              <a:t>الإشباع : </a:t>
            </a:r>
            <a:r>
              <a:rPr lang="ar-SA" sz="6600" dirty="0" smtClean="0">
                <a:solidFill>
                  <a:srgbClr val="003399"/>
                </a:solidFill>
                <a:cs typeface="SKR HEAD1" pitchFamily="2" charset="-78"/>
              </a:rPr>
              <a:t>ست حركات .</a:t>
            </a:r>
            <a:endParaRPr lang="ar-SA" sz="6600" dirty="0" smtClean="0">
              <a:solidFill>
                <a:srgbClr val="003399"/>
              </a:solidFill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تصميم افتراضي">
  <a:themeElements>
    <a:clrScheme name="3_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414</Words>
  <PresentationFormat>عرض على الشاشة (3:4)‏</PresentationFormat>
  <Paragraphs>130</Paragraphs>
  <Slides>18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6</vt:i4>
      </vt:variant>
      <vt:variant>
        <vt:lpstr>عناوين الشرائح</vt:lpstr>
      </vt:variant>
      <vt:variant>
        <vt:i4>18</vt:i4>
      </vt:variant>
    </vt:vector>
  </HeadingPairs>
  <TitlesOfParts>
    <vt:vector size="24" baseType="lpstr">
      <vt:lpstr>تصميم افتراضي</vt:lpstr>
      <vt:lpstr>1_تصميم افتراضي</vt:lpstr>
      <vt:lpstr>1_سمة Office</vt:lpstr>
      <vt:lpstr>2_سمة Office</vt:lpstr>
      <vt:lpstr>3_تصميم افتراضي</vt:lpstr>
      <vt:lpstr>تدفق</vt:lpstr>
      <vt:lpstr>الشريحة 1</vt:lpstr>
      <vt:lpstr>الشريحة 2</vt:lpstr>
      <vt:lpstr>الشريحة 3</vt:lpstr>
      <vt:lpstr>الشريحة 4</vt:lpstr>
      <vt:lpstr>تعريف المد العارض للسكون</vt:lpstr>
      <vt:lpstr>الشريحة 6</vt:lpstr>
      <vt:lpstr>حكم المد العارض للسكون</vt:lpstr>
      <vt:lpstr>الشريحة 8</vt:lpstr>
      <vt:lpstr>مقدار مده</vt:lpstr>
      <vt:lpstr>الشريحة 10</vt:lpstr>
      <vt:lpstr>الشريحة 11</vt:lpstr>
      <vt:lpstr>الشاهد </vt:lpstr>
      <vt:lpstr>نشاط 1</vt:lpstr>
      <vt:lpstr>الشريحة 14</vt:lpstr>
      <vt:lpstr>نشاط 2</vt:lpstr>
      <vt:lpstr>الشريحة 16</vt:lpstr>
      <vt:lpstr>نشاط 3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Lenovo</dc:creator>
  <cp:lastModifiedBy>سعيد</cp:lastModifiedBy>
  <cp:revision>19</cp:revision>
  <dcterms:created xsi:type="dcterms:W3CDTF">2012-03-12T13:55:07Z</dcterms:created>
  <dcterms:modified xsi:type="dcterms:W3CDTF">2012-04-05T12:34:20Z</dcterms:modified>
</cp:coreProperties>
</file>