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2"/>
  </p:notesMasterIdLst>
  <p:sldIdLst>
    <p:sldId id="260" r:id="rId2"/>
    <p:sldId id="272" r:id="rId3"/>
    <p:sldId id="274" r:id="rId4"/>
    <p:sldId id="267" r:id="rId5"/>
    <p:sldId id="278" r:id="rId6"/>
    <p:sldId id="275" r:id="rId7"/>
    <p:sldId id="276" r:id="rId8"/>
    <p:sldId id="283" r:id="rId9"/>
    <p:sldId id="277" r:id="rId10"/>
    <p:sldId id="258" r:id="rId11"/>
    <p:sldId id="256" r:id="rId12"/>
    <p:sldId id="279" r:id="rId13"/>
    <p:sldId id="257" r:id="rId14"/>
    <p:sldId id="259" r:id="rId15"/>
    <p:sldId id="262" r:id="rId16"/>
    <p:sldId id="280" r:id="rId17"/>
    <p:sldId id="281" r:id="rId18"/>
    <p:sldId id="282" r:id="rId19"/>
    <p:sldId id="268" r:id="rId20"/>
    <p:sldId id="269"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DCA43A4-C764-4F1C-A0A1-7C812387DAD2}" type="datetimeFigureOut">
              <a:rPr lang="ar-SA" smtClean="0"/>
              <a:t>22/11/36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5E4E404-F836-40F7-80BA-477FB8D5C404}"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45E4E404-F836-40F7-80BA-477FB8D5C404}" type="slidenum">
              <a:rPr lang="ar-SA" smtClean="0"/>
              <a:t>20</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A717710C-2124-44A0-B5D2-8C23ED26254E}"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A717710C-2124-44A0-B5D2-8C23ED26254E}"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A717710C-2124-44A0-B5D2-8C23ED26254E}"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A717710C-2124-44A0-B5D2-8C23ED26254E}"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FD1694C8-EB45-4FA8-98A3-DF23E46E1742}" type="datetimeFigureOut">
              <a:rPr lang="ar-SA" smtClean="0"/>
              <a:pPr/>
              <a:t>22/11/36</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A717710C-2124-44A0-B5D2-8C23ED26254E}"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D1694C8-EB45-4FA8-98A3-DF23E46E1742}" type="datetimeFigureOut">
              <a:rPr lang="ar-SA" smtClean="0"/>
              <a:pPr/>
              <a:t>22/11/36</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717710C-2124-44A0-B5D2-8C23ED26254E}"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12.jpeg"/></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8"/>
          <p:cNvSpPr>
            <a:spLocks noGrp="1"/>
          </p:cNvSpPr>
          <p:nvPr>
            <p:ph type="title"/>
          </p:nvPr>
        </p:nvSpPr>
        <p:spPr>
          <a:xfrm>
            <a:off x="914400" y="285728"/>
            <a:ext cx="8229600" cy="857272"/>
          </a:xfrm>
        </p:spPr>
        <p:txBody>
          <a:bodyPr>
            <a:normAutofit fontScale="90000"/>
            <a:scene3d>
              <a:camera prst="orthographicFront"/>
              <a:lightRig rig="soft" dir="t">
                <a:rot lat="0" lon="0" rev="2400000"/>
              </a:lightRig>
            </a:scene3d>
            <a:sp3d>
              <a:bevelT w="19050" h="12700"/>
            </a:sp3d>
          </a:bodyPr>
          <a:lstStyle/>
          <a:p>
            <a:pPr marL="54864" indent="0" algn="ctr" fontAlgn="auto">
              <a:spcAft>
                <a:spcPts val="0"/>
              </a:spcAft>
              <a:defRPr/>
            </a:pPr>
            <a:r>
              <a:rPr lang="ar-SA" sz="6600" dirty="0" smtClean="0">
                <a:solidFill>
                  <a:srgbClr val="002060"/>
                </a:solidFill>
                <a:cs typeface="Akhbar MT" pitchFamily="2" charset="-78"/>
              </a:rPr>
              <a:t>بسم الله الرحمن الرحيم</a:t>
            </a:r>
            <a:endParaRPr lang="ar-SA" sz="6600" dirty="0">
              <a:solidFill>
                <a:srgbClr val="002060"/>
              </a:solidFill>
              <a:cs typeface="Akhbar MT" pitchFamily="2" charset="-78"/>
            </a:endParaRPr>
          </a:p>
        </p:txBody>
      </p:sp>
      <p:pic>
        <p:nvPicPr>
          <p:cNvPr id="11267" name="صورة 7" descr="cs.jpg"/>
          <p:cNvPicPr>
            <a:picLocks noChangeAspect="1"/>
          </p:cNvPicPr>
          <p:nvPr/>
        </p:nvPicPr>
        <p:blipFill>
          <a:blip r:embed="rId2"/>
          <a:srcRect/>
          <a:stretch>
            <a:fillRect/>
          </a:stretch>
        </p:blipFill>
        <p:spPr bwMode="auto">
          <a:xfrm>
            <a:off x="1238194" y="1285860"/>
            <a:ext cx="7620053" cy="39290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268" name="مربع نص 9"/>
          <p:cNvSpPr txBox="1">
            <a:spLocks noChangeArrowheads="1"/>
          </p:cNvSpPr>
          <p:nvPr/>
        </p:nvSpPr>
        <p:spPr bwMode="auto">
          <a:xfrm>
            <a:off x="1428728" y="5286388"/>
            <a:ext cx="4786346" cy="523220"/>
          </a:xfrm>
          <a:prstGeom prst="rect">
            <a:avLst/>
          </a:prstGeom>
          <a:noFill/>
          <a:ln w="9525">
            <a:noFill/>
            <a:miter lim="800000"/>
            <a:headEnd/>
            <a:tailEnd/>
          </a:ln>
        </p:spPr>
        <p:txBody>
          <a:bodyPr wrap="square">
            <a:spAutoFit/>
          </a:bodyPr>
          <a:lstStyle/>
          <a:p>
            <a:r>
              <a:rPr lang="ar-SA" sz="2800" dirty="0">
                <a:solidFill>
                  <a:schemeClr val="bg1"/>
                </a:solidFill>
              </a:rPr>
              <a:t>             </a:t>
            </a:r>
            <a:r>
              <a:rPr lang="ar-SA" sz="2800" dirty="0">
                <a:solidFill>
                  <a:srgbClr val="002060"/>
                </a:solidFill>
              </a:rPr>
              <a:t>كُن ذا أثَر وأَسعِد </a:t>
            </a:r>
            <a:r>
              <a:rPr lang="ar-SA" sz="2800" dirty="0">
                <a:solidFill>
                  <a:srgbClr val="FF0066"/>
                </a:solidFill>
              </a:rPr>
              <a:t>تُسعَد </a:t>
            </a:r>
            <a:r>
              <a:rPr lang="ar-SA" sz="2800" dirty="0">
                <a:solidFill>
                  <a:srgbClr val="002060"/>
                </a:solidFill>
              </a:rPr>
              <a:t>,, =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حقوق الطبع والنّشر ,,</a:t>
            </a:r>
            <a:endParaRPr lang="ar-SA" dirty="0"/>
          </a:p>
        </p:txBody>
      </p:sp>
      <p:sp>
        <p:nvSpPr>
          <p:cNvPr id="3" name="عنصر نائب للمحتوى 2"/>
          <p:cNvSpPr>
            <a:spLocks noGrp="1"/>
          </p:cNvSpPr>
          <p:nvPr>
            <p:ph idx="1"/>
          </p:nvPr>
        </p:nvSpPr>
        <p:spPr>
          <a:xfrm>
            <a:off x="457200" y="1600200"/>
            <a:ext cx="8329642" cy="4525963"/>
          </a:xfrm>
        </p:spPr>
        <p:txBody>
          <a:bodyPr/>
          <a:lstStyle/>
          <a:p>
            <a:r>
              <a:rPr lang="ar-SA" dirty="0" smtClean="0">
                <a:solidFill>
                  <a:srgbClr val="FF0000"/>
                </a:solidFill>
              </a:rPr>
              <a:t>حقوق الطبع والنشر </a:t>
            </a:r>
            <a:r>
              <a:rPr lang="ar-SA" dirty="0" smtClean="0">
                <a:solidFill>
                  <a:srgbClr val="FF0000"/>
                </a:solidFill>
              </a:rPr>
              <a:t>:</a:t>
            </a:r>
          </a:p>
          <a:p>
            <a:r>
              <a:rPr lang="ar-SA" dirty="0" smtClean="0"/>
              <a:t>هو المفهوم </a:t>
            </a:r>
            <a:r>
              <a:rPr lang="ar-SA" dirty="0" smtClean="0"/>
              <a:t>القانوني </a:t>
            </a:r>
            <a:r>
              <a:rPr lang="ar-SA" dirty="0" smtClean="0"/>
              <a:t>لحماية الأعمال المؤلفة يحدد فيها حقوق كل من المنتج والمؤلف . وتعد حقوق الطبع والنشر شكل من أشكال الملكية الفكرية .</a:t>
            </a:r>
            <a:endParaRPr lang="ar-SA" dirty="0"/>
          </a:p>
        </p:txBody>
      </p:sp>
      <p:pic>
        <p:nvPicPr>
          <p:cNvPr id="4" name="صورة 3" descr="imaلges.jpg"/>
          <p:cNvPicPr>
            <a:picLocks noChangeAspect="1"/>
          </p:cNvPicPr>
          <p:nvPr/>
        </p:nvPicPr>
        <p:blipFill>
          <a:blip r:embed="rId2"/>
          <a:stretch>
            <a:fillRect/>
          </a:stretch>
        </p:blipFill>
        <p:spPr>
          <a:xfrm>
            <a:off x="214282" y="3929066"/>
            <a:ext cx="4143404" cy="2714644"/>
          </a:xfrm>
          <a:prstGeom prst="rect">
            <a:avLst/>
          </a:prstGeom>
        </p:spPr>
      </p:pic>
      <p:pic>
        <p:nvPicPr>
          <p:cNvPr id="5" name="Picture 2"/>
          <p:cNvPicPr>
            <a:picLocks noChangeAspect="1" noChangeArrowheads="1"/>
          </p:cNvPicPr>
          <p:nvPr/>
        </p:nvPicPr>
        <p:blipFill>
          <a:blip r:embed="rId3"/>
          <a:srcRect l="13177" t="20508" r="14897" b="9179"/>
          <a:stretch>
            <a:fillRect/>
          </a:stretch>
        </p:blipFill>
        <p:spPr bwMode="auto">
          <a:xfrm>
            <a:off x="4429124" y="3929066"/>
            <a:ext cx="4500594" cy="2678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200652313317_windows-piracy.jpg"/>
          <p:cNvPicPr>
            <a:picLocks noChangeAspect="1"/>
          </p:cNvPicPr>
          <p:nvPr/>
        </p:nvPicPr>
        <p:blipFill>
          <a:blip r:embed="rId2"/>
          <a:stretch>
            <a:fillRect/>
          </a:stretch>
        </p:blipFill>
        <p:spPr>
          <a:xfrm>
            <a:off x="214282" y="214290"/>
            <a:ext cx="2786082" cy="307183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صورة 5" descr="556172-0-w-x-0-h-none-26627.jpg"/>
          <p:cNvPicPr>
            <a:picLocks noChangeAspect="1"/>
          </p:cNvPicPr>
          <p:nvPr/>
        </p:nvPicPr>
        <p:blipFill>
          <a:blip r:embed="rId3"/>
          <a:stretch>
            <a:fillRect/>
          </a:stretch>
        </p:blipFill>
        <p:spPr>
          <a:xfrm>
            <a:off x="290975" y="4465748"/>
            <a:ext cx="2852265" cy="233917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صورة 6" descr="c58c73d705f83c63e611202bb6d39f48.jpg"/>
          <p:cNvPicPr>
            <a:picLocks noChangeAspect="1"/>
          </p:cNvPicPr>
          <p:nvPr/>
        </p:nvPicPr>
        <p:blipFill>
          <a:blip r:embed="rId4"/>
          <a:stretch>
            <a:fillRect/>
          </a:stretch>
        </p:blipFill>
        <p:spPr>
          <a:xfrm>
            <a:off x="5500694" y="4500570"/>
            <a:ext cx="3442669" cy="21717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عنوان فرعي 7"/>
          <p:cNvSpPr>
            <a:spLocks noGrp="1"/>
          </p:cNvSpPr>
          <p:nvPr>
            <p:ph type="subTitle" idx="1"/>
          </p:nvPr>
        </p:nvSpPr>
        <p:spPr>
          <a:xfrm>
            <a:off x="0" y="3429000"/>
            <a:ext cx="9144000" cy="895344"/>
          </a:xfrm>
        </p:spPr>
        <p:txBody>
          <a:bodyPr>
            <a:noAutofit/>
          </a:bodyPr>
          <a:lstStyle/>
          <a:p>
            <a:pPr algn="ctr"/>
            <a:r>
              <a:rPr lang="ar-SA" sz="3200" b="1" dirty="0" smtClean="0">
                <a:solidFill>
                  <a:schemeClr val="tx1"/>
                </a:solidFill>
                <a:latin typeface="Arial" pitchFamily="34" charset="0"/>
                <a:cs typeface="Arial" pitchFamily="34" charset="0"/>
              </a:rPr>
              <a:t>من الصور المعروضة أمامك توقعي </a:t>
            </a:r>
            <a:r>
              <a:rPr lang="ar-SA" sz="3200" b="1" dirty="0" smtClean="0">
                <a:solidFill>
                  <a:srgbClr val="FF0000"/>
                </a:solidFill>
                <a:latin typeface="Arial" pitchFamily="34" charset="0"/>
                <a:cs typeface="Arial" pitchFamily="34" charset="0"/>
              </a:rPr>
              <a:t>عنوان الشريحة </a:t>
            </a:r>
            <a:r>
              <a:rPr lang="ar-SA" sz="3200" b="1" dirty="0" smtClean="0">
                <a:solidFill>
                  <a:schemeClr val="tx1"/>
                </a:solidFill>
                <a:latin typeface="Arial" pitchFamily="34" charset="0"/>
                <a:cs typeface="Arial" pitchFamily="34" charset="0"/>
              </a:rPr>
              <a:t>مع كتابة مقالة لا تقل عن </a:t>
            </a:r>
            <a:r>
              <a:rPr lang="ar-SA" sz="3200" b="1" dirty="0" smtClean="0">
                <a:solidFill>
                  <a:srgbClr val="FF0000"/>
                </a:solidFill>
                <a:latin typeface="Arial" pitchFamily="34" charset="0"/>
                <a:cs typeface="Arial" pitchFamily="34" charset="0"/>
              </a:rPr>
              <a:t>سطرين</a:t>
            </a:r>
            <a:r>
              <a:rPr lang="ar-SA" sz="3200" b="1" dirty="0" smtClean="0">
                <a:solidFill>
                  <a:srgbClr val="FFC000"/>
                </a:solidFill>
                <a:latin typeface="Arial" pitchFamily="34" charset="0"/>
                <a:cs typeface="Arial" pitchFamily="34" charset="0"/>
              </a:rPr>
              <a:t> </a:t>
            </a:r>
            <a:r>
              <a:rPr lang="ar-SA" sz="3200" b="1" dirty="0" smtClean="0">
                <a:solidFill>
                  <a:schemeClr val="tx1"/>
                </a:solidFill>
                <a:latin typeface="Arial" pitchFamily="34" charset="0"/>
                <a:cs typeface="Arial" pitchFamily="34" charset="0"/>
              </a:rPr>
              <a:t>عن محتواها ! </a:t>
            </a:r>
          </a:p>
          <a:p>
            <a:pPr algn="ctr"/>
            <a:r>
              <a:rPr lang="ar-SA" sz="3200" b="1" dirty="0" smtClean="0">
                <a:solidFill>
                  <a:schemeClr val="tx1"/>
                </a:solidFill>
                <a:latin typeface="Arial" pitchFamily="34" charset="0"/>
                <a:cs typeface="Arial" pitchFamily="34" charset="0"/>
              </a:rPr>
              <a:t>        </a:t>
            </a:r>
            <a:r>
              <a:rPr lang="ar-SA" sz="3200" b="1" dirty="0" smtClean="0">
                <a:solidFill>
                  <a:srgbClr val="FF0000"/>
                </a:solidFill>
                <a:latin typeface="Arial" pitchFamily="34" charset="0"/>
                <a:cs typeface="Arial" pitchFamily="34" charset="0"/>
              </a:rPr>
              <a:t>+1/2</a:t>
            </a:r>
            <a:r>
              <a:rPr lang="ar-SA" sz="3200" b="1" dirty="0" smtClean="0">
                <a:solidFill>
                  <a:srgbClr val="FFC000"/>
                </a:solidFill>
                <a:latin typeface="Arial" pitchFamily="34" charset="0"/>
                <a:cs typeface="Arial" pitchFamily="34" charset="0"/>
              </a:rPr>
              <a:t> </a:t>
            </a:r>
            <a:r>
              <a:rPr lang="ar-SA" sz="3200" b="1" dirty="0" smtClean="0">
                <a:solidFill>
                  <a:schemeClr val="tx1"/>
                </a:solidFill>
                <a:latin typeface="Arial" pitchFamily="34" charset="0"/>
                <a:cs typeface="Arial" pitchFamily="34" charset="0"/>
              </a:rPr>
              <a:t>لأفضل إجابة</a:t>
            </a:r>
            <a:endParaRPr lang="ar-SA" sz="3200" b="1" dirty="0">
              <a:solidFill>
                <a:schemeClr val="tx1"/>
              </a:solidFill>
              <a:latin typeface="Arial" pitchFamily="34" charset="0"/>
              <a:cs typeface="Arial" pitchFamily="34" charset="0"/>
            </a:endParaRPr>
          </a:p>
        </p:txBody>
      </p:sp>
      <p:pic>
        <p:nvPicPr>
          <p:cNvPr id="9" name="صورة 8" descr="software-piracy.jpg"/>
          <p:cNvPicPr>
            <a:picLocks noChangeAspect="1"/>
          </p:cNvPicPr>
          <p:nvPr/>
        </p:nvPicPr>
        <p:blipFill>
          <a:blip r:embed="rId5"/>
          <a:stretch>
            <a:fillRect/>
          </a:stretch>
        </p:blipFill>
        <p:spPr>
          <a:xfrm>
            <a:off x="5929322" y="214290"/>
            <a:ext cx="3000396" cy="29289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00034" y="3571876"/>
            <a:ext cx="8051684" cy="2301240"/>
          </a:xfrm>
        </p:spPr>
        <p:txBody>
          <a:bodyPr>
            <a:noAutofit/>
          </a:bodyPr>
          <a:lstStyle/>
          <a:p>
            <a:pPr algn="ctr"/>
            <a:r>
              <a:rPr lang="ar-SA" sz="2800" dirty="0" smtClean="0">
                <a:solidFill>
                  <a:schemeClr val="tx1"/>
                </a:solidFill>
                <a:latin typeface="Arial" pitchFamily="34" charset="0"/>
                <a:cs typeface="Arial" pitchFamily="34" charset="0"/>
              </a:rPr>
              <a:t>هي الحصول على </a:t>
            </a:r>
            <a:r>
              <a:rPr lang="ar-SA" sz="2800" dirty="0" smtClean="0">
                <a:solidFill>
                  <a:schemeClr val="tx1"/>
                </a:solidFill>
                <a:latin typeface="Arial" pitchFamily="34" charset="0"/>
                <a:cs typeface="Arial" pitchFamily="34" charset="0"/>
              </a:rPr>
              <a:t>العديد من النسخ الغير مرخصة وتعد القرصنة إحدى أساليب السرقة كما أن لقرصنة البرمجيات العديد من الآثار الاقتصادية حيث تقدر السوق العالمية للقرصنة بـ 190 مليار ريال كما تتسبب في فقدان 500,000 وظيفة سنويا وتؤدي إلى عزوف الشركات الصغيرة عن تطوير البرامج .</a:t>
            </a:r>
            <a:endParaRPr lang="ar-SA" sz="2800" dirty="0">
              <a:solidFill>
                <a:schemeClr val="tx1"/>
              </a:solidFill>
              <a:latin typeface="Arial" pitchFamily="34" charset="0"/>
              <a:cs typeface="Arial" pitchFamily="34" charset="0"/>
            </a:endParaRPr>
          </a:p>
        </p:txBody>
      </p:sp>
      <p:sp>
        <p:nvSpPr>
          <p:cNvPr id="3" name="عنوان فرعي 2"/>
          <p:cNvSpPr>
            <a:spLocks noGrp="1"/>
          </p:cNvSpPr>
          <p:nvPr>
            <p:ph type="subTitle" idx="1"/>
          </p:nvPr>
        </p:nvSpPr>
        <p:spPr>
          <a:xfrm>
            <a:off x="3571868" y="642918"/>
            <a:ext cx="4429124" cy="785818"/>
          </a:xfrm>
        </p:spPr>
        <p:txBody>
          <a:bodyPr>
            <a:normAutofit fontScale="70000" lnSpcReduction="20000"/>
          </a:bodyPr>
          <a:lstStyle/>
          <a:p>
            <a:r>
              <a:rPr lang="ar-SA" sz="8000" dirty="0" smtClean="0">
                <a:solidFill>
                  <a:srgbClr val="FF0000"/>
                </a:solidFill>
                <a:latin typeface="Andalus" pitchFamily="18" charset="-78"/>
                <a:cs typeface="Andalus" pitchFamily="18" charset="-78"/>
              </a:rPr>
              <a:t>قرصنة البرامج</a:t>
            </a:r>
            <a:endParaRPr lang="ar-SA" sz="8000" dirty="0">
              <a:solidFill>
                <a:srgbClr val="FF0000"/>
              </a:solidFill>
              <a:latin typeface="Andalus" pitchFamily="18" charset="-78"/>
              <a:cs typeface="Andalus" pitchFamily="18" charset="-78"/>
            </a:endParaRPr>
          </a:p>
        </p:txBody>
      </p:sp>
      <p:pic>
        <p:nvPicPr>
          <p:cNvPr id="4" name="صورة 3" descr="200652313317_windows-piracy.jpg"/>
          <p:cNvPicPr>
            <a:picLocks noChangeAspect="1"/>
          </p:cNvPicPr>
          <p:nvPr/>
        </p:nvPicPr>
        <p:blipFill>
          <a:blip r:embed="rId2"/>
          <a:stretch>
            <a:fillRect/>
          </a:stretch>
        </p:blipFill>
        <p:spPr>
          <a:xfrm>
            <a:off x="214282" y="214290"/>
            <a:ext cx="3000396" cy="30003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285720" y="1714488"/>
            <a:ext cx="8643998" cy="1826363"/>
          </a:xfrm>
        </p:spPr>
        <p:txBody>
          <a:bodyPr>
            <a:normAutofit fontScale="90000"/>
          </a:bodyPr>
          <a:lstStyle/>
          <a:p>
            <a:pPr algn="r"/>
            <a:r>
              <a:rPr lang="ar-SA" dirty="0" smtClean="0">
                <a:solidFill>
                  <a:schemeClr val="tx1"/>
                </a:solidFill>
                <a:latin typeface="Arial" pitchFamily="34" charset="0"/>
                <a:cs typeface="Arial" pitchFamily="34" charset="0"/>
              </a:rPr>
              <a:t>قامت </a:t>
            </a:r>
            <a:r>
              <a:rPr lang="ar-SA" dirty="0" smtClean="0">
                <a:solidFill>
                  <a:srgbClr val="FF0000"/>
                </a:solidFill>
                <a:latin typeface="Arial" pitchFamily="34" charset="0"/>
                <a:cs typeface="Arial" pitchFamily="34" charset="0"/>
              </a:rPr>
              <a:t>هند</a:t>
            </a:r>
            <a:r>
              <a:rPr lang="ar-SA" dirty="0" smtClean="0">
                <a:solidFill>
                  <a:schemeClr val="tx1"/>
                </a:solidFill>
                <a:latin typeface="Arial" pitchFamily="34" charset="0"/>
                <a:cs typeface="Arial" pitchFamily="34" charset="0"/>
              </a:rPr>
              <a:t> بكتابة بحث لمادة الحاسب الآلي وقدمته لمعلمتها وعند الانتهاء منه طلبت منها زميلتها </a:t>
            </a:r>
            <a:r>
              <a:rPr lang="ar-SA" dirty="0" smtClean="0">
                <a:solidFill>
                  <a:srgbClr val="FF0000"/>
                </a:solidFill>
                <a:latin typeface="Arial" pitchFamily="34" charset="0"/>
                <a:cs typeface="Arial" pitchFamily="34" charset="0"/>
              </a:rPr>
              <a:t>أمل</a:t>
            </a:r>
            <a:r>
              <a:rPr lang="ar-SA" dirty="0" smtClean="0">
                <a:solidFill>
                  <a:schemeClr val="tx1"/>
                </a:solidFill>
                <a:latin typeface="Arial" pitchFamily="34" charset="0"/>
                <a:cs typeface="Arial" pitchFamily="34" charset="0"/>
              </a:rPr>
              <a:t> الموجودة </a:t>
            </a:r>
            <a:r>
              <a:rPr lang="ar-SA" dirty="0" smtClean="0">
                <a:solidFill>
                  <a:schemeClr val="accent2"/>
                </a:solidFill>
                <a:latin typeface="Arial" pitchFamily="34" charset="0"/>
                <a:cs typeface="Arial" pitchFamily="34" charset="0"/>
              </a:rPr>
              <a:t>بمدرسة أخرى </a:t>
            </a:r>
            <a:r>
              <a:rPr lang="ar-SA" dirty="0" smtClean="0">
                <a:solidFill>
                  <a:schemeClr val="tx1"/>
                </a:solidFill>
                <a:latin typeface="Arial" pitchFamily="34" charset="0"/>
                <a:cs typeface="Arial" pitchFamily="34" charset="0"/>
              </a:rPr>
              <a:t>نسخة من البحث وقدمته لمعلمتها ,, </a:t>
            </a:r>
            <a:r>
              <a:rPr lang="ar-SA" dirty="0" smtClean="0">
                <a:solidFill>
                  <a:schemeClr val="tx1"/>
                </a:solidFill>
              </a:rPr>
              <a:t/>
            </a:r>
            <a:br>
              <a:rPr lang="ar-SA" dirty="0" smtClean="0">
                <a:solidFill>
                  <a:schemeClr val="tx1"/>
                </a:solidFill>
              </a:rPr>
            </a:br>
            <a:r>
              <a:rPr lang="ar-SA" dirty="0" smtClean="0">
                <a:solidFill>
                  <a:schemeClr val="tx1"/>
                </a:solidFill>
                <a:latin typeface="Arial" pitchFamily="34" charset="0"/>
                <a:cs typeface="Arial" pitchFamily="34" charset="0"/>
              </a:rPr>
              <a:t/>
            </a:r>
            <a:br>
              <a:rPr lang="ar-SA" dirty="0" smtClean="0">
                <a:solidFill>
                  <a:schemeClr val="tx1"/>
                </a:solidFill>
                <a:latin typeface="Arial" pitchFamily="34" charset="0"/>
                <a:cs typeface="Arial" pitchFamily="34" charset="0"/>
              </a:rPr>
            </a:br>
            <a:r>
              <a:rPr lang="ar-SA" dirty="0" smtClean="0">
                <a:solidFill>
                  <a:srgbClr val="FF0000"/>
                </a:solidFill>
                <a:latin typeface="Arial" pitchFamily="34" charset="0"/>
                <a:cs typeface="Arial" pitchFamily="34" charset="0"/>
              </a:rPr>
              <a:t>ماتعليقك على ماحدث</a:t>
            </a:r>
            <a:r>
              <a:rPr lang="ar-SA" dirty="0" smtClean="0">
                <a:solidFill>
                  <a:schemeClr val="tx1"/>
                </a:solidFill>
                <a:latin typeface="Arial" pitchFamily="34" charset="0"/>
                <a:cs typeface="Arial" pitchFamily="34" charset="0"/>
              </a:rPr>
              <a:t>؟؟</a:t>
            </a:r>
            <a:br>
              <a:rPr lang="ar-SA" dirty="0" smtClean="0">
                <a:solidFill>
                  <a:schemeClr val="tx1"/>
                </a:solidFill>
                <a:latin typeface="Arial" pitchFamily="34" charset="0"/>
                <a:cs typeface="Arial" pitchFamily="34" charset="0"/>
              </a:rPr>
            </a:br>
            <a:endParaRPr lang="ar-SA" dirty="0">
              <a:solidFill>
                <a:srgbClr val="FF0000"/>
              </a:solidFill>
              <a:latin typeface="Arial" pitchFamily="34" charset="0"/>
              <a:cs typeface="Arial" pitchFamily="34" charset="0"/>
            </a:endParaRPr>
          </a:p>
        </p:txBody>
      </p:sp>
      <p:sp>
        <p:nvSpPr>
          <p:cNvPr id="4" name="عنصر نائب للنص 3"/>
          <p:cNvSpPr>
            <a:spLocks noGrp="1"/>
          </p:cNvSpPr>
          <p:nvPr>
            <p:ph type="body" idx="1"/>
          </p:nvPr>
        </p:nvSpPr>
        <p:spPr>
          <a:xfrm>
            <a:off x="5072066" y="428604"/>
            <a:ext cx="3486128" cy="714380"/>
          </a:xfrm>
        </p:spPr>
        <p:txBody>
          <a:bodyPr>
            <a:normAutofit/>
          </a:bodyPr>
          <a:lstStyle/>
          <a:p>
            <a:pPr algn="r"/>
            <a:r>
              <a:rPr lang="ar-SA" sz="3600" dirty="0" smtClean="0">
                <a:solidFill>
                  <a:schemeClr val="tx1"/>
                </a:solidFill>
                <a:latin typeface="Arial" pitchFamily="34" charset="0"/>
                <a:cs typeface="Arial" pitchFamily="34" charset="0"/>
              </a:rPr>
              <a:t>مناقشة جماعية:</a:t>
            </a:r>
            <a:endParaRPr lang="ar-SA" sz="3600" dirty="0">
              <a:solidFill>
                <a:schemeClr val="tx1"/>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57224" y="214290"/>
            <a:ext cx="7467600" cy="431784"/>
          </a:xfrm>
        </p:spPr>
        <p:txBody>
          <a:bodyPr>
            <a:normAutofit fontScale="90000"/>
          </a:bodyPr>
          <a:lstStyle/>
          <a:p>
            <a:pPr algn="ctr"/>
            <a:r>
              <a:rPr lang="ar-SA" dirty="0" smtClean="0">
                <a:latin typeface="Arial" pitchFamily="34" charset="0"/>
                <a:cs typeface="Arial" pitchFamily="34" charset="0"/>
              </a:rPr>
              <a:t/>
            </a:r>
            <a:br>
              <a:rPr lang="ar-SA" dirty="0" smtClean="0">
                <a:latin typeface="Arial" pitchFamily="34" charset="0"/>
                <a:cs typeface="Arial" pitchFamily="34" charset="0"/>
              </a:rPr>
            </a:br>
            <a:r>
              <a:rPr lang="ar-SA" dirty="0" smtClean="0">
                <a:latin typeface="Arial" pitchFamily="34" charset="0"/>
                <a:cs typeface="Arial" pitchFamily="34" charset="0"/>
              </a:rPr>
              <a:t> </a:t>
            </a:r>
            <a:r>
              <a:rPr lang="ar-SA" dirty="0" smtClean="0">
                <a:latin typeface="Arial" pitchFamily="34" charset="0"/>
                <a:cs typeface="Arial" pitchFamily="34" charset="0"/>
              </a:rPr>
              <a:t>الانتحال</a:t>
            </a:r>
            <a:r>
              <a:rPr lang="ar-SA" dirty="0" smtClean="0">
                <a:latin typeface="Arial" pitchFamily="34" charset="0"/>
                <a:cs typeface="Arial" pitchFamily="34" charset="0"/>
              </a:rPr>
              <a:t> العلمي ..</a:t>
            </a:r>
            <a:endParaRPr lang="ar-SA" dirty="0">
              <a:latin typeface="Arial" pitchFamily="34" charset="0"/>
              <a:cs typeface="Arial" pitchFamily="34" charset="0"/>
            </a:endParaRPr>
          </a:p>
        </p:txBody>
      </p:sp>
      <p:pic>
        <p:nvPicPr>
          <p:cNvPr id="4" name="صورة 3" descr="663410075.gif"/>
          <p:cNvPicPr>
            <a:picLocks noChangeAspect="1"/>
          </p:cNvPicPr>
          <p:nvPr/>
        </p:nvPicPr>
        <p:blipFill>
          <a:blip r:embed="rId2"/>
          <a:stretch>
            <a:fillRect/>
          </a:stretch>
        </p:blipFill>
        <p:spPr>
          <a:xfrm>
            <a:off x="428596" y="2401428"/>
            <a:ext cx="3357586" cy="409937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مستطيل 4"/>
          <p:cNvSpPr/>
          <p:nvPr/>
        </p:nvSpPr>
        <p:spPr>
          <a:xfrm>
            <a:off x="1071538" y="1857364"/>
            <a:ext cx="7500958" cy="1077218"/>
          </a:xfrm>
          <a:prstGeom prst="rect">
            <a:avLst/>
          </a:prstGeom>
        </p:spPr>
        <p:txBody>
          <a:bodyPr wrap="square">
            <a:spAutoFit/>
          </a:bodyPr>
          <a:lstStyle/>
          <a:p>
            <a:r>
              <a:rPr lang="ar-SA" sz="3200" b="1" dirty="0" smtClean="0">
                <a:solidFill>
                  <a:srgbClr val="FFC000"/>
                </a:solidFill>
                <a:latin typeface="Arial" pitchFamily="34" charset="0"/>
                <a:cs typeface="Arial" pitchFamily="34" charset="0"/>
              </a:rPr>
              <a:t>سرقة أفكار وكتابات الآخرين ونسبتها للذات دون ذكر </a:t>
            </a:r>
            <a:r>
              <a:rPr lang="ar-SA" sz="3200" b="1" dirty="0" smtClean="0">
                <a:solidFill>
                  <a:srgbClr val="FFC000"/>
                </a:solidFill>
                <a:latin typeface="Arial" pitchFamily="34" charset="0"/>
                <a:cs typeface="Arial" pitchFamily="34" charset="0"/>
              </a:rPr>
              <a:t>المصدر .</a:t>
            </a:r>
            <a:endParaRPr lang="ar-SA" sz="3200" b="1" dirty="0">
              <a:solidFill>
                <a:srgbClr val="FFC000"/>
              </a:solidFill>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أنواع الانتحال </a:t>
            </a:r>
            <a:r>
              <a:rPr lang="ar-SA" dirty="0" smtClean="0"/>
              <a:t>العملي:</a:t>
            </a:r>
            <a:endParaRPr lang="ar-SA" dirty="0"/>
          </a:p>
        </p:txBody>
      </p:sp>
      <p:sp>
        <p:nvSpPr>
          <p:cNvPr id="4" name="عنصر نائب للمحتوى 2"/>
          <p:cNvSpPr txBox="1">
            <a:spLocks/>
          </p:cNvSpPr>
          <p:nvPr/>
        </p:nvSpPr>
        <p:spPr>
          <a:xfrm>
            <a:off x="571472" y="1785926"/>
            <a:ext cx="7467600" cy="1828800"/>
          </a:xfrm>
          <a:prstGeom prst="rect">
            <a:avLst/>
          </a:prstGeom>
        </p:spPr>
        <p:txBody>
          <a:bodyPr vert="horz">
            <a:normAutofit/>
          </a:bodyPr>
          <a:lstStyle/>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النسخ</a:t>
            </a:r>
          </a:p>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الاستنساخ .</a:t>
            </a:r>
          </a:p>
          <a:p>
            <a:pPr marL="420624"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مالفرق بينهم ؟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فكّري</a:t>
            </a:r>
            <a:r>
              <a:rPr kumimoji="0" lang="ar-SA" sz="3000" b="0" i="0" u="none" strike="noStrike" kern="1200" cap="none" spc="0" normalizeH="0" baseline="0" noProof="0" dirty="0" smtClean="0">
                <a:ln>
                  <a:noFill/>
                </a:ln>
                <a:solidFill>
                  <a:srgbClr val="FFC000"/>
                </a:solidFill>
                <a:effectLst/>
                <a:uLnTx/>
                <a:uFillTx/>
                <a:latin typeface="+mn-lt"/>
                <a:ea typeface="+mn-ea"/>
                <a:cs typeface="+mn-cs"/>
              </a:rPr>
              <a:t> + 1/2</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marL="420624"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a:ln>
                <a:noFill/>
              </a:ln>
              <a:solidFill>
                <a:srgbClr val="FFC000"/>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أنواع الانتحال </a:t>
            </a:r>
            <a:r>
              <a:rPr lang="ar-SA" dirty="0" smtClean="0"/>
              <a:t>العملي:</a:t>
            </a:r>
            <a:endParaRPr lang="ar-SA" dirty="0"/>
          </a:p>
        </p:txBody>
      </p:sp>
      <p:sp>
        <p:nvSpPr>
          <p:cNvPr id="3" name="عنصر نائب للمحتوى 2"/>
          <p:cNvSpPr>
            <a:spLocks noGrp="1"/>
          </p:cNvSpPr>
          <p:nvPr>
            <p:ph idx="1"/>
          </p:nvPr>
        </p:nvSpPr>
        <p:spPr>
          <a:xfrm>
            <a:off x="928662" y="1928802"/>
            <a:ext cx="7467600" cy="1143008"/>
          </a:xfrm>
        </p:spPr>
        <p:txBody>
          <a:bodyPr>
            <a:normAutofit/>
          </a:bodyPr>
          <a:lstStyle/>
          <a:p>
            <a:pPr marL="550926" indent="-514350">
              <a:buFont typeface="Arial" pitchFamily="34" charset="0"/>
              <a:buChar char="•"/>
            </a:pPr>
            <a:r>
              <a:rPr lang="ar-SA" dirty="0" smtClean="0"/>
              <a:t>الاستبدال.</a:t>
            </a:r>
          </a:p>
          <a:p>
            <a:pPr marL="550926" indent="-514350">
              <a:buFont typeface="Arial" pitchFamily="34" charset="0"/>
              <a:buChar char="•"/>
            </a:pPr>
            <a:r>
              <a:rPr lang="ar-SA" dirty="0" smtClean="0"/>
              <a:t>التكرار .</a:t>
            </a:r>
            <a:endParaRPr lang="ar-SA" dirty="0" smtClean="0"/>
          </a:p>
          <a:p>
            <a:pPr>
              <a:buNone/>
            </a:pPr>
            <a:endParaRPr lang="ar-SA" dirty="0">
              <a:solidFill>
                <a:srgbClr val="FFC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أنواع الانتحال </a:t>
            </a:r>
            <a:r>
              <a:rPr lang="ar-SA" dirty="0" smtClean="0"/>
              <a:t>العملي:</a:t>
            </a:r>
            <a:endParaRPr lang="ar-SA" dirty="0"/>
          </a:p>
        </p:txBody>
      </p:sp>
      <p:sp>
        <p:nvSpPr>
          <p:cNvPr id="5" name="عنصر نائب للمحتوى 2"/>
          <p:cNvSpPr txBox="1">
            <a:spLocks/>
          </p:cNvSpPr>
          <p:nvPr/>
        </p:nvSpPr>
        <p:spPr>
          <a:xfrm>
            <a:off x="1000100" y="1785926"/>
            <a:ext cx="7467600" cy="1828800"/>
          </a:xfrm>
          <a:prstGeom prst="rect">
            <a:avLst/>
          </a:prstGeom>
        </p:spPr>
        <p:txBody>
          <a:bodyPr vert="horz">
            <a:normAutofit/>
          </a:bodyPr>
          <a:lstStyle/>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المزج</a:t>
            </a:r>
          </a:p>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المزيج .</a:t>
            </a:r>
          </a:p>
          <a:p>
            <a:pPr marL="420624"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مالفرق بينهم ؟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فكّري</a:t>
            </a:r>
            <a:r>
              <a:rPr kumimoji="0" lang="ar-SA" sz="3000" b="0" i="0" u="none" strike="noStrike" kern="1200" cap="none" spc="0" normalizeH="0" baseline="0" noProof="0" dirty="0" smtClean="0">
                <a:ln>
                  <a:noFill/>
                </a:ln>
                <a:solidFill>
                  <a:srgbClr val="FFC000"/>
                </a:solidFill>
                <a:effectLst/>
                <a:uLnTx/>
                <a:uFillTx/>
                <a:latin typeface="+mn-lt"/>
                <a:ea typeface="+mn-ea"/>
                <a:cs typeface="+mn-cs"/>
              </a:rPr>
              <a:t> + 1/2</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marL="420624"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a:ln>
                <a:noFill/>
              </a:ln>
              <a:solidFill>
                <a:srgbClr val="FFC000"/>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أنواع الانتحال </a:t>
            </a:r>
            <a:r>
              <a:rPr lang="ar-SA" dirty="0" smtClean="0"/>
              <a:t>العملي:</a:t>
            </a:r>
            <a:endParaRPr lang="ar-SA" dirty="0"/>
          </a:p>
        </p:txBody>
      </p:sp>
      <p:sp>
        <p:nvSpPr>
          <p:cNvPr id="3" name="عنصر نائب للمحتوى 2"/>
          <p:cNvSpPr>
            <a:spLocks noGrp="1"/>
          </p:cNvSpPr>
          <p:nvPr>
            <p:ph idx="1"/>
          </p:nvPr>
        </p:nvSpPr>
        <p:spPr>
          <a:xfrm>
            <a:off x="642910" y="3071810"/>
            <a:ext cx="7467600" cy="1143008"/>
          </a:xfrm>
        </p:spPr>
        <p:txBody>
          <a:bodyPr>
            <a:normAutofit/>
          </a:bodyPr>
          <a:lstStyle/>
          <a:p>
            <a:pPr marL="550926" indent="-514350">
              <a:buFont typeface="Arial" pitchFamily="34" charset="0"/>
              <a:buChar char="•"/>
            </a:pPr>
            <a:r>
              <a:rPr lang="ar-SA" dirty="0" smtClean="0"/>
              <a:t>الاستبدال.</a:t>
            </a:r>
          </a:p>
          <a:p>
            <a:pPr marL="550926" indent="-514350">
              <a:buFont typeface="Arial" pitchFamily="34" charset="0"/>
              <a:buChar char="•"/>
            </a:pPr>
            <a:r>
              <a:rPr lang="ar-SA" dirty="0" smtClean="0"/>
              <a:t>التكرار .</a:t>
            </a:r>
            <a:endParaRPr lang="ar-SA" dirty="0" smtClean="0"/>
          </a:p>
          <a:p>
            <a:pPr>
              <a:buNone/>
            </a:pPr>
            <a:endParaRPr lang="ar-SA" dirty="0">
              <a:solidFill>
                <a:srgbClr val="FFC000"/>
              </a:solidFill>
            </a:endParaRPr>
          </a:p>
        </p:txBody>
      </p:sp>
      <p:sp>
        <p:nvSpPr>
          <p:cNvPr id="4" name="عنصر نائب للمحتوى 2"/>
          <p:cNvSpPr txBox="1">
            <a:spLocks/>
          </p:cNvSpPr>
          <p:nvPr/>
        </p:nvSpPr>
        <p:spPr>
          <a:xfrm>
            <a:off x="571472" y="1785926"/>
            <a:ext cx="7467600" cy="1828800"/>
          </a:xfrm>
          <a:prstGeom prst="rect">
            <a:avLst/>
          </a:prstGeom>
        </p:spPr>
        <p:txBody>
          <a:bodyPr vert="horz">
            <a:normAutofit/>
          </a:bodyPr>
          <a:lstStyle/>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النسخ</a:t>
            </a:r>
          </a:p>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الاستنساخ .</a:t>
            </a:r>
          </a:p>
          <a:p>
            <a:pPr marL="420624"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a:ln>
                <a:noFill/>
              </a:ln>
              <a:solidFill>
                <a:srgbClr val="FFC000"/>
              </a:solidFill>
              <a:effectLst/>
              <a:uLnTx/>
              <a:uFillTx/>
              <a:latin typeface="+mn-lt"/>
              <a:ea typeface="+mn-ea"/>
              <a:cs typeface="+mn-cs"/>
            </a:endParaRPr>
          </a:p>
        </p:txBody>
      </p:sp>
      <p:sp>
        <p:nvSpPr>
          <p:cNvPr id="5" name="عنصر نائب للمحتوى 2"/>
          <p:cNvSpPr txBox="1">
            <a:spLocks/>
          </p:cNvSpPr>
          <p:nvPr/>
        </p:nvSpPr>
        <p:spPr>
          <a:xfrm>
            <a:off x="642910" y="4429132"/>
            <a:ext cx="7467600" cy="1828800"/>
          </a:xfrm>
          <a:prstGeom prst="rect">
            <a:avLst/>
          </a:prstGeom>
        </p:spPr>
        <p:txBody>
          <a:bodyPr vert="horz">
            <a:normAutofit/>
          </a:bodyPr>
          <a:lstStyle/>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المزج</a:t>
            </a:r>
          </a:p>
          <a:p>
            <a:pPr marL="550926" marR="0" lvl="0" indent="-514350" algn="r" defTabSz="914400" rtl="1" eaLnBrk="1" fontAlgn="auto" latinLnBrk="0" hangingPunct="1">
              <a:lnSpc>
                <a:spcPct val="100000"/>
              </a:lnSpc>
              <a:spcBef>
                <a:spcPct val="20000"/>
              </a:spcBef>
              <a:spcAft>
                <a:spcPts val="0"/>
              </a:spcAft>
              <a:buClr>
                <a:schemeClr val="accent1"/>
              </a:buClr>
              <a:buSzPct val="80000"/>
              <a:buFont typeface="Arial" pitchFamily="34" charset="0"/>
              <a:buChar char="•"/>
              <a:tabLst/>
              <a:defRPr/>
            </a:pPr>
            <a:r>
              <a:rPr kumimoji="0" lang="ar-SA" sz="3000" b="0" i="0" u="none" strike="noStrike" kern="1200" cap="none" spc="0" normalizeH="0" baseline="0" noProof="0" dirty="0" smtClean="0">
                <a:ln>
                  <a:noFill/>
                </a:ln>
                <a:solidFill>
                  <a:schemeClr val="tx1"/>
                </a:solidFill>
                <a:effectLst/>
                <a:uLnTx/>
                <a:uFillTx/>
                <a:latin typeface="+mn-lt"/>
                <a:ea typeface="+mn-ea"/>
                <a:cs typeface="+mn-cs"/>
              </a:rPr>
              <a:t>المزيج .</a:t>
            </a:r>
          </a:p>
          <a:p>
            <a:pPr marL="420624"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a:ln>
                <a:noFill/>
              </a:ln>
              <a:solidFill>
                <a:srgbClr val="FFC000"/>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4282" y="500042"/>
            <a:ext cx="8501122" cy="5929354"/>
          </a:xfrm>
        </p:spPr>
        <p:txBody>
          <a:bodyPr>
            <a:normAutofit/>
          </a:bodyPr>
          <a:lstStyle/>
          <a:p>
            <a:pPr>
              <a:buNone/>
            </a:pPr>
            <a:r>
              <a:rPr lang="ar-SA" dirty="0" smtClean="0">
                <a:solidFill>
                  <a:schemeClr val="accent2">
                    <a:lumMod val="60000"/>
                    <a:lumOff val="40000"/>
                  </a:schemeClr>
                </a:solidFill>
              </a:rPr>
              <a:t>الاستنساخ </a:t>
            </a:r>
            <a:r>
              <a:rPr lang="ar-SA" dirty="0" smtClean="0">
                <a:solidFill>
                  <a:schemeClr val="accent2">
                    <a:lumMod val="60000"/>
                    <a:lumOff val="40000"/>
                  </a:schemeClr>
                </a:solidFill>
              </a:rPr>
              <a:t>: </a:t>
            </a:r>
            <a:r>
              <a:rPr lang="ar-SA" dirty="0" smtClean="0"/>
              <a:t>وفيه يتم تقديم عمل الآخرين بكامله على أنه عمل للفرد .</a:t>
            </a:r>
          </a:p>
          <a:p>
            <a:pPr>
              <a:buNone/>
            </a:pPr>
            <a:r>
              <a:rPr lang="ar-SA" dirty="0" smtClean="0">
                <a:solidFill>
                  <a:srgbClr val="FF0000"/>
                </a:solidFill>
              </a:rPr>
              <a:t>النسخ </a:t>
            </a:r>
            <a:r>
              <a:rPr lang="ar-SA" dirty="0" smtClean="0">
                <a:solidFill>
                  <a:srgbClr val="FF0000"/>
                </a:solidFill>
              </a:rPr>
              <a:t>:</a:t>
            </a:r>
            <a:r>
              <a:rPr lang="ar-SA" dirty="0" smtClean="0"/>
              <a:t>ويتم فيه نسخ أجزاء كبيرة من مصدر محدد دون ذكر المصدر </a:t>
            </a:r>
            <a:r>
              <a:rPr lang="ar-SA" dirty="0" smtClean="0"/>
              <a:t>.</a:t>
            </a:r>
          </a:p>
          <a:p>
            <a:pPr>
              <a:buNone/>
            </a:pPr>
            <a:r>
              <a:rPr lang="ar-SA" dirty="0" smtClean="0">
                <a:solidFill>
                  <a:srgbClr val="FFC000"/>
                </a:solidFill>
              </a:rPr>
              <a:t>الاستبدال: </a:t>
            </a:r>
            <a:r>
              <a:rPr lang="ar-SA" dirty="0" smtClean="0"/>
              <a:t>ويتم فيه نسخ قطعة نصيه بعد تغيير بعض الكلمات الرئيسية مع الحفاظ على المعلومات الأساسية للمصدر وعدم الإشارة إليه .</a:t>
            </a:r>
          </a:p>
          <a:p>
            <a:pPr>
              <a:buNone/>
            </a:pPr>
            <a:r>
              <a:rPr lang="ar-SA" dirty="0" smtClean="0">
                <a:solidFill>
                  <a:srgbClr val="FF0000"/>
                </a:solidFill>
              </a:rPr>
              <a:t>التكرار: </a:t>
            </a:r>
            <a:r>
              <a:rPr lang="ar-SA" dirty="0" smtClean="0"/>
              <a:t>نسخ من كتابات الفرد السابقة دون </a:t>
            </a:r>
            <a:r>
              <a:rPr lang="ar-SA" sz="2800" b="1" dirty="0" smtClean="0">
                <a:latin typeface="Arial" pitchFamily="34" charset="0"/>
                <a:cs typeface="+mj-cs"/>
              </a:rPr>
              <a:t>ذ</a:t>
            </a:r>
            <a:r>
              <a:rPr lang="ar-SA" dirty="0" smtClean="0">
                <a:cs typeface="+mj-cs"/>
              </a:rPr>
              <a:t>كر</a:t>
            </a:r>
            <a:r>
              <a:rPr lang="ar-SA" dirty="0" smtClean="0"/>
              <a:t>ها .</a:t>
            </a:r>
          </a:p>
          <a:p>
            <a:pPr>
              <a:buNone/>
            </a:pPr>
            <a:r>
              <a:rPr lang="ar-SA" dirty="0" smtClean="0">
                <a:solidFill>
                  <a:schemeClr val="accent2">
                    <a:lumMod val="60000"/>
                    <a:lumOff val="40000"/>
                  </a:schemeClr>
                </a:solidFill>
              </a:rPr>
              <a:t>المزج </a:t>
            </a:r>
            <a:r>
              <a:rPr lang="ar-SA" dirty="0" smtClean="0">
                <a:solidFill>
                  <a:schemeClr val="accent2">
                    <a:lumMod val="60000"/>
                    <a:lumOff val="40000"/>
                  </a:schemeClr>
                </a:solidFill>
              </a:rPr>
              <a:t>: </a:t>
            </a:r>
            <a:r>
              <a:rPr lang="ar-SA" dirty="0" smtClean="0"/>
              <a:t>مزج أجزاء من مصادر عديدة دون ذكر مصدرها .</a:t>
            </a:r>
          </a:p>
          <a:p>
            <a:pPr>
              <a:buNone/>
            </a:pPr>
            <a:r>
              <a:rPr lang="ar-SA" dirty="0" smtClean="0">
                <a:solidFill>
                  <a:srgbClr val="FF0000"/>
                </a:solidFill>
              </a:rPr>
              <a:t>المزيج </a:t>
            </a:r>
            <a:r>
              <a:rPr lang="ar-SA" dirty="0" smtClean="0">
                <a:solidFill>
                  <a:srgbClr val="FF0000"/>
                </a:solidFill>
              </a:rPr>
              <a:t>:</a:t>
            </a:r>
            <a:r>
              <a:rPr lang="ar-SA" dirty="0" smtClean="0"/>
              <a:t>دمج مقاطع نصّية ذكر مصدرها بشكل صحيح مع مقاطع أخرى لم يذكر مصدرها .</a:t>
            </a:r>
          </a:p>
          <a:p>
            <a:endParaRPr lang="ar-SA" dirty="0" smtClean="0"/>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1538" y="5072074"/>
            <a:ext cx="7467600" cy="1143000"/>
          </a:xfrm>
        </p:spPr>
        <p:txBody>
          <a:bodyPr>
            <a:normAutofit fontScale="90000"/>
          </a:bodyPr>
          <a:lstStyle/>
          <a:p>
            <a:pPr algn="ctr"/>
            <a:r>
              <a:rPr lang="ar-SA" b="1" dirty="0" smtClean="0"/>
              <a:t>تقييم </a:t>
            </a:r>
            <a:br>
              <a:rPr lang="ar-SA" b="1" dirty="0" smtClean="0"/>
            </a:br>
            <a:r>
              <a:rPr lang="ar-SA" b="1" dirty="0" smtClean="0"/>
              <a:t>الكتاب </a:t>
            </a:r>
            <a:r>
              <a:rPr lang="ar-SA" b="1" dirty="0" smtClean="0">
                <a:solidFill>
                  <a:srgbClr val="FF0000"/>
                </a:solidFill>
              </a:rPr>
              <a:t>+</a:t>
            </a:r>
            <a:r>
              <a:rPr lang="ar-SA" b="1" dirty="0" smtClean="0"/>
              <a:t> ملف الإنجاز</a:t>
            </a:r>
            <a:endParaRPr lang="ar-SA" b="1" dirty="0"/>
          </a:p>
        </p:txBody>
      </p:sp>
      <p:pic>
        <p:nvPicPr>
          <p:cNvPr id="4" name="صورة 3" descr="di7o7My7T.png"/>
          <p:cNvPicPr>
            <a:picLocks noChangeAspect="1"/>
          </p:cNvPicPr>
          <p:nvPr/>
        </p:nvPicPr>
        <p:blipFill>
          <a:blip r:embed="rId2"/>
          <a:stretch>
            <a:fillRect/>
          </a:stretch>
        </p:blipFill>
        <p:spPr>
          <a:xfrm>
            <a:off x="4786314" y="285728"/>
            <a:ext cx="4214822" cy="421482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1214414" y="4857760"/>
            <a:ext cx="4694098" cy="928694"/>
          </a:xfrm>
        </p:spPr>
        <p:txBody>
          <a:bodyPr>
            <a:normAutofit fontScale="90000"/>
          </a:bodyPr>
          <a:lstStyle/>
          <a:p>
            <a:r>
              <a:rPr lang="ar-SA" sz="3200" b="1" dirty="0" smtClean="0">
                <a:solidFill>
                  <a:schemeClr val="accent3"/>
                </a:solidFill>
                <a:latin typeface="Arial" pitchFamily="34" charset="0"/>
                <a:cs typeface="Arial" pitchFamily="34" charset="0"/>
              </a:rPr>
              <a:t>تم بحمد الله ,,</a:t>
            </a:r>
            <a:br>
              <a:rPr lang="ar-SA" sz="3200" b="1" dirty="0" smtClean="0">
                <a:solidFill>
                  <a:schemeClr val="accent3"/>
                </a:solidFill>
                <a:latin typeface="Arial" pitchFamily="34" charset="0"/>
                <a:cs typeface="Arial" pitchFamily="34" charset="0"/>
              </a:rPr>
            </a:br>
            <a:r>
              <a:rPr lang="ar-SA" sz="2000" b="1" dirty="0" smtClean="0">
                <a:solidFill>
                  <a:schemeClr val="tx1"/>
                </a:solidFill>
                <a:latin typeface="Arial" pitchFamily="34" charset="0"/>
                <a:cs typeface="Arial" pitchFamily="34" charset="0"/>
              </a:rPr>
              <a:t>أ/ آمال ناهس العتيبي = )</a:t>
            </a:r>
            <a:br>
              <a:rPr lang="ar-SA" sz="2000" b="1" dirty="0" smtClean="0">
                <a:solidFill>
                  <a:schemeClr val="tx1"/>
                </a:solidFill>
                <a:latin typeface="Arial" pitchFamily="34" charset="0"/>
                <a:cs typeface="Arial" pitchFamily="34" charset="0"/>
              </a:rPr>
            </a:br>
            <a:endParaRPr lang="ar-SA" sz="3200" b="1" dirty="0">
              <a:solidFill>
                <a:schemeClr val="tx1"/>
              </a:solidFill>
              <a:latin typeface="Arial" pitchFamily="34" charset="0"/>
              <a:cs typeface="Arial" pitchFamily="34" charset="0"/>
            </a:endParaRPr>
          </a:p>
        </p:txBody>
      </p:sp>
      <p:sp>
        <p:nvSpPr>
          <p:cNvPr id="3" name="عنصر نائب للمحتوى 2"/>
          <p:cNvSpPr>
            <a:spLocks noGrp="1"/>
          </p:cNvSpPr>
          <p:nvPr>
            <p:ph type="subTitle" idx="1"/>
          </p:nvPr>
        </p:nvSpPr>
        <p:spPr/>
        <p:txBody>
          <a:bodyPr/>
          <a:lstStyle/>
          <a:p>
            <a:endParaRPr lang="ar-SA" dirty="0" smtClean="0"/>
          </a:p>
          <a:p>
            <a:endParaRPr lang="ar-SA" dirty="0"/>
          </a:p>
        </p:txBody>
      </p:sp>
      <p:sp>
        <p:nvSpPr>
          <p:cNvPr id="5" name="عنوان 3"/>
          <p:cNvSpPr txBox="1">
            <a:spLocks/>
          </p:cNvSpPr>
          <p:nvPr/>
        </p:nvSpPr>
        <p:spPr>
          <a:xfrm>
            <a:off x="428596" y="2214554"/>
            <a:ext cx="8572560" cy="1428760"/>
          </a:xfrm>
          <a:prstGeom prst="rect">
            <a:avLst/>
          </a:prstGeom>
        </p:spPr>
        <p:txBody>
          <a:bodyPr vert="horz" lIns="45720" rIns="45720" anchor="t">
            <a:normAutofit/>
          </a:bodyPr>
          <a:lstStyle/>
          <a:p>
            <a:pPr lvl="0" algn="ctr">
              <a:spcBef>
                <a:spcPct val="0"/>
              </a:spcBef>
            </a:pPr>
            <a:r>
              <a:rPr lang="ar-SA" sz="3600" b="1" dirty="0" smtClean="0">
                <a:latin typeface="Arial" pitchFamily="34" charset="0"/>
                <a:cs typeface="Arial" pitchFamily="34" charset="0"/>
              </a:rPr>
              <a:t>في نهاية الدرس قومي برسم خارطة ذهنية لوحدة المصادر الحرة كما تعلمتي = ) </a:t>
            </a:r>
            <a:endParaRPr kumimoji="0" lang="ar-SA" sz="3600" b="1" i="0" u="none" strike="noStrike" kern="1200" cap="all" spc="0" normalizeH="0" baseline="0" noProof="0" dirty="0">
              <a:ln w="5000" cmpd="sng">
                <a:solidFill>
                  <a:schemeClr val="accent1">
                    <a:tint val="80000"/>
                    <a:shade val="99000"/>
                    <a:satMod val="500000"/>
                  </a:schemeClr>
                </a:solidFill>
                <a:prstDash val="solid"/>
              </a:ln>
              <a:effectLst>
                <a:outerShdw blurRad="38100" dist="38100" dir="2700000" algn="tl">
                  <a:srgbClr val="000000">
                    <a:alpha val="43137"/>
                  </a:srgbClr>
                </a:outerShdw>
              </a:effectLst>
              <a:uLnTx/>
              <a:uFillTx/>
              <a:latin typeface="Arial" pitchFamily="34" charset="0"/>
              <a:ea typeface="+mj-ea"/>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00100" y="4714884"/>
            <a:ext cx="7467600" cy="1143000"/>
          </a:xfrm>
        </p:spPr>
        <p:txBody>
          <a:bodyPr/>
          <a:lstStyle/>
          <a:p>
            <a:pPr algn="ctr"/>
            <a:r>
              <a:rPr lang="ar-SA" b="1" dirty="0" smtClean="0"/>
              <a:t>أسئلة في الدرس </a:t>
            </a:r>
            <a:r>
              <a:rPr lang="ar-SA" b="1" dirty="0" smtClean="0">
                <a:solidFill>
                  <a:srgbClr val="FF0000"/>
                </a:solidFill>
              </a:rPr>
              <a:t>السابق</a:t>
            </a:r>
            <a:endParaRPr lang="ar-SA" b="1" dirty="0">
              <a:solidFill>
                <a:srgbClr val="FF0000"/>
              </a:solidFill>
            </a:endParaRPr>
          </a:p>
        </p:txBody>
      </p:sp>
      <p:pic>
        <p:nvPicPr>
          <p:cNvPr id="3" name="صورة 2" descr="students-clip-art-Girl_1_Writer_Auburn.png"/>
          <p:cNvPicPr>
            <a:picLocks noChangeAspect="1"/>
          </p:cNvPicPr>
          <p:nvPr/>
        </p:nvPicPr>
        <p:blipFill>
          <a:blip r:embed="rId2"/>
          <a:stretch>
            <a:fillRect/>
          </a:stretch>
        </p:blipFill>
        <p:spPr>
          <a:xfrm>
            <a:off x="5134091" y="-214338"/>
            <a:ext cx="4009909" cy="504767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928802"/>
            <a:ext cx="8929718" cy="1571636"/>
          </a:xfrm>
        </p:spPr>
        <p:txBody>
          <a:bodyPr>
            <a:normAutofit fontScale="90000"/>
          </a:bodyPr>
          <a:lstStyle/>
          <a:p>
            <a:pPr algn="ctr"/>
            <a:r>
              <a:rPr lang="ar-SA" dirty="0" smtClean="0">
                <a:solidFill>
                  <a:srgbClr val="FF0000"/>
                </a:solidFill>
              </a:rPr>
              <a:t>مدخل</a:t>
            </a:r>
            <a:r>
              <a:rPr lang="ar-SA" dirty="0" smtClean="0"/>
              <a:t> :</a:t>
            </a:r>
            <a:br>
              <a:rPr lang="ar-SA" dirty="0" smtClean="0"/>
            </a:br>
            <a:r>
              <a:rPr lang="ar-SA" dirty="0" smtClean="0"/>
              <a:t> طالبتي النجيبة انتبهي جيداً </a:t>
            </a:r>
            <a:r>
              <a:rPr lang="ar-SA" dirty="0" smtClean="0"/>
              <a:t>لمقطع </a:t>
            </a:r>
            <a:r>
              <a:rPr lang="ar-SA" dirty="0" smtClean="0"/>
              <a:t>الفيديو </a:t>
            </a:r>
            <a:br>
              <a:rPr lang="ar-SA" dirty="0" smtClean="0"/>
            </a:br>
            <a:r>
              <a:rPr lang="ar-SA" dirty="0" smtClean="0"/>
              <a:t>استعدادا </a:t>
            </a:r>
            <a:br>
              <a:rPr lang="ar-SA" dirty="0" smtClean="0"/>
            </a:br>
            <a:r>
              <a:rPr lang="ar-SA" dirty="0" smtClean="0"/>
              <a:t>للإجابة على ورقة العمل مع زميلاتك = )</a:t>
            </a:r>
            <a:br>
              <a:rPr lang="ar-SA" dirty="0" smtClean="0"/>
            </a:br>
            <a:r>
              <a:rPr lang="ar-SA" dirty="0" smtClean="0"/>
              <a:t> </a:t>
            </a:r>
            <a:endParaRPr lang="ar-SA" dirty="0"/>
          </a:p>
        </p:txBody>
      </p:sp>
      <p:pic>
        <p:nvPicPr>
          <p:cNvPr id="3" name="صورة 2" descr="student-clip-art-royalty-free-student-clipart-illustration-216804.jpg"/>
          <p:cNvPicPr>
            <a:picLocks noChangeAspect="1"/>
          </p:cNvPicPr>
          <p:nvPr/>
        </p:nvPicPr>
        <p:blipFill>
          <a:blip r:embed="rId2"/>
          <a:stretch>
            <a:fillRect/>
          </a:stretch>
        </p:blipFill>
        <p:spPr>
          <a:xfrm>
            <a:off x="1357289" y="3714752"/>
            <a:ext cx="2676073" cy="28098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85852" y="1142984"/>
            <a:ext cx="7072362" cy="1143000"/>
          </a:xfrm>
        </p:spPr>
        <p:txBody>
          <a:bodyPr>
            <a:normAutofit fontScale="90000"/>
          </a:bodyPr>
          <a:lstStyle/>
          <a:p>
            <a:pPr algn="ctr"/>
            <a:r>
              <a:rPr lang="ar-SA" dirty="0" smtClean="0">
                <a:solidFill>
                  <a:srgbClr val="FFC000"/>
                </a:solidFill>
              </a:rPr>
              <a:t>حل ورقة العمل باستخدام</a:t>
            </a:r>
            <a:r>
              <a:rPr lang="ar-SA" dirty="0" smtClean="0">
                <a:solidFill>
                  <a:srgbClr val="FF0000"/>
                </a:solidFill>
              </a:rPr>
              <a:t/>
            </a:r>
            <a:br>
              <a:rPr lang="ar-SA" dirty="0" smtClean="0">
                <a:solidFill>
                  <a:srgbClr val="FF0000"/>
                </a:solidFill>
              </a:rPr>
            </a:br>
            <a:r>
              <a:rPr lang="ar-SA" dirty="0" smtClean="0">
                <a:solidFill>
                  <a:srgbClr val="FF0000"/>
                </a:solidFill>
              </a:rPr>
              <a:t>* إستراتيجية التعليم التعاوني* </a:t>
            </a:r>
            <a:endParaRPr lang="ar-SA" dirty="0"/>
          </a:p>
        </p:txBody>
      </p:sp>
      <p:pic>
        <p:nvPicPr>
          <p:cNvPr id="3" name="صورة 2" descr="student clipart.jpg"/>
          <p:cNvPicPr>
            <a:picLocks noChangeAspect="1"/>
          </p:cNvPicPr>
          <p:nvPr/>
        </p:nvPicPr>
        <p:blipFill>
          <a:blip r:embed="rId2"/>
          <a:stretch>
            <a:fillRect/>
          </a:stretch>
        </p:blipFill>
        <p:spPr>
          <a:xfrm>
            <a:off x="1142976" y="3000372"/>
            <a:ext cx="7572428" cy="385762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28728" y="285728"/>
            <a:ext cx="7467600" cy="1143000"/>
          </a:xfrm>
        </p:spPr>
        <p:txBody>
          <a:bodyPr/>
          <a:lstStyle/>
          <a:p>
            <a:pPr algn="r"/>
            <a:r>
              <a:rPr lang="ar-SA" dirty="0" smtClean="0">
                <a:solidFill>
                  <a:srgbClr val="FFC000"/>
                </a:solidFill>
              </a:rPr>
              <a:t>الإجابات الصحيحة :</a:t>
            </a:r>
            <a:endParaRPr lang="ar-SA" dirty="0">
              <a:solidFill>
                <a:srgbClr val="FFC000"/>
              </a:solidFill>
            </a:endParaRPr>
          </a:p>
        </p:txBody>
      </p:sp>
      <p:sp>
        <p:nvSpPr>
          <p:cNvPr id="3" name="عنصر نائب للمحتوى 2"/>
          <p:cNvSpPr>
            <a:spLocks noGrp="1"/>
          </p:cNvSpPr>
          <p:nvPr>
            <p:ph idx="1"/>
          </p:nvPr>
        </p:nvSpPr>
        <p:spPr>
          <a:xfrm>
            <a:off x="1357290" y="1357298"/>
            <a:ext cx="7467600" cy="4525963"/>
          </a:xfrm>
        </p:spPr>
        <p:txBody>
          <a:bodyPr>
            <a:noAutofit/>
          </a:bodyPr>
          <a:lstStyle/>
          <a:p>
            <a:pPr lvl="0"/>
            <a:r>
              <a:rPr lang="ar-SA" sz="1400" b="1" dirty="0" smtClean="0">
                <a:solidFill>
                  <a:srgbClr val="FF0000"/>
                </a:solidFill>
                <a:cs typeface="+mj-cs"/>
              </a:rPr>
              <a:t>قد </a:t>
            </a:r>
            <a:r>
              <a:rPr lang="ar-SA" sz="1400" b="1" dirty="0" smtClean="0">
                <a:solidFill>
                  <a:srgbClr val="FF0000"/>
                </a:solidFill>
                <a:cs typeface="+mj-cs"/>
              </a:rPr>
              <a:t>يؤدي انتهاك حقوق الطبع والنشر إلى</a:t>
            </a:r>
            <a:r>
              <a:rPr lang="en-US" sz="1400" b="1" dirty="0" smtClean="0">
                <a:solidFill>
                  <a:srgbClr val="FF0000"/>
                </a:solidFill>
                <a:cs typeface="+mj-cs"/>
              </a:rPr>
              <a:t>: </a:t>
            </a:r>
          </a:p>
          <a:p>
            <a:pPr lvl="1"/>
            <a:r>
              <a:rPr lang="ar-SA" sz="1400" b="1" dirty="0" smtClean="0">
                <a:cs typeface="+mj-cs"/>
              </a:rPr>
              <a:t>تعويضات مالية (غرامات</a:t>
            </a:r>
            <a:r>
              <a:rPr lang="en-US" sz="1400" b="1" dirty="0" smtClean="0">
                <a:cs typeface="+mj-cs"/>
              </a:rPr>
              <a:t>) </a:t>
            </a:r>
          </a:p>
          <a:p>
            <a:pPr lvl="1"/>
            <a:r>
              <a:rPr lang="ar-SA" sz="1400" b="1" dirty="0" smtClean="0">
                <a:cs typeface="+mj-cs"/>
              </a:rPr>
              <a:t>رسوم قانونية </a:t>
            </a:r>
            <a:endParaRPr lang="en-US" sz="1400" b="1" dirty="0" smtClean="0">
              <a:cs typeface="+mj-cs"/>
            </a:endParaRPr>
          </a:p>
          <a:p>
            <a:pPr lvl="1"/>
            <a:r>
              <a:rPr lang="ar-SA" sz="1400" b="1" dirty="0" smtClean="0">
                <a:cs typeface="+mj-cs"/>
              </a:rPr>
              <a:t>إنهاء حسابك في</a:t>
            </a:r>
            <a:r>
              <a:rPr lang="en-US" sz="1400" b="1" dirty="0" smtClean="0">
                <a:cs typeface="+mj-cs"/>
              </a:rPr>
              <a:t> YouTube </a:t>
            </a:r>
          </a:p>
          <a:p>
            <a:pPr lvl="1"/>
            <a:r>
              <a:rPr lang="ar-SA" sz="1400" b="1" dirty="0" smtClean="0">
                <a:solidFill>
                  <a:srgbClr val="FFC000"/>
                </a:solidFill>
                <a:cs typeface="+mj-cs"/>
              </a:rPr>
              <a:t>    كل ما سبق </a:t>
            </a:r>
            <a:endParaRPr lang="en-US" sz="1400" b="1" dirty="0" smtClean="0">
              <a:solidFill>
                <a:srgbClr val="FFC000"/>
              </a:solidFill>
              <a:cs typeface="+mj-cs"/>
            </a:endParaRPr>
          </a:p>
          <a:p>
            <a:pPr lvl="0"/>
            <a:r>
              <a:rPr lang="ar-SA" sz="1400" b="1" dirty="0" smtClean="0">
                <a:solidFill>
                  <a:srgbClr val="FF0000"/>
                </a:solidFill>
                <a:cs typeface="+mj-cs"/>
              </a:rPr>
              <a:t>إذا كان شخص ما يزعم أنك انتهكت حقوق الطبع والنشر الخاصة به، فستتلقى إشعارًا بذلك</a:t>
            </a:r>
            <a:r>
              <a:rPr lang="en-US" sz="1400" b="1" dirty="0" smtClean="0">
                <a:solidFill>
                  <a:srgbClr val="FF0000"/>
                </a:solidFill>
                <a:cs typeface="+mj-cs"/>
              </a:rPr>
              <a:t>: </a:t>
            </a:r>
          </a:p>
          <a:p>
            <a:pPr lvl="1"/>
            <a:r>
              <a:rPr lang="ar-SA" sz="1400" b="1" dirty="0" smtClean="0">
                <a:cs typeface="+mj-cs"/>
              </a:rPr>
              <a:t>في حسابك </a:t>
            </a:r>
            <a:endParaRPr lang="en-US" sz="1400" b="1" dirty="0" smtClean="0">
              <a:cs typeface="+mj-cs"/>
            </a:endParaRPr>
          </a:p>
          <a:p>
            <a:pPr lvl="1"/>
            <a:r>
              <a:rPr lang="ar-SA" sz="1400" b="1" dirty="0" smtClean="0">
                <a:cs typeface="+mj-cs"/>
              </a:rPr>
              <a:t>في بريدك الإلكتروني </a:t>
            </a:r>
            <a:endParaRPr lang="en-US" sz="1400" b="1" dirty="0" smtClean="0">
              <a:cs typeface="+mj-cs"/>
            </a:endParaRPr>
          </a:p>
          <a:p>
            <a:pPr lvl="1"/>
            <a:r>
              <a:rPr lang="ar-SA" sz="1400" b="1" dirty="0" smtClean="0">
                <a:solidFill>
                  <a:srgbClr val="FFC000"/>
                </a:solidFill>
                <a:cs typeface="+mj-cs"/>
              </a:rPr>
              <a:t>كل من "أ" </a:t>
            </a:r>
            <a:r>
              <a:rPr lang="ar-SA" sz="1400" b="1" dirty="0" err="1" smtClean="0">
                <a:solidFill>
                  <a:srgbClr val="FFC000"/>
                </a:solidFill>
                <a:cs typeface="+mj-cs"/>
              </a:rPr>
              <a:t>و</a:t>
            </a:r>
            <a:r>
              <a:rPr lang="ar-SA" sz="1400" b="1" dirty="0" smtClean="0">
                <a:solidFill>
                  <a:srgbClr val="FFC000"/>
                </a:solidFill>
                <a:cs typeface="+mj-cs"/>
              </a:rPr>
              <a:t>"ب</a:t>
            </a:r>
            <a:r>
              <a:rPr lang="en-US" sz="1400" b="1" dirty="0" smtClean="0">
                <a:solidFill>
                  <a:srgbClr val="FFC000"/>
                </a:solidFill>
                <a:cs typeface="+mj-cs"/>
              </a:rPr>
              <a:t>" </a:t>
            </a:r>
          </a:p>
          <a:p>
            <a:pPr lvl="1"/>
            <a:r>
              <a:rPr lang="ar-SA" sz="1400" b="1" dirty="0" smtClean="0">
                <a:cs typeface="+mj-cs"/>
              </a:rPr>
              <a:t>عبر رسالة نصية </a:t>
            </a:r>
            <a:endParaRPr lang="en-US" sz="1400" b="1" dirty="0" smtClean="0">
              <a:cs typeface="+mj-cs"/>
            </a:endParaRPr>
          </a:p>
          <a:p>
            <a:pPr lvl="0"/>
            <a:r>
              <a:rPr lang="en-US" sz="1400" b="1" dirty="0" smtClean="0">
                <a:solidFill>
                  <a:srgbClr val="FF0000"/>
                </a:solidFill>
                <a:cs typeface="+mj-cs"/>
              </a:rPr>
              <a:t>/"</a:t>
            </a:r>
            <a:r>
              <a:rPr lang="ar-SA" sz="1400" b="1" dirty="0" smtClean="0">
                <a:solidFill>
                  <a:srgbClr val="FF0000"/>
                </a:solidFill>
                <a:cs typeface="+mj-cs"/>
              </a:rPr>
              <a:t>الاستخدام المقبول/" هو دفاع قانوني يتم تطبيقه في جميع البلدان</a:t>
            </a:r>
            <a:r>
              <a:rPr lang="en-US" sz="1400" b="1" dirty="0" smtClean="0">
                <a:solidFill>
                  <a:srgbClr val="FF0000"/>
                </a:solidFill>
                <a:cs typeface="+mj-cs"/>
              </a:rPr>
              <a:t>. </a:t>
            </a:r>
          </a:p>
          <a:p>
            <a:pPr lvl="1"/>
            <a:r>
              <a:rPr lang="ar-SA" sz="1400" b="1" dirty="0" smtClean="0">
                <a:solidFill>
                  <a:srgbClr val="FFC000"/>
                </a:solidFill>
                <a:cs typeface="+mj-cs"/>
              </a:rPr>
              <a:t>  صواب</a:t>
            </a:r>
            <a:endParaRPr lang="en-US" sz="1400" b="1" dirty="0" smtClean="0">
              <a:solidFill>
                <a:srgbClr val="FFC000"/>
              </a:solidFill>
              <a:cs typeface="+mj-cs"/>
            </a:endParaRPr>
          </a:p>
          <a:p>
            <a:pPr lvl="1"/>
            <a:r>
              <a:rPr lang="ar-SA" sz="1400" b="1" dirty="0" smtClean="0">
                <a:cs typeface="+mj-cs"/>
              </a:rPr>
              <a:t> خطأ </a:t>
            </a:r>
            <a:endParaRPr lang="en-US" sz="1400" b="1" dirty="0" smtClean="0">
              <a:cs typeface="+mj-cs"/>
            </a:endParaRPr>
          </a:p>
          <a:p>
            <a:pPr lvl="0"/>
            <a:r>
              <a:rPr lang="ar-SA" sz="1400" b="1" dirty="0" smtClean="0">
                <a:solidFill>
                  <a:srgbClr val="FF0000"/>
                </a:solidFill>
                <a:cs typeface="+mj-cs"/>
              </a:rPr>
              <a:t>قد تتم إزالة محتوى، كان في وقت سابق قد سمح به مالك المحتوى، من</a:t>
            </a:r>
            <a:r>
              <a:rPr lang="en-US" sz="1400" b="1" dirty="0" smtClean="0">
                <a:solidFill>
                  <a:srgbClr val="FF0000"/>
                </a:solidFill>
                <a:cs typeface="+mj-cs"/>
              </a:rPr>
              <a:t> YouTube </a:t>
            </a:r>
            <a:r>
              <a:rPr lang="ar-SA" sz="1400" b="1" dirty="0" smtClean="0">
                <a:solidFill>
                  <a:srgbClr val="FF0000"/>
                </a:solidFill>
                <a:cs typeface="+mj-cs"/>
              </a:rPr>
              <a:t>لاحقًا</a:t>
            </a:r>
            <a:r>
              <a:rPr lang="en-US" sz="1400" b="1" dirty="0" smtClean="0">
                <a:solidFill>
                  <a:srgbClr val="FF0000"/>
                </a:solidFill>
                <a:cs typeface="+mj-cs"/>
              </a:rPr>
              <a:t>. </a:t>
            </a:r>
          </a:p>
          <a:p>
            <a:pPr lvl="1"/>
            <a:r>
              <a:rPr lang="ar-SA" sz="1400" b="1" dirty="0" smtClean="0">
                <a:solidFill>
                  <a:srgbClr val="FFC000"/>
                </a:solidFill>
                <a:cs typeface="+mj-cs"/>
              </a:rPr>
              <a:t>صواب </a:t>
            </a:r>
            <a:endParaRPr lang="en-US" sz="1400" b="1" dirty="0" smtClean="0">
              <a:solidFill>
                <a:srgbClr val="FFC000"/>
              </a:solidFill>
              <a:cs typeface="+mj-cs"/>
            </a:endParaRPr>
          </a:p>
          <a:p>
            <a:pPr lvl="1"/>
            <a:r>
              <a:rPr lang="ar-SA" sz="1400" b="1" dirty="0" smtClean="0">
                <a:cs typeface="+mj-cs"/>
              </a:rPr>
              <a:t>خطأ </a:t>
            </a:r>
            <a:endParaRPr lang="en-US" sz="1400" b="1" dirty="0" smtClean="0">
              <a:cs typeface="+mj-cs"/>
            </a:endParaRPr>
          </a:p>
          <a:p>
            <a:endParaRPr lang="ar-SA" sz="1100" dirty="0">
              <a:cs typeface="+mj-cs"/>
            </a:endParaRPr>
          </a:p>
        </p:txBody>
      </p:sp>
      <p:pic>
        <p:nvPicPr>
          <p:cNvPr id="4" name="صورة 3" descr="report-card-clip-art-77024.jpg"/>
          <p:cNvPicPr>
            <a:picLocks noChangeAspect="1"/>
          </p:cNvPicPr>
          <p:nvPr/>
        </p:nvPicPr>
        <p:blipFill>
          <a:blip r:embed="rId2"/>
          <a:stretch>
            <a:fillRect/>
          </a:stretch>
        </p:blipFill>
        <p:spPr>
          <a:xfrm>
            <a:off x="1071538" y="0"/>
            <a:ext cx="2457464" cy="285752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928670"/>
            <a:ext cx="7467600" cy="1143000"/>
          </a:xfrm>
        </p:spPr>
        <p:txBody>
          <a:bodyPr>
            <a:normAutofit/>
          </a:bodyPr>
          <a:lstStyle/>
          <a:p>
            <a:pPr algn="r"/>
            <a:r>
              <a:rPr lang="ar-SA" dirty="0" smtClean="0">
                <a:solidFill>
                  <a:srgbClr val="FF0000"/>
                </a:solidFill>
              </a:rPr>
              <a:t>* إثراء علمي / عصف </a:t>
            </a:r>
            <a:r>
              <a:rPr lang="ar-SA" dirty="0" smtClean="0">
                <a:solidFill>
                  <a:srgbClr val="FF0000"/>
                </a:solidFill>
              </a:rPr>
              <a:t>ذ</a:t>
            </a:r>
            <a:r>
              <a:rPr lang="ar-SA" dirty="0" smtClean="0">
                <a:solidFill>
                  <a:srgbClr val="FF0000"/>
                </a:solidFill>
              </a:rPr>
              <a:t>هني* </a:t>
            </a:r>
            <a:endParaRPr lang="ar-SA" dirty="0">
              <a:solidFill>
                <a:srgbClr val="FF0000"/>
              </a:solidFill>
            </a:endParaRPr>
          </a:p>
        </p:txBody>
      </p:sp>
      <p:sp>
        <p:nvSpPr>
          <p:cNvPr id="3" name="عنصر نائب للمحتوى 2"/>
          <p:cNvSpPr>
            <a:spLocks noGrp="1"/>
          </p:cNvSpPr>
          <p:nvPr>
            <p:ph idx="1"/>
          </p:nvPr>
        </p:nvSpPr>
        <p:spPr>
          <a:xfrm>
            <a:off x="714348" y="2643182"/>
            <a:ext cx="7467600" cy="1143008"/>
          </a:xfrm>
        </p:spPr>
        <p:txBody>
          <a:bodyPr/>
          <a:lstStyle/>
          <a:p>
            <a:r>
              <a:rPr lang="ar-SA" dirty="0" smtClean="0"/>
              <a:t>من الفيديو السابق مالمقصود </a:t>
            </a:r>
            <a:r>
              <a:rPr lang="ar-SA" dirty="0" smtClean="0"/>
              <a:t>بالاستخدام المقبول أو الاستخدام العادل للمنتج ؟ </a:t>
            </a:r>
            <a:r>
              <a:rPr lang="ar-SA" dirty="0" smtClean="0">
                <a:solidFill>
                  <a:srgbClr val="FF0000"/>
                </a:solidFill>
              </a:rPr>
              <a:t>+1/2 </a:t>
            </a:r>
            <a:r>
              <a:rPr lang="ar-SA"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لأفضل إجابة</a:t>
            </a:r>
            <a:endParaRPr lang="ar-SA" dirty="0" smtClean="0"/>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28662" y="1643050"/>
            <a:ext cx="7467600" cy="1143008"/>
          </a:xfrm>
        </p:spPr>
        <p:txBody>
          <a:bodyPr>
            <a:noAutofit/>
          </a:bodyPr>
          <a:lstStyle/>
          <a:p>
            <a:r>
              <a:rPr lang="ar-SA" b="1" dirty="0" smtClean="0">
                <a:solidFill>
                  <a:schemeClr val="accent3"/>
                </a:solidFill>
              </a:rPr>
              <a:t>في الاستخدام العادل:</a:t>
            </a:r>
          </a:p>
          <a:p>
            <a:r>
              <a:rPr lang="ar-SA" dirty="0" smtClean="0"/>
              <a:t>عدم وجود منفعة </a:t>
            </a:r>
            <a:r>
              <a:rPr lang="ar-SA" dirty="0" smtClean="0"/>
              <a:t>مالية.</a:t>
            </a:r>
            <a:endParaRPr lang="ar-SA" dirty="0" smtClean="0"/>
          </a:p>
          <a:p>
            <a:r>
              <a:rPr lang="ar-SA" dirty="0" smtClean="0"/>
              <a:t>استخدام المحتوى لأغراض تعليمية وليست ربحية.</a:t>
            </a:r>
          </a:p>
          <a:p>
            <a:r>
              <a:rPr lang="ar-SA" dirty="0" smtClean="0"/>
              <a:t>العمل لا يتم إعادة إنتاجه أو نسخه.</a:t>
            </a:r>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00100" y="142852"/>
            <a:ext cx="5681650" cy="1143000"/>
          </a:xfrm>
        </p:spPr>
        <p:txBody>
          <a:bodyPr>
            <a:normAutofit/>
          </a:bodyPr>
          <a:lstStyle/>
          <a:p>
            <a:pPr algn="r"/>
            <a:r>
              <a:rPr lang="ar-SA" dirty="0" smtClean="0">
                <a:solidFill>
                  <a:srgbClr val="FF0000"/>
                </a:solidFill>
              </a:rPr>
              <a:t> </a:t>
            </a:r>
            <a:r>
              <a:rPr lang="ar-SA" dirty="0" smtClean="0">
                <a:solidFill>
                  <a:srgbClr val="00FFFF"/>
                </a:solidFill>
              </a:rPr>
              <a:t>إستراتيجية</a:t>
            </a:r>
            <a:r>
              <a:rPr lang="ar-SA" dirty="0" smtClean="0">
                <a:solidFill>
                  <a:srgbClr val="FF0000"/>
                </a:solidFill>
              </a:rPr>
              <a:t>: فكر*</a:t>
            </a:r>
            <a:r>
              <a:rPr lang="ar-SA" dirty="0" smtClean="0">
                <a:solidFill>
                  <a:srgbClr val="FFFF00"/>
                </a:solidFill>
              </a:rPr>
              <a:t>زاوج</a:t>
            </a:r>
            <a:r>
              <a:rPr lang="ar-SA" dirty="0" smtClean="0">
                <a:solidFill>
                  <a:srgbClr val="FF0000"/>
                </a:solidFill>
              </a:rPr>
              <a:t>*</a:t>
            </a:r>
            <a:r>
              <a:rPr lang="ar-SA" dirty="0" smtClean="0">
                <a:solidFill>
                  <a:srgbClr val="00B050"/>
                </a:solidFill>
              </a:rPr>
              <a:t>شارك</a:t>
            </a:r>
            <a:r>
              <a:rPr lang="ar-SA" dirty="0" smtClean="0">
                <a:solidFill>
                  <a:srgbClr val="FF0000"/>
                </a:solidFill>
              </a:rPr>
              <a:t> </a:t>
            </a:r>
            <a:endParaRPr lang="ar-SA" dirty="0">
              <a:solidFill>
                <a:srgbClr val="FF0000"/>
              </a:solidFill>
            </a:endParaRPr>
          </a:p>
        </p:txBody>
      </p:sp>
      <p:sp>
        <p:nvSpPr>
          <p:cNvPr id="3" name="عنصر نائب للمحتوى 2"/>
          <p:cNvSpPr>
            <a:spLocks noGrp="1"/>
          </p:cNvSpPr>
          <p:nvPr>
            <p:ph idx="1"/>
          </p:nvPr>
        </p:nvSpPr>
        <p:spPr>
          <a:xfrm>
            <a:off x="1285852" y="2000240"/>
            <a:ext cx="7467600" cy="1143008"/>
          </a:xfrm>
        </p:spPr>
        <p:txBody>
          <a:bodyPr>
            <a:normAutofit/>
          </a:bodyPr>
          <a:lstStyle/>
          <a:p>
            <a:r>
              <a:rPr lang="ar-SA" dirty="0" smtClean="0"/>
              <a:t>بعد كل ماتعلمتي عن حقوق الطبع والنشر أعطي تعريفا مناسبا له</a:t>
            </a:r>
            <a:r>
              <a:rPr lang="ar-SA" dirty="0" smtClean="0"/>
              <a:t>ذ</a:t>
            </a:r>
            <a:r>
              <a:rPr lang="ar-SA" dirty="0" smtClean="0"/>
              <a:t>ا المصطلح من وجهة نظرك = )</a:t>
            </a:r>
            <a:endParaRPr lang="ar-SA" dirty="0" smtClean="0"/>
          </a:p>
          <a:p>
            <a:pPr>
              <a:buNone/>
            </a:pPr>
            <a:endParaRPr lang="ar-SA" dirty="0"/>
          </a:p>
        </p:txBody>
      </p:sp>
      <p:pic>
        <p:nvPicPr>
          <p:cNvPr id="4" name="صورة 3" descr="imaلges.jpg"/>
          <p:cNvPicPr>
            <a:picLocks noChangeAspect="1"/>
          </p:cNvPicPr>
          <p:nvPr/>
        </p:nvPicPr>
        <p:blipFill>
          <a:blip r:embed="rId2"/>
          <a:stretch>
            <a:fillRect/>
          </a:stretch>
        </p:blipFill>
        <p:spPr>
          <a:xfrm>
            <a:off x="1214414" y="3286124"/>
            <a:ext cx="7643866" cy="271464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843</TotalTime>
  <Words>480</Words>
  <Application>Microsoft Office PowerPoint</Application>
  <PresentationFormat>عرض على الشاشة (3:4)‏</PresentationFormat>
  <Paragraphs>69</Paragraphs>
  <Slides>20</Slides>
  <Notes>1</Notes>
  <HiddenSlides>0</HiddenSlides>
  <MMClips>0</MMClips>
  <ScaleCrop>false</ScaleCrop>
  <HeadingPairs>
    <vt:vector size="4" baseType="variant">
      <vt:variant>
        <vt:lpstr>سمة</vt:lpstr>
      </vt:variant>
      <vt:variant>
        <vt:i4>1</vt:i4>
      </vt:variant>
      <vt:variant>
        <vt:lpstr>عناوين الشرائح</vt:lpstr>
      </vt:variant>
      <vt:variant>
        <vt:i4>20</vt:i4>
      </vt:variant>
    </vt:vector>
  </HeadingPairs>
  <TitlesOfParts>
    <vt:vector size="21" baseType="lpstr">
      <vt:lpstr>انقلاب</vt:lpstr>
      <vt:lpstr>بسم الله الرحمن الرحيم</vt:lpstr>
      <vt:lpstr>تقييم  الكتاب + ملف الإنجاز</vt:lpstr>
      <vt:lpstr>أسئلة في الدرس السابق</vt:lpstr>
      <vt:lpstr>مدخل :  طالبتي النجيبة انتبهي جيداً لمقطع الفيديو  استعدادا  للإجابة على ورقة العمل مع زميلاتك = )  </vt:lpstr>
      <vt:lpstr>حل ورقة العمل باستخدام * إستراتيجية التعليم التعاوني* </vt:lpstr>
      <vt:lpstr>الإجابات الصحيحة :</vt:lpstr>
      <vt:lpstr>* إثراء علمي / عصف ذهني* </vt:lpstr>
      <vt:lpstr>الشريحة 8</vt:lpstr>
      <vt:lpstr> إستراتيجية: فكر*زاوج*شارك </vt:lpstr>
      <vt:lpstr>حقوق الطبع والنّشر ,,</vt:lpstr>
      <vt:lpstr>الشريحة 11</vt:lpstr>
      <vt:lpstr>هي الحصول على العديد من النسخ الغير مرخصة وتعد القرصنة إحدى أساليب السرقة كما أن لقرصنة البرمجيات العديد من الآثار الاقتصادية حيث تقدر السوق العالمية للقرصنة بـ 190 مليار ريال كما تتسبب في فقدان 500,000 وظيفة سنويا وتؤدي إلى عزوف الشركات الصغيرة عن تطوير البرامج .</vt:lpstr>
      <vt:lpstr>قامت هند بكتابة بحث لمادة الحاسب الآلي وقدمته لمعلمتها وعند الانتهاء منه طلبت منها زميلتها أمل الموجودة بمدرسة أخرى نسخة من البحث وقدمته لمعلمتها ,,   ماتعليقك على ماحدث؟؟ </vt:lpstr>
      <vt:lpstr>  الانتحال العلمي ..</vt:lpstr>
      <vt:lpstr>أنواع الانتحال العملي:</vt:lpstr>
      <vt:lpstr>أنواع الانتحال العملي:</vt:lpstr>
      <vt:lpstr>أنواع الانتحال العملي:</vt:lpstr>
      <vt:lpstr>أنواع الانتحال العملي:</vt:lpstr>
      <vt:lpstr>الشريحة 19</vt:lpstr>
      <vt:lpstr>تم بحمد الله ,, أ/ آمال ناهس العتيبي =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User</dc:creator>
  <cp:lastModifiedBy>User</cp:lastModifiedBy>
  <cp:revision>29</cp:revision>
  <dcterms:created xsi:type="dcterms:W3CDTF">2014-09-14T20:49:13Z</dcterms:created>
  <dcterms:modified xsi:type="dcterms:W3CDTF">2015-09-05T20:34:10Z</dcterms:modified>
</cp:coreProperties>
</file>