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102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F8A5-16EF-45BE-B55E-5378F28B47F0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D402-6357-43F2-B9DE-3F10A9E9B03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678669" y="8532440"/>
            <a:ext cx="2971800" cy="457200"/>
          </a:xfrm>
        </p:spPr>
        <p:txBody>
          <a:bodyPr/>
          <a:lstStyle/>
          <a:p>
            <a:fld id="{071A72DE-83F2-4BCE-A9F6-D92FE22E9D69}" type="slidenum">
              <a:rPr lang="ar-SA" b="1" smtClean="0"/>
              <a:pPr/>
              <a:t>1</a:t>
            </a:fld>
            <a:endParaRPr lang="ar-SA" b="1" dirty="0"/>
          </a:p>
        </p:txBody>
      </p:sp>
      <p:sp>
        <p:nvSpPr>
          <p:cNvPr id="5" name="مستطيل 4"/>
          <p:cNvSpPr/>
          <p:nvPr/>
        </p:nvSpPr>
        <p:spPr>
          <a:xfrm>
            <a:off x="227865" y="2415479"/>
            <a:ext cx="6519066" cy="179874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356992" y="2428860"/>
            <a:ext cx="33899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أكتبي الوقت الذي تشير إليه الساعة فيما يلي 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734187" y="4255859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27864" y="4242259"/>
            <a:ext cx="6519066" cy="201863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380846" y="6406865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07168" y="6277979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/>
            <a:r>
              <a:rPr lang="ar-SA" dirty="0">
                <a:solidFill>
                  <a:schemeClr val="tx1"/>
                </a:solidFill>
              </a:rPr>
              <a:t> </a:t>
            </a:r>
            <a:endParaRPr lang="ar-SA" sz="1600" dirty="0">
              <a:solidFill>
                <a:schemeClr val="tx1"/>
              </a:solidFill>
            </a:endParaRPr>
          </a:p>
          <a:p>
            <a:r>
              <a:rPr lang="ar-SA" sz="1600" dirty="0">
                <a:solidFill>
                  <a:schemeClr val="tx1"/>
                </a:solidFill>
              </a:rPr>
              <a:t>.............  ، .............  ،  ............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830173"/>
              </p:ext>
            </p:extLst>
          </p:nvPr>
        </p:nvGraphicFramePr>
        <p:xfrm>
          <a:off x="227865" y="2414369"/>
          <a:ext cx="301470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5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7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(بالساعات الكاملة ، بنصف الساعة ، بربع الساعة ، لأقرب خمس دقائق) وكتابة الوقت الذي تشير إليه الساعة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848359"/>
              </p:ext>
            </p:extLst>
          </p:nvPr>
        </p:nvGraphicFramePr>
        <p:xfrm>
          <a:off x="227864" y="425585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110089"/>
              </p:ext>
            </p:extLst>
          </p:nvPr>
        </p:nvGraphicFramePr>
        <p:xfrm>
          <a:off x="227864" y="6289343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5" name="مجموعة 14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16" name="مربع نص 15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8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مستطيل مستدير الزوايا 18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(3)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الثاني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الثالثة</a:t>
              </a:r>
            </a:p>
          </p:txBody>
        </p:sp>
        <p:sp>
          <p:nvSpPr>
            <p:cNvPr id="20" name="مستطيل مستدير الزوايا 19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1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مستطيل 22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5" name="مستطيل 24"/>
          <p:cNvSpPr/>
          <p:nvPr/>
        </p:nvSpPr>
        <p:spPr>
          <a:xfrm>
            <a:off x="2048275" y="5328387"/>
            <a:ext cx="1151874" cy="8490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3086028" y="4536779"/>
            <a:ext cx="364732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/>
              <a:t>أكلت سعاد ثلاث قطع من كعكة مقسمة إلى ثماني قطع متطابقة .ما الكسر الذي يمثل القطع التي أكلتها سعاد ؟ </a:t>
            </a:r>
          </a:p>
          <a:p>
            <a:endParaRPr lang="ar-SA" sz="1200" b="1" u="sng" dirty="0"/>
          </a:p>
          <a:p>
            <a:r>
              <a:rPr lang="ar-SA" sz="1200" b="1" u="sng" dirty="0"/>
              <a:t>الفهم :المعطيات : </a:t>
            </a:r>
            <a:r>
              <a:rPr lang="ar-SA" sz="1200" b="1" dirty="0"/>
              <a:t>أكلت سعاد .......قطع من كعكة مقسمة إلى .........قطع متطابقة .</a:t>
            </a:r>
          </a:p>
          <a:p>
            <a:r>
              <a:rPr lang="ar-SA" sz="1200" b="1" u="sng" dirty="0"/>
              <a:t>المطلوب</a:t>
            </a:r>
            <a:r>
              <a:rPr lang="ar-SA" sz="1200" b="1" dirty="0"/>
              <a:t>: ما...........................................؟</a:t>
            </a:r>
          </a:p>
          <a:p>
            <a:r>
              <a:rPr lang="ar-SA" sz="1200" b="1" dirty="0"/>
              <a:t> التخطيط : الحل باستخدام ................</a:t>
            </a:r>
          </a:p>
          <a:p>
            <a:r>
              <a:rPr lang="ar-SA" sz="1200" b="1" dirty="0"/>
              <a:t>الحل :.الكسر الذي يمثل القطعة التي أكلتها أحلام هو..............</a:t>
            </a:r>
          </a:p>
        </p:txBody>
      </p:sp>
      <p:sp>
        <p:nvSpPr>
          <p:cNvPr id="30" name="مربع نص 29"/>
          <p:cNvSpPr txBox="1"/>
          <p:nvPr/>
        </p:nvSpPr>
        <p:spPr>
          <a:xfrm>
            <a:off x="2804084" y="6332331"/>
            <a:ext cx="392215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السؤال الثالث : رتبي الأعداد التالية من الأكبر إلى الأصغر : </a:t>
            </a:r>
          </a:p>
        </p:txBody>
      </p:sp>
      <p:sp>
        <p:nvSpPr>
          <p:cNvPr id="31" name="مستطيل 30"/>
          <p:cNvSpPr/>
          <p:nvPr/>
        </p:nvSpPr>
        <p:spPr>
          <a:xfrm>
            <a:off x="5286388" y="2760211"/>
            <a:ext cx="1357322" cy="135732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3429000" y="2714612"/>
            <a:ext cx="1428760" cy="142876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5480164" y="3612977"/>
            <a:ext cx="85725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chemeClr val="tx1"/>
                </a:solidFill>
              </a:rPr>
              <a:t>  :</a:t>
            </a:r>
          </a:p>
          <a:p>
            <a:endParaRPr lang="ar-SA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3643314" y="3714744"/>
            <a:ext cx="9286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      </a:t>
            </a:r>
          </a:p>
          <a:p>
            <a:r>
              <a:rPr lang="ar-SA" dirty="0"/>
              <a:t> </a:t>
            </a:r>
          </a:p>
        </p:txBody>
      </p:sp>
      <p:cxnSp>
        <p:nvCxnSpPr>
          <p:cNvPr id="41" name="رابط كسهم مستقيم 40"/>
          <p:cNvCxnSpPr>
            <a:cxnSpLocks/>
          </p:cNvCxnSpPr>
          <p:nvPr/>
        </p:nvCxnSpPr>
        <p:spPr>
          <a:xfrm>
            <a:off x="5987821" y="3266107"/>
            <a:ext cx="177483" cy="6778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كسهم مستقيم 48"/>
          <p:cNvCxnSpPr>
            <a:cxnSpLocks/>
          </p:cNvCxnSpPr>
          <p:nvPr/>
        </p:nvCxnSpPr>
        <p:spPr>
          <a:xfrm flipV="1">
            <a:off x="4121860" y="3172816"/>
            <a:ext cx="171236" cy="10830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/>
          <p:cNvSpPr/>
          <p:nvPr/>
        </p:nvSpPr>
        <p:spPr>
          <a:xfrm>
            <a:off x="5920587" y="6831992"/>
            <a:ext cx="714380" cy="3097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7</a:t>
            </a:r>
            <a:r>
              <a:rPr lang="ar-SA" dirty="0">
                <a:solidFill>
                  <a:schemeClr val="tx1"/>
                </a:solidFill>
              </a:rPr>
              <a:t>745</a:t>
            </a:r>
            <a:endParaRPr lang="ar-SA" dirty="0"/>
          </a:p>
        </p:txBody>
      </p:sp>
      <p:sp>
        <p:nvSpPr>
          <p:cNvPr id="35" name="Rectangle: Rounded Corners 34"/>
          <p:cNvSpPr/>
          <p:nvPr/>
        </p:nvSpPr>
        <p:spPr>
          <a:xfrm>
            <a:off x="4002784" y="6817368"/>
            <a:ext cx="709820" cy="3097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700</a:t>
            </a:r>
          </a:p>
        </p:txBody>
      </p:sp>
      <p:sp>
        <p:nvSpPr>
          <p:cNvPr id="36" name="Rectangle: Rounded Corners 35"/>
          <p:cNvSpPr/>
          <p:nvPr/>
        </p:nvSpPr>
        <p:spPr>
          <a:xfrm>
            <a:off x="4998870" y="6825829"/>
            <a:ext cx="696331" cy="3097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657</a:t>
            </a:r>
          </a:p>
        </p:txBody>
      </p:sp>
      <p:cxnSp>
        <p:nvCxnSpPr>
          <p:cNvPr id="40" name="رابط كسهم مستقيم 48"/>
          <p:cNvCxnSpPr>
            <a:cxnSpLocks/>
          </p:cNvCxnSpPr>
          <p:nvPr/>
        </p:nvCxnSpPr>
        <p:spPr>
          <a:xfrm flipV="1">
            <a:off x="4107661" y="3273582"/>
            <a:ext cx="329451" cy="1924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مربع نص 37"/>
          <p:cNvSpPr txBox="1"/>
          <p:nvPr/>
        </p:nvSpPr>
        <p:spPr>
          <a:xfrm>
            <a:off x="3650469" y="3664049"/>
            <a:ext cx="85725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chemeClr val="tx1"/>
                </a:solidFill>
              </a:rPr>
              <a:t>   :</a:t>
            </a:r>
          </a:p>
          <a:p>
            <a:endParaRPr lang="ar-SA" dirty="0"/>
          </a:p>
        </p:txBody>
      </p:sp>
      <p:cxnSp>
        <p:nvCxnSpPr>
          <p:cNvPr id="44" name="رابط كسهم مستقيم 40"/>
          <p:cNvCxnSpPr>
            <a:cxnSpLocks/>
          </p:cNvCxnSpPr>
          <p:nvPr/>
        </p:nvCxnSpPr>
        <p:spPr>
          <a:xfrm flipH="1" flipV="1">
            <a:off x="5805264" y="3039209"/>
            <a:ext cx="182558" cy="22689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1588" y="8685213"/>
            <a:ext cx="2971800" cy="457200"/>
          </a:xfrm>
        </p:spPr>
        <p:txBody>
          <a:bodyPr/>
          <a:lstStyle/>
          <a:p>
            <a:fld id="{071A72DE-83F2-4BCE-A9F6-D92FE22E9D69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93359" y="2474293"/>
            <a:ext cx="6533530" cy="261186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45088" y="2553295"/>
            <a:ext cx="30818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: أكتبي أسم المجسم ثم حددي عدد الأوجه والرؤوس: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783242" y="201781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93359" y="202575"/>
            <a:ext cx="6519066" cy="224548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0" name="مربع نص 11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1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046415"/>
              </p:ext>
            </p:extLst>
          </p:nvPr>
        </p:nvGraphicFramePr>
        <p:xfrm>
          <a:off x="207823" y="202575"/>
          <a:ext cx="32861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5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 وقراءتها و 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678471"/>
              </p:ext>
            </p:extLst>
          </p:nvPr>
        </p:nvGraphicFramePr>
        <p:xfrm>
          <a:off x="197123" y="2484615"/>
          <a:ext cx="328614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38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المجسمات (المكعب-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الكرة – المخروط- الاسطوانة – متوازي المستطيلات  -الهرم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)عن غيرها من الأشكال ووصفها بحسب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عدد الأوجه والرؤوس والأحرف فيها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مربع نص 39"/>
          <p:cNvSpPr txBox="1"/>
          <p:nvPr/>
        </p:nvSpPr>
        <p:spPr>
          <a:xfrm>
            <a:off x="4023147" y="3019223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15" name="مربع نص 40"/>
          <p:cNvSpPr txBox="1"/>
          <p:nvPr/>
        </p:nvSpPr>
        <p:spPr>
          <a:xfrm>
            <a:off x="3627429" y="3061393"/>
            <a:ext cx="3000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اسم المجسم </a:t>
            </a:r>
            <a:r>
              <a:rPr lang="ar-SA" dirty="0"/>
              <a:t>: ...................</a:t>
            </a:r>
          </a:p>
          <a:p>
            <a:r>
              <a:rPr lang="ar-SA" sz="1200" b="1" dirty="0"/>
              <a:t>عدد الأوجه :  ..........</a:t>
            </a:r>
            <a:endParaRPr lang="ar-SA" b="1" dirty="0"/>
          </a:p>
          <a:p>
            <a:r>
              <a:rPr lang="ar-SA" sz="1200" b="1" dirty="0"/>
              <a:t>عدد الأحرف : ..........       </a:t>
            </a:r>
          </a:p>
          <a:p>
            <a:r>
              <a:rPr lang="ar-SA" sz="1200" b="1" dirty="0"/>
              <a:t>عدد الرؤوس : ..........</a:t>
            </a:r>
          </a:p>
        </p:txBody>
      </p:sp>
      <p:sp>
        <p:nvSpPr>
          <p:cNvPr id="16" name="مربع نص 41"/>
          <p:cNvSpPr txBox="1"/>
          <p:nvPr/>
        </p:nvSpPr>
        <p:spPr>
          <a:xfrm>
            <a:off x="3140968" y="197191"/>
            <a:ext cx="29289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 لوني الأجزاء التي تمثل الكسر المكتوب:</a:t>
            </a:r>
          </a:p>
        </p:txBody>
      </p:sp>
      <p:sp>
        <p:nvSpPr>
          <p:cNvPr id="17" name="مستطيل 46"/>
          <p:cNvSpPr/>
          <p:nvPr/>
        </p:nvSpPr>
        <p:spPr>
          <a:xfrm>
            <a:off x="5536421" y="699718"/>
            <a:ext cx="785818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8" name="رابط مستقيم 48"/>
          <p:cNvCxnSpPr>
            <a:cxnSpLocks/>
          </p:cNvCxnSpPr>
          <p:nvPr/>
        </p:nvCxnSpPr>
        <p:spPr>
          <a:xfrm rot="16200000" flipH="1">
            <a:off x="5535627" y="109183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52"/>
          <p:cNvCxnSpPr>
            <a:stCxn id="17" idx="3"/>
            <a:endCxn id="17" idx="1"/>
          </p:cNvCxnSpPr>
          <p:nvPr/>
        </p:nvCxnSpPr>
        <p:spPr>
          <a:xfrm flipH="1">
            <a:off x="5536421" y="1092627"/>
            <a:ext cx="78581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53"/>
          <p:cNvSpPr txBox="1"/>
          <p:nvPr/>
        </p:nvSpPr>
        <p:spPr>
          <a:xfrm>
            <a:off x="5426984" y="1668252"/>
            <a:ext cx="64294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/>
              <a:t> 3</a:t>
            </a:r>
            <a:r>
              <a:rPr lang="ar-SA" u="sng" dirty="0"/>
              <a:t>  </a:t>
            </a:r>
            <a:endParaRPr lang="ar-SA" sz="1600" u="sng" dirty="0"/>
          </a:p>
          <a:p>
            <a:endParaRPr lang="ar-SA" sz="1600" u="sng" dirty="0"/>
          </a:p>
        </p:txBody>
      </p:sp>
      <p:sp>
        <p:nvSpPr>
          <p:cNvPr id="21" name="مربع نص 55"/>
          <p:cNvSpPr txBox="1"/>
          <p:nvPr/>
        </p:nvSpPr>
        <p:spPr>
          <a:xfrm>
            <a:off x="5748455" y="1937742"/>
            <a:ext cx="2600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4</a:t>
            </a:r>
          </a:p>
        </p:txBody>
      </p:sp>
      <p:sp>
        <p:nvSpPr>
          <p:cNvPr id="22" name="ثماني 56"/>
          <p:cNvSpPr/>
          <p:nvPr/>
        </p:nvSpPr>
        <p:spPr>
          <a:xfrm>
            <a:off x="3900494" y="633650"/>
            <a:ext cx="914400" cy="914400"/>
          </a:xfrm>
          <a:prstGeom prst="oc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3" name="رابط مستقيم 58"/>
          <p:cNvCxnSpPr>
            <a:stCxn id="22" idx="7"/>
            <a:endCxn id="22" idx="3"/>
          </p:cNvCxnSpPr>
          <p:nvPr/>
        </p:nvCxnSpPr>
        <p:spPr>
          <a:xfrm flipH="1">
            <a:off x="4168313" y="633650"/>
            <a:ext cx="378762" cy="914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60"/>
          <p:cNvCxnSpPr>
            <a:cxnSpLocks/>
          </p:cNvCxnSpPr>
          <p:nvPr/>
        </p:nvCxnSpPr>
        <p:spPr>
          <a:xfrm rot="16200000" flipH="1">
            <a:off x="3900494" y="909697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62"/>
          <p:cNvCxnSpPr>
            <a:stCxn id="22" idx="0"/>
            <a:endCxn id="22" idx="4"/>
          </p:cNvCxnSpPr>
          <p:nvPr/>
        </p:nvCxnSpPr>
        <p:spPr>
          <a:xfrm flipH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64"/>
          <p:cNvCxnSpPr>
            <a:stCxn id="22" idx="1"/>
            <a:endCxn id="22" idx="5"/>
          </p:cNvCxnSpPr>
          <p:nvPr/>
        </p:nvCxnSpPr>
        <p:spPr>
          <a:xfrm flipH="1" flipV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مربع نص 65"/>
          <p:cNvSpPr txBox="1"/>
          <p:nvPr/>
        </p:nvSpPr>
        <p:spPr>
          <a:xfrm>
            <a:off x="4000504" y="1668252"/>
            <a:ext cx="47118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5                   </a:t>
            </a:r>
          </a:p>
        </p:txBody>
      </p:sp>
      <p:sp>
        <p:nvSpPr>
          <p:cNvPr id="28" name="مربع نص 66"/>
          <p:cNvSpPr txBox="1"/>
          <p:nvPr/>
        </p:nvSpPr>
        <p:spPr>
          <a:xfrm>
            <a:off x="4185939" y="193774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8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183" y="1315203"/>
            <a:ext cx="981467" cy="98776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4943">
            <a:off x="3532276" y="3061156"/>
            <a:ext cx="1453212" cy="133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96817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426</Words>
  <Application>Microsoft Office PowerPoint</Application>
  <PresentationFormat>On-screen Show (4:3)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Bold Italic Art</vt:lpstr>
      <vt:lpstr>Calibri</vt:lpstr>
      <vt:lpstr>Times New Roman</vt:lpstr>
      <vt:lpstr>Wingdings</vt:lpstr>
      <vt:lpstr>سمة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SCE 12-09-2015</dc:creator>
  <cp:lastModifiedBy>Reem Alnasser</cp:lastModifiedBy>
  <cp:revision>19</cp:revision>
  <dcterms:created xsi:type="dcterms:W3CDTF">2017-01-16T19:08:18Z</dcterms:created>
  <dcterms:modified xsi:type="dcterms:W3CDTF">2017-01-23T06:37:09Z</dcterms:modified>
</cp:coreProperties>
</file>