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624" autoAdjust="0"/>
  </p:normalViewPr>
  <p:slideViewPr>
    <p:cSldViewPr>
      <p:cViewPr>
        <p:scale>
          <a:sx n="86" d="100"/>
          <a:sy n="86" d="100"/>
        </p:scale>
        <p:origin x="1336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5AE24DB4-E7D1-4A4B-B9AE-9787517A20C3}" type="datetimeFigureOut">
              <a:rPr lang="ar-SA" smtClean="0"/>
              <a:t>25/04/38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5F8A94D7-520B-4B0C-8766-2497DE5442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0951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A687D-293B-4047-AB77-DBE156646180}" type="datetimeFigureOut">
              <a:rPr lang="ar-SA" smtClean="0"/>
              <a:pPr/>
              <a:t>25/04/38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14"/>
          <p:cNvGrpSpPr/>
          <p:nvPr/>
        </p:nvGrpSpPr>
        <p:grpSpPr>
          <a:xfrm>
            <a:off x="-206531" y="90475"/>
            <a:ext cx="7146862" cy="2228613"/>
            <a:chOff x="-203041" y="91600"/>
            <a:chExt cx="7146862" cy="2228613"/>
          </a:xfrm>
        </p:grpSpPr>
        <p:sp>
          <p:nvSpPr>
            <p:cNvPr id="5" name="مربع نص 15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6" name="مربع نص 16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b="1" dirty="0"/>
                <a:t>المملكة العربية السعودية</a:t>
              </a:r>
            </a:p>
            <a:p>
              <a:r>
                <a:rPr lang="ar-SA" sz="700" b="1" dirty="0"/>
                <a:t>وزارة التعليم </a:t>
              </a:r>
            </a:p>
            <a:p>
              <a:r>
                <a:rPr lang="ar-SA" sz="700" b="1" dirty="0"/>
                <a:t>مكتب التربية والتعليم بمحافظة الجبيل</a:t>
              </a:r>
            </a:p>
            <a:p>
              <a:r>
                <a:rPr lang="ar-SA" sz="700" b="1" dirty="0"/>
                <a:t>قسم الصفوف الأولية</a:t>
              </a:r>
            </a:p>
          </p:txBody>
        </p:sp>
        <p:pic>
          <p:nvPicPr>
            <p:cNvPr id="7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693" y="192193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مستطيل مستدير الزوايا 18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(4)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الثاني</a:t>
              </a:r>
              <a:r>
                <a:rPr lang="ar-SA" sz="1400" dirty="0">
                  <a:solidFill>
                    <a:schemeClr val="tx1"/>
                  </a:solidFill>
                </a:rPr>
                <a:t>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الفترة الثالثة</a:t>
              </a:r>
            </a:p>
          </p:txBody>
        </p:sp>
        <p:sp>
          <p:nvSpPr>
            <p:cNvPr id="9" name="مستطيل مستدير الزوايا 19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مستطيل 22"/>
            <p:cNvSpPr/>
            <p:nvPr/>
          </p:nvSpPr>
          <p:spPr>
            <a:xfrm rot="901254">
              <a:off x="3750251" y="992977"/>
              <a:ext cx="31935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13" name="مستطيل 7"/>
          <p:cNvSpPr/>
          <p:nvPr/>
        </p:nvSpPr>
        <p:spPr>
          <a:xfrm>
            <a:off x="188331" y="6637618"/>
            <a:ext cx="6535959" cy="197464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14" name="مربع نص 6"/>
          <p:cNvSpPr txBox="1"/>
          <p:nvPr/>
        </p:nvSpPr>
        <p:spPr>
          <a:xfrm>
            <a:off x="3722468" y="2423962"/>
            <a:ext cx="30083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 </a:t>
            </a:r>
            <a:r>
              <a:rPr lang="ar-SA" sz="1200" b="1" u="sng" dirty="0"/>
              <a:t>:</a:t>
            </a:r>
          </a:p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15" name="مربع نص 26"/>
          <p:cNvSpPr txBox="1"/>
          <p:nvPr/>
        </p:nvSpPr>
        <p:spPr>
          <a:xfrm>
            <a:off x="3115498" y="2567652"/>
            <a:ext cx="335758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استعملت إيمان العد بالعشرات ، فنسيت عدداً . فما العدد </a:t>
            </a:r>
          </a:p>
          <a:p>
            <a:r>
              <a:rPr lang="ar-SA" sz="1200" b="1" dirty="0"/>
              <a:t>الذي نسيته إيمان ؟ </a:t>
            </a:r>
          </a:p>
          <a:p>
            <a:r>
              <a:rPr lang="ar-SA" sz="1200" b="1" dirty="0"/>
              <a:t>660  ، 670  ،  </a:t>
            </a:r>
            <a:r>
              <a:rPr lang="ar-SA" sz="1200" dirty="0"/>
              <a:t>...........</a:t>
            </a:r>
            <a:r>
              <a:rPr lang="ar-SA" sz="1200" b="1" dirty="0"/>
              <a:t>  ، 690  </a:t>
            </a:r>
          </a:p>
        </p:txBody>
      </p:sp>
      <p:sp>
        <p:nvSpPr>
          <p:cNvPr id="16" name="مربع نص 38"/>
          <p:cNvSpPr txBox="1"/>
          <p:nvPr/>
        </p:nvSpPr>
        <p:spPr>
          <a:xfrm>
            <a:off x="3587591" y="3189373"/>
            <a:ext cx="314327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الفهم :المعطيات  </a:t>
            </a:r>
            <a:r>
              <a:rPr lang="ar-SA" sz="1200" b="1" dirty="0"/>
              <a:t>: ● استعملت إيمان العدَ ..................</a:t>
            </a:r>
            <a:endParaRPr lang="ar-SA" sz="1200" dirty="0"/>
          </a:p>
          <a:p>
            <a:r>
              <a:rPr lang="ar-SA" sz="1200" dirty="0"/>
              <a:t> </a:t>
            </a:r>
            <a:r>
              <a:rPr lang="ar-SA" sz="1200" u="sng" dirty="0"/>
              <a:t> </a:t>
            </a:r>
            <a:r>
              <a:rPr lang="ar-SA" sz="1200" b="1" u="sng" dirty="0"/>
              <a:t>المطلوب </a:t>
            </a:r>
            <a:r>
              <a:rPr lang="ar-SA" sz="1200" b="1" dirty="0"/>
              <a:t>: ما ...............................؟ </a:t>
            </a:r>
            <a:r>
              <a:rPr lang="ar-SA" sz="1200" b="1" u="sng" dirty="0"/>
              <a:t>      </a:t>
            </a:r>
          </a:p>
          <a:p>
            <a:r>
              <a:rPr lang="ar-SA" sz="1200" b="1" u="sng" dirty="0"/>
              <a:t>التخطيط :</a:t>
            </a:r>
            <a:r>
              <a:rPr lang="ar-SA" sz="1200" b="1" dirty="0"/>
              <a:t> الحل  بطريقة.....................................</a:t>
            </a:r>
            <a:endParaRPr lang="ar-SA" sz="1200" dirty="0"/>
          </a:p>
        </p:txBody>
      </p:sp>
      <p:sp>
        <p:nvSpPr>
          <p:cNvPr id="17" name="مربع نص 28"/>
          <p:cNvSpPr txBox="1"/>
          <p:nvPr/>
        </p:nvSpPr>
        <p:spPr>
          <a:xfrm>
            <a:off x="2040271" y="3666713"/>
            <a:ext cx="47149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b="1" dirty="0"/>
          </a:p>
          <a:p>
            <a:r>
              <a:rPr lang="ar-SA" sz="1200" b="1" u="sng" dirty="0"/>
              <a:t>الحل </a:t>
            </a:r>
            <a:r>
              <a:rPr lang="ar-SA" sz="1200" b="1" dirty="0"/>
              <a:t>: العدد الذي نسيته إيمان  هو ...........</a:t>
            </a:r>
          </a:p>
        </p:txBody>
      </p:sp>
      <p:graphicFrame>
        <p:nvGraphicFramePr>
          <p:cNvPr id="18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657898"/>
              </p:ext>
            </p:extLst>
          </p:nvPr>
        </p:nvGraphicFramePr>
        <p:xfrm>
          <a:off x="237346" y="2419123"/>
          <a:ext cx="2969293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05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1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اتباع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الخطوات الأربع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مستطيل 24"/>
          <p:cNvSpPr/>
          <p:nvPr/>
        </p:nvSpPr>
        <p:spPr>
          <a:xfrm>
            <a:off x="2331133" y="3517729"/>
            <a:ext cx="1255551" cy="66020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9"/>
          <p:cNvSpPr/>
          <p:nvPr/>
        </p:nvSpPr>
        <p:spPr>
          <a:xfrm>
            <a:off x="195231" y="4323701"/>
            <a:ext cx="6529059" cy="228601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</p:txBody>
      </p:sp>
      <p:sp>
        <p:nvSpPr>
          <p:cNvPr id="21" name="مربع نص 29"/>
          <p:cNvSpPr txBox="1"/>
          <p:nvPr/>
        </p:nvSpPr>
        <p:spPr>
          <a:xfrm>
            <a:off x="2282740" y="4351602"/>
            <a:ext cx="3884718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 صلي المجموعة أ مع مايناسبها من المجموعة </a:t>
            </a:r>
          </a:p>
          <a:p>
            <a:r>
              <a:rPr lang="ar-SA" sz="1200" b="1" u="sng" dirty="0"/>
              <a:t>ب  فيما يلي :</a:t>
            </a:r>
          </a:p>
          <a:p>
            <a:r>
              <a:rPr lang="ar-SA" sz="1200" dirty="0"/>
              <a:t>                        </a:t>
            </a:r>
            <a:r>
              <a:rPr lang="ar-SA" b="1" dirty="0"/>
              <a:t>أ</a:t>
            </a:r>
          </a:p>
        </p:txBody>
      </p:sp>
      <p:sp>
        <p:nvSpPr>
          <p:cNvPr id="22" name="مربع نص 6"/>
          <p:cNvSpPr txBox="1"/>
          <p:nvPr/>
        </p:nvSpPr>
        <p:spPr>
          <a:xfrm>
            <a:off x="5886732" y="4354758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الثاني: </a:t>
            </a:r>
          </a:p>
        </p:txBody>
      </p:sp>
      <p:sp>
        <p:nvSpPr>
          <p:cNvPr id="23" name="مستطيل 40"/>
          <p:cNvSpPr/>
          <p:nvPr/>
        </p:nvSpPr>
        <p:spPr>
          <a:xfrm>
            <a:off x="5655442" y="4948315"/>
            <a:ext cx="714380" cy="714380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42"/>
          <p:cNvSpPr/>
          <p:nvPr/>
        </p:nvSpPr>
        <p:spPr>
          <a:xfrm>
            <a:off x="4572942" y="5057698"/>
            <a:ext cx="785818" cy="714380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41"/>
          <p:cNvSpPr/>
          <p:nvPr/>
        </p:nvSpPr>
        <p:spPr>
          <a:xfrm>
            <a:off x="3616490" y="4938316"/>
            <a:ext cx="714380" cy="71438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TextBox 25"/>
          <p:cNvSpPr txBox="1"/>
          <p:nvPr/>
        </p:nvSpPr>
        <p:spPr>
          <a:xfrm>
            <a:off x="4603929" y="5809531"/>
            <a:ext cx="343120" cy="3744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ب</a:t>
            </a:r>
          </a:p>
        </p:txBody>
      </p:sp>
      <p:graphicFrame>
        <p:nvGraphicFramePr>
          <p:cNvPr id="27" name="جدول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988030"/>
              </p:ext>
            </p:extLst>
          </p:nvPr>
        </p:nvGraphicFramePr>
        <p:xfrm>
          <a:off x="2331133" y="6190139"/>
          <a:ext cx="4366807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894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0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4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8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هرم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 مكعب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err="1"/>
                        <a:t>اسطوانه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815963"/>
              </p:ext>
            </p:extLst>
          </p:nvPr>
        </p:nvGraphicFramePr>
        <p:xfrm>
          <a:off x="216530" y="4339019"/>
          <a:ext cx="3246680" cy="1371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2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4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6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6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39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6243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تميز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المجسمات (المكعب ، الكرة ، المخروط، الاسطوانة ، متوازي المستطيلات , الهرم )عن غيرها من الأشكال الهندسية ووصفها بحسب عدد الأوجه والرؤوس والأحرف فيها .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52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714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9" name="مستطيل 4"/>
          <p:cNvSpPr/>
          <p:nvPr/>
        </p:nvSpPr>
        <p:spPr>
          <a:xfrm>
            <a:off x="227865" y="2415479"/>
            <a:ext cx="6519066" cy="187076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graphicFrame>
        <p:nvGraphicFramePr>
          <p:cNvPr id="30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093900"/>
              </p:ext>
            </p:extLst>
          </p:nvPr>
        </p:nvGraphicFramePr>
        <p:xfrm>
          <a:off x="195231" y="6642675"/>
          <a:ext cx="312007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5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7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31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777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تمثيل كسور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الوحدة (المقامات أقل أو تساوي 12)</a:t>
                      </a:r>
                    </a:p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وقراءتها و كتابتها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776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694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مستطيل 37"/>
          <p:cNvSpPr/>
          <p:nvPr/>
        </p:nvSpPr>
        <p:spPr>
          <a:xfrm>
            <a:off x="3760752" y="7117012"/>
            <a:ext cx="928694" cy="714380"/>
          </a:xfrm>
          <a:prstGeom prst="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 36"/>
          <p:cNvSpPr/>
          <p:nvPr/>
        </p:nvSpPr>
        <p:spPr>
          <a:xfrm>
            <a:off x="5293237" y="7034590"/>
            <a:ext cx="928694" cy="785818"/>
          </a:xfrm>
          <a:prstGeom prst="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ربع نص 5"/>
          <p:cNvSpPr txBox="1"/>
          <p:nvPr/>
        </p:nvSpPr>
        <p:spPr>
          <a:xfrm>
            <a:off x="3676126" y="6681406"/>
            <a:ext cx="292372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</a:t>
            </a:r>
            <a:r>
              <a:rPr lang="ar-SA" sz="1200" b="1" u="sng" dirty="0"/>
              <a:t>: أكتبي الكسر الدال على الجزء الملون 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34" name="مربع نص 49"/>
          <p:cNvSpPr txBox="1"/>
          <p:nvPr/>
        </p:nvSpPr>
        <p:spPr>
          <a:xfrm>
            <a:off x="5310202" y="7967236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..........</a:t>
            </a:r>
          </a:p>
        </p:txBody>
      </p:sp>
      <p:sp>
        <p:nvSpPr>
          <p:cNvPr id="38" name="مربع نص 49"/>
          <p:cNvSpPr txBox="1"/>
          <p:nvPr/>
        </p:nvSpPr>
        <p:spPr>
          <a:xfrm>
            <a:off x="3733862" y="7969568"/>
            <a:ext cx="9555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..........</a:t>
            </a:r>
          </a:p>
        </p:txBody>
      </p:sp>
    </p:spTree>
    <p:extLst>
      <p:ext uri="{BB962C8B-B14F-4D97-AF65-F5344CB8AC3E}">
        <p14:creationId xmlns:p14="http://schemas.microsoft.com/office/powerpoint/2010/main" val="68377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>
          <a:xfrm>
            <a:off x="3068532" y="8420974"/>
            <a:ext cx="900098" cy="457200"/>
          </a:xfrm>
        </p:spPr>
        <p:txBody>
          <a:bodyPr/>
          <a:lstStyle/>
          <a:p>
            <a:fld id="{071A72DE-83F2-4BCE-A9F6-D92FE22E9D69}" type="slidenum">
              <a:rPr lang="ar-SA" smtClean="0"/>
              <a:pPr/>
              <a:t>2</a:t>
            </a:fld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167218" y="650989"/>
            <a:ext cx="6519066" cy="358528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331669" y="65098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 :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5349115" y="424332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الخامس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58712" y="4246245"/>
            <a:ext cx="6519066" cy="259397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43128" y="7132467"/>
            <a:ext cx="6534721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</a:t>
            </a:r>
          </a:p>
          <a:p>
            <a:r>
              <a:rPr lang="ar-SA" sz="1050" b="1" dirty="0"/>
              <a:t>                تمنياتي لك بالتوفيق                                                                 معلمة المادة : .......................................</a:t>
            </a:r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/>
          </p:nvPr>
        </p:nvGraphicFramePr>
        <p:xfrm>
          <a:off x="158712" y="674884"/>
          <a:ext cx="3014705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5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32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0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( بالساعات الكاملة ، بنصف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الساعة ، بربع الساعة ، لأقرب خمس دقائق)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وكتابة الوقت الذي تشير إليه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جدول 13"/>
          <p:cNvGraphicFramePr>
            <a:graphicFrameLocks noGrp="1"/>
          </p:cNvGraphicFramePr>
          <p:nvPr>
            <p:extLst/>
          </p:nvPr>
        </p:nvGraphicFramePr>
        <p:xfrm>
          <a:off x="167218" y="4251506"/>
          <a:ext cx="3143271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8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7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7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61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الأعداد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ضمن 1000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" name="مستطيل 24"/>
          <p:cNvSpPr/>
          <p:nvPr/>
        </p:nvSpPr>
        <p:spPr>
          <a:xfrm>
            <a:off x="4398151" y="1172556"/>
            <a:ext cx="1011055" cy="71438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مربع نص 27"/>
          <p:cNvSpPr txBox="1"/>
          <p:nvPr/>
        </p:nvSpPr>
        <p:spPr>
          <a:xfrm>
            <a:off x="2636912" y="4231137"/>
            <a:ext cx="321471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رتبي الأعداد من الأصغر إلى الأكبر :</a:t>
            </a:r>
          </a:p>
        </p:txBody>
      </p:sp>
      <p:sp>
        <p:nvSpPr>
          <p:cNvPr id="43" name="مربع نص 42"/>
          <p:cNvSpPr txBox="1"/>
          <p:nvPr/>
        </p:nvSpPr>
        <p:spPr>
          <a:xfrm>
            <a:off x="3789040" y="674884"/>
            <a:ext cx="21431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أرسمي عقرب الدقائق على الوقت المعطى :</a:t>
            </a:r>
          </a:p>
        </p:txBody>
      </p:sp>
      <p:sp>
        <p:nvSpPr>
          <p:cNvPr id="55" name="مستطيل 54"/>
          <p:cNvSpPr/>
          <p:nvPr/>
        </p:nvSpPr>
        <p:spPr>
          <a:xfrm>
            <a:off x="5253519" y="1761385"/>
            <a:ext cx="1357322" cy="135732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r>
              <a:rPr lang="ar-SA" sz="1200" dirty="0">
                <a:solidFill>
                  <a:schemeClr val="tx1"/>
                </a:solidFill>
              </a:rPr>
              <a:t>  الساعة    30 : 9</a:t>
            </a:r>
          </a:p>
        </p:txBody>
      </p:sp>
      <p:sp>
        <p:nvSpPr>
          <p:cNvPr id="56" name="مستطيل 55"/>
          <p:cNvSpPr/>
          <p:nvPr/>
        </p:nvSpPr>
        <p:spPr>
          <a:xfrm>
            <a:off x="3196515" y="1807378"/>
            <a:ext cx="1357322" cy="135732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r>
              <a:rPr lang="ar-SA" sz="1200" dirty="0">
                <a:solidFill>
                  <a:schemeClr val="tx1"/>
                </a:solidFill>
              </a:rPr>
              <a:t>  الساعة     20: 1 </a:t>
            </a:r>
          </a:p>
        </p:txBody>
      </p:sp>
      <p:cxnSp>
        <p:nvCxnSpPr>
          <p:cNvPr id="58" name="رابط كسهم مستقيم 57"/>
          <p:cNvCxnSpPr/>
          <p:nvPr/>
        </p:nvCxnSpPr>
        <p:spPr>
          <a:xfrm rot="10800000">
            <a:off x="5677108" y="2272836"/>
            <a:ext cx="214314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كسهم مستقيم 59"/>
          <p:cNvCxnSpPr>
            <a:cxnSpLocks/>
          </p:cNvCxnSpPr>
          <p:nvPr/>
        </p:nvCxnSpPr>
        <p:spPr>
          <a:xfrm flipV="1">
            <a:off x="3875176" y="2150692"/>
            <a:ext cx="93454" cy="10869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مربع نص 61"/>
          <p:cNvSpPr txBox="1"/>
          <p:nvPr/>
        </p:nvSpPr>
        <p:spPr>
          <a:xfrm>
            <a:off x="3789040" y="4600547"/>
            <a:ext cx="271464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602   ،   599   ،  610</a:t>
            </a:r>
          </a:p>
        </p:txBody>
      </p:sp>
      <p:sp>
        <p:nvSpPr>
          <p:cNvPr id="64" name="مربع نص 63"/>
          <p:cNvSpPr txBox="1"/>
          <p:nvPr/>
        </p:nvSpPr>
        <p:spPr>
          <a:xfrm>
            <a:off x="3624378" y="5188056"/>
            <a:ext cx="292895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........... ، ............ ، ..........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227" y="5326667"/>
            <a:ext cx="1596779" cy="126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2687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403</Words>
  <Application>Microsoft Office PowerPoint</Application>
  <PresentationFormat>On-screen Show (4:3)</PresentationFormat>
  <Paragraphs>133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Bold Italic Art</vt:lpstr>
      <vt:lpstr>Calibri</vt:lpstr>
      <vt:lpstr>Times New Roman</vt:lpstr>
      <vt:lpstr>Wingdings</vt:lpstr>
      <vt:lpstr>سمة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SCE 12-09-2015</dc:creator>
  <cp:lastModifiedBy>Reem Alnasser</cp:lastModifiedBy>
  <cp:revision>30</cp:revision>
  <dcterms:created xsi:type="dcterms:W3CDTF">2017-01-15T21:25:45Z</dcterms:created>
  <dcterms:modified xsi:type="dcterms:W3CDTF">2017-01-23T06:39:46Z</dcterms:modified>
</cp:coreProperties>
</file>