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89" r:id="rId2"/>
    <p:sldId id="892" r:id="rId3"/>
    <p:sldId id="873" r:id="rId4"/>
    <p:sldId id="896" r:id="rId5"/>
    <p:sldId id="889" r:id="rId6"/>
    <p:sldId id="898" r:id="rId7"/>
    <p:sldId id="899" r:id="rId8"/>
    <p:sldId id="893" r:id="rId9"/>
    <p:sldId id="900" r:id="rId10"/>
    <p:sldId id="901" r:id="rId11"/>
    <p:sldId id="849" r:id="rId12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33FF"/>
    <a:srgbClr val="33CCFF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35" autoAdjust="0"/>
    <p:restoredTop sz="94660"/>
  </p:normalViewPr>
  <p:slideViewPr>
    <p:cSldViewPr snapToGrid="0">
      <p:cViewPr>
        <p:scale>
          <a:sx n="75" d="100"/>
          <a:sy n="75" d="100"/>
        </p:scale>
        <p:origin x="1236" y="-162"/>
      </p:cViewPr>
      <p:guideLst>
        <p:guide orient="horz" pos="189"/>
        <p:guide pos="74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21/11/1442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21/11/1442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21/11/1442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21/11/1442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21/11/1442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21/11/1442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21/11/1442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21/11/1442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21/11/1442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21/11/1442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21/11/1442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21/11/1442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21/11/1442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6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12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10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png"/><Relationship Id="rId10" Type="http://schemas.microsoft.com/office/2007/relationships/hdphoto" Target="../media/hdphoto4.wdp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239563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023712" y="3070549"/>
              <a:ext cx="37998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rgbClr val="FF0000"/>
                  </a:solidFill>
                  <a:latin typeface="Cooper Black" panose="0208090404030B020404" pitchFamily="18" charset="0"/>
                </a:rPr>
                <a:t>الخُلُق</a:t>
              </a:r>
              <a:endParaRPr lang="ar-SY" sz="32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42249" y="1638634"/>
            <a:ext cx="1303383" cy="1792512"/>
          </a:xfrm>
          <a:prstGeom prst="rect">
            <a:avLst/>
          </a:prstGeom>
          <a:gradFill>
            <a:gsLst>
              <a:gs pos="0">
                <a:srgbClr val="CC00CC"/>
              </a:gs>
              <a:gs pos="100000">
                <a:srgbClr val="6600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75117" y="163863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26396" y="-35179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13728" y="1764186"/>
            <a:ext cx="1001486" cy="1186810"/>
            <a:chOff x="3009022" y="4211323"/>
            <a:chExt cx="1001486" cy="1186810"/>
          </a:xfrm>
        </p:grpSpPr>
        <p:sp>
          <p:nvSpPr>
            <p:cNvPr id="91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2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93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16016" y="287627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4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48871" y="-348164"/>
            <a:ext cx="908531" cy="2365989"/>
            <a:chOff x="1232840" y="335569"/>
            <a:chExt cx="908531" cy="2365989"/>
          </a:xfrm>
        </p:grpSpPr>
        <p:sp>
          <p:nvSpPr>
            <p:cNvPr id="95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32840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7B007C"/>
                  </a:solidFill>
                  <a:latin typeface="Oswald" panose="02000503000000000000" pitchFamily="2" charset="0"/>
                </a:rPr>
                <a:t>أخلاق و فضائل</a:t>
              </a:r>
              <a:endParaRPr lang="ar-SY" sz="2000" b="1" dirty="0">
                <a:solidFill>
                  <a:srgbClr val="7B007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6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الخُلُق</a:t>
              </a:r>
            </a:p>
          </p:txBody>
        </p:sp>
      </p:grpSp>
      <p:sp>
        <p:nvSpPr>
          <p:cNvPr id="97" name="Oval 39">
            <a:extLst>
              <a:ext uri="{FF2B5EF4-FFF2-40B4-BE49-F238E27FC236}">
                <a16:creationId xmlns:a16="http://schemas.microsoft.com/office/drawing/2014/main" xmlns="" id="{05335CBB-05C3-40B6-8758-E5BD10E2530B}"/>
              </a:ext>
            </a:extLst>
          </p:cNvPr>
          <p:cNvSpPr/>
          <p:nvPr/>
        </p:nvSpPr>
        <p:spPr>
          <a:xfrm>
            <a:off x="-178342" y="5389784"/>
            <a:ext cx="2543318" cy="445595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9000"/>
                </a:schemeClr>
              </a:gs>
              <a:gs pos="100000">
                <a:srgbClr val="BFBFB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6350" stA="50000" endA="275" endPos="40000" dist="101600" dir="5400000" sy="-100000" algn="bl" rotWithShape="0"/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23">
            <a:extLst>
              <a:ext uri="{FF2B5EF4-FFF2-40B4-BE49-F238E27FC236}">
                <a16:creationId xmlns:a16="http://schemas.microsoft.com/office/drawing/2014/main" xmlns="" id="{7F8FD261-C06C-414F-9E84-B77B161A92D0}"/>
              </a:ext>
            </a:extLst>
          </p:cNvPr>
          <p:cNvSpPr/>
          <p:nvPr/>
        </p:nvSpPr>
        <p:spPr>
          <a:xfrm>
            <a:off x="99248" y="3617007"/>
            <a:ext cx="1895322" cy="18953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: Shape 47">
            <a:extLst>
              <a:ext uri="{FF2B5EF4-FFF2-40B4-BE49-F238E27FC236}">
                <a16:creationId xmlns:a16="http://schemas.microsoft.com/office/drawing/2014/main" xmlns="" id="{6F6C6184-EE9F-45FC-8A01-E0AD551BADAF}"/>
              </a:ext>
            </a:extLst>
          </p:cNvPr>
          <p:cNvSpPr/>
          <p:nvPr/>
        </p:nvSpPr>
        <p:spPr>
          <a:xfrm>
            <a:off x="818991" y="3611163"/>
            <a:ext cx="1115379" cy="1336150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: Shape 24">
            <a:extLst>
              <a:ext uri="{FF2B5EF4-FFF2-40B4-BE49-F238E27FC236}">
                <a16:creationId xmlns:a16="http://schemas.microsoft.com/office/drawing/2014/main" xmlns="" id="{78328E0F-5909-4689-BCE4-D1C7E00E5E4C}"/>
              </a:ext>
            </a:extLst>
          </p:cNvPr>
          <p:cNvSpPr/>
          <p:nvPr/>
        </p:nvSpPr>
        <p:spPr>
          <a:xfrm>
            <a:off x="940879" y="3617008"/>
            <a:ext cx="1088646" cy="1304126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25">
            <a:extLst>
              <a:ext uri="{FF2B5EF4-FFF2-40B4-BE49-F238E27FC236}">
                <a16:creationId xmlns:a16="http://schemas.microsoft.com/office/drawing/2014/main" xmlns="" id="{3880956F-289D-44FF-8BE0-B59D43DB10FF}"/>
              </a:ext>
            </a:extLst>
          </p:cNvPr>
          <p:cNvSpPr txBox="1"/>
          <p:nvPr/>
        </p:nvSpPr>
        <p:spPr>
          <a:xfrm>
            <a:off x="1260952" y="4358959"/>
            <a:ext cx="65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" name="Graphic 26" descr="Lightbulb">
            <a:extLst>
              <a:ext uri="{FF2B5EF4-FFF2-40B4-BE49-F238E27FC236}">
                <a16:creationId xmlns:a16="http://schemas.microsoft.com/office/drawing/2014/main" xmlns="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61909" y="3918934"/>
            <a:ext cx="640080" cy="640080"/>
          </a:xfrm>
          <a:prstGeom prst="rect">
            <a:avLst/>
          </a:prstGeom>
        </p:spPr>
      </p:pic>
      <p:sp>
        <p:nvSpPr>
          <p:cNvPr id="103" name="TextBox 27">
            <a:extLst>
              <a:ext uri="{FF2B5EF4-FFF2-40B4-BE49-F238E27FC236}">
                <a16:creationId xmlns:a16="http://schemas.microsoft.com/office/drawing/2014/main" xmlns="" id="{B607D86F-8A6D-4EAE-8CE6-59024662943A}"/>
              </a:ext>
            </a:extLst>
          </p:cNvPr>
          <p:cNvSpPr txBox="1"/>
          <p:nvPr/>
        </p:nvSpPr>
        <p:spPr>
          <a:xfrm>
            <a:off x="231517" y="4642904"/>
            <a:ext cx="146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latin typeface="Century Gothic" panose="020B0502020202020204" pitchFamily="34" charset="0"/>
              </a:rPr>
              <a:t>الاستراتيجية القرائية</a:t>
            </a:r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xmlns="" id="{28D2755F-8B34-4237-BD21-5D26090FA784}"/>
              </a:ext>
            </a:extLst>
          </p:cNvPr>
          <p:cNvSpPr/>
          <p:nvPr/>
        </p:nvSpPr>
        <p:spPr>
          <a:xfrm rot="5400000" flipH="1">
            <a:off x="9060329" y="3538647"/>
            <a:ext cx="5672721" cy="325576"/>
          </a:xfrm>
          <a:prstGeom prst="rect">
            <a:avLst/>
          </a:prstGeom>
          <a:gradFill flip="none" rotWithShape="1">
            <a:gsLst>
              <a:gs pos="47800">
                <a:schemeClr val="bg1">
                  <a:lumMod val="95000"/>
                </a:schemeClr>
              </a:gs>
              <a:gs pos="7000">
                <a:schemeClr val="bg1">
                  <a:lumMod val="65000"/>
                </a:schemeClr>
              </a:gs>
              <a:gs pos="84000">
                <a:schemeClr val="tx1">
                  <a:lumMod val="75000"/>
                  <a:lumOff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4">
            <a:extLst>
              <a:ext uri="{FF2B5EF4-FFF2-40B4-BE49-F238E27FC236}">
                <a16:creationId xmlns="" xmlns:a16="http://schemas.microsoft.com/office/drawing/2014/main" id="{94E7F533-89C8-48AC-9EC6-BB8192C88A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71" b="89736" l="9980" r="96407">
                        <a14:foregroundMark x1="67665" y1="38123" x2="69261" y2="84457"/>
                        <a14:foregroundMark x1="72056" y1="38710" x2="72056" y2="82111"/>
                        <a14:foregroundMark x1="60878" y1="38710" x2="64471" y2="83871"/>
                        <a14:foregroundMark x1="62076" y1="38123" x2="56088" y2="59531"/>
                        <a14:foregroundMark x1="75050" y1="41642" x2="82635" y2="70088"/>
                        <a14:foregroundMark x1="77445" y1="85044" x2="58483" y2="85044"/>
                        <a14:foregroundMark x1="68862" y1="86804" x2="74251" y2="86804"/>
                        <a14:foregroundMark x1="76248" y1="85630" x2="59681" y2="87390"/>
                        <a14:foregroundMark x1="47505" y1="81232" x2="37126" y2="81232"/>
                        <a14:foregroundMark x1="48303" y1="79472" x2="19361" y2="77713"/>
                        <a14:foregroundMark x1="32335" y1="81525" x2="48503" y2="85630"/>
                        <a14:foregroundMark x1="50100" y1="85044" x2="34331" y2="86217"/>
                        <a14:foregroundMark x1="53293" y1="50733" x2="60479" y2="60704"/>
                        <a14:foregroundMark x1="48503" y1="51906" x2="62874" y2="68915"/>
                        <a14:foregroundMark x1="51697" y1="85044" x2="40319" y2="86804"/>
                        <a14:foregroundMark x1="34331" y1="84457" x2="52894" y2="86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94" t="5981" r="5073" b="10173"/>
          <a:stretch/>
        </p:blipFill>
        <p:spPr>
          <a:xfrm>
            <a:off x="2640647" y="1521602"/>
            <a:ext cx="2769554" cy="1830710"/>
          </a:xfrm>
          <a:prstGeom prst="rect">
            <a:avLst/>
          </a:prstGeom>
        </p:spPr>
      </p:pic>
      <p:sp>
        <p:nvSpPr>
          <p:cNvPr id="38" name="Rectangle: Top Corners Rounded 83">
            <a:extLst>
              <a:ext uri="{FF2B5EF4-FFF2-40B4-BE49-F238E27FC236}">
                <a16:creationId xmlns="" xmlns:a16="http://schemas.microsoft.com/office/drawing/2014/main" id="{921145F7-DD54-4B8E-B47A-C55E4EFF5D3B}"/>
              </a:ext>
            </a:extLst>
          </p:cNvPr>
          <p:cNvSpPr/>
          <p:nvPr/>
        </p:nvSpPr>
        <p:spPr>
          <a:xfrm rot="16200000" flipH="1">
            <a:off x="8215246" y="-1003900"/>
            <a:ext cx="787255" cy="4263747"/>
          </a:xfrm>
          <a:prstGeom prst="round2SameRect">
            <a:avLst>
              <a:gd name="adj1" fmla="val 16667"/>
              <a:gd name="adj2" fmla="val 16864"/>
            </a:avLst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6418395" y="788315"/>
            <a:ext cx="4363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العنوان</a:t>
            </a:r>
            <a:r>
              <a:rPr lang="ar-SY" sz="2000" b="1" dirty="0" smtClean="0">
                <a:latin typeface="Century Gothic" panose="020B0502020202020204" pitchFamily="34" charset="0"/>
              </a:rPr>
              <a:t> </a:t>
            </a:r>
            <a:r>
              <a:rPr lang="ar-SY" sz="2000" b="1" dirty="0">
                <a:latin typeface="Century Gothic" panose="020B0502020202020204" pitchFamily="34" charset="0"/>
              </a:rPr>
              <a:t>: حكم الرجل </a:t>
            </a:r>
            <a:r>
              <a:rPr lang="ar-SY" sz="2000" b="1" dirty="0" smtClean="0">
                <a:latin typeface="Century Gothic" panose="020B0502020202020204" pitchFamily="34" charset="0"/>
              </a:rPr>
              <a:t>بينهما                         </a:t>
            </a:r>
          </a:p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السؤال</a:t>
            </a:r>
            <a:r>
              <a:rPr lang="ar-SY" sz="2000" b="1" dirty="0" smtClean="0">
                <a:latin typeface="Century Gothic" panose="020B0502020202020204" pitchFamily="34" charset="0"/>
              </a:rPr>
              <a:t> : </a:t>
            </a:r>
            <a:r>
              <a:rPr lang="ar-SY" sz="2000" b="1" dirty="0"/>
              <a:t>ماذا قال الرجل الذي حكم بين الولدين؟ 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pic>
        <p:nvPicPr>
          <p:cNvPr id="50" name="Picture 4">
            <a:extLst>
              <a:ext uri="{FF2B5EF4-FFF2-40B4-BE49-F238E27FC236}">
                <a16:creationId xmlns="" xmlns:a16="http://schemas.microsoft.com/office/drawing/2014/main" id="{94E7F533-89C8-48AC-9EC6-BB8192C88A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27" y="1879934"/>
            <a:ext cx="5691499" cy="1350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497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97" grpId="0" animBg="1"/>
      <p:bldP spid="98" grpId="0" animBg="1"/>
      <p:bldP spid="99" grpId="0" animBg="1"/>
      <p:bldP spid="100" grpId="0" animBg="1"/>
      <p:bldP spid="101" grpId="0"/>
      <p:bldP spid="103" grpId="0"/>
      <p:bldP spid="38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82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42249" y="1638634"/>
            <a:ext cx="1303383" cy="1792512"/>
          </a:xfrm>
          <a:prstGeom prst="rect">
            <a:avLst/>
          </a:prstGeom>
          <a:gradFill>
            <a:gsLst>
              <a:gs pos="0">
                <a:srgbClr val="CC00CC"/>
              </a:gs>
              <a:gs pos="100000">
                <a:srgbClr val="6600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75117" y="163863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26396" y="-35179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13728" y="1764186"/>
            <a:ext cx="1001486" cy="1186810"/>
            <a:chOff x="3009022" y="4211323"/>
            <a:chExt cx="1001486" cy="1186810"/>
          </a:xfrm>
        </p:grpSpPr>
        <p:sp>
          <p:nvSpPr>
            <p:cNvPr id="91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2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93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16016" y="287627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4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48871" y="-348164"/>
            <a:ext cx="908531" cy="2365989"/>
            <a:chOff x="1232840" y="335569"/>
            <a:chExt cx="908531" cy="2365989"/>
          </a:xfrm>
        </p:grpSpPr>
        <p:sp>
          <p:nvSpPr>
            <p:cNvPr id="95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32840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7B007C"/>
                  </a:solidFill>
                  <a:latin typeface="Oswald" panose="02000503000000000000" pitchFamily="2" charset="0"/>
                </a:rPr>
                <a:t>أخلاق و فضائل</a:t>
              </a:r>
              <a:endParaRPr lang="ar-SY" sz="2000" b="1" dirty="0">
                <a:solidFill>
                  <a:srgbClr val="7B007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6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الخُلُق</a:t>
              </a:r>
            </a:p>
          </p:txBody>
        </p:sp>
      </p:grpSp>
      <p:sp>
        <p:nvSpPr>
          <p:cNvPr id="97" name="Oval 39">
            <a:extLst>
              <a:ext uri="{FF2B5EF4-FFF2-40B4-BE49-F238E27FC236}">
                <a16:creationId xmlns:a16="http://schemas.microsoft.com/office/drawing/2014/main" xmlns="" id="{05335CBB-05C3-40B6-8758-E5BD10E2530B}"/>
              </a:ext>
            </a:extLst>
          </p:cNvPr>
          <p:cNvSpPr/>
          <p:nvPr/>
        </p:nvSpPr>
        <p:spPr>
          <a:xfrm>
            <a:off x="-178342" y="5389784"/>
            <a:ext cx="2543318" cy="445595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9000"/>
                </a:schemeClr>
              </a:gs>
              <a:gs pos="100000">
                <a:srgbClr val="BFBFB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6350" stA="50000" endA="275" endPos="40000" dist="101600" dir="5400000" sy="-100000" algn="bl" rotWithShape="0"/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23">
            <a:extLst>
              <a:ext uri="{FF2B5EF4-FFF2-40B4-BE49-F238E27FC236}">
                <a16:creationId xmlns:a16="http://schemas.microsoft.com/office/drawing/2014/main" xmlns="" id="{7F8FD261-C06C-414F-9E84-B77B161A92D0}"/>
              </a:ext>
            </a:extLst>
          </p:cNvPr>
          <p:cNvSpPr/>
          <p:nvPr/>
        </p:nvSpPr>
        <p:spPr>
          <a:xfrm>
            <a:off x="99248" y="3617007"/>
            <a:ext cx="1895322" cy="18953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: Shape 47">
            <a:extLst>
              <a:ext uri="{FF2B5EF4-FFF2-40B4-BE49-F238E27FC236}">
                <a16:creationId xmlns:a16="http://schemas.microsoft.com/office/drawing/2014/main" xmlns="" id="{6F6C6184-EE9F-45FC-8A01-E0AD551BADAF}"/>
              </a:ext>
            </a:extLst>
          </p:cNvPr>
          <p:cNvSpPr/>
          <p:nvPr/>
        </p:nvSpPr>
        <p:spPr>
          <a:xfrm>
            <a:off x="818991" y="3611163"/>
            <a:ext cx="1115379" cy="1336150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: Shape 24">
            <a:extLst>
              <a:ext uri="{FF2B5EF4-FFF2-40B4-BE49-F238E27FC236}">
                <a16:creationId xmlns:a16="http://schemas.microsoft.com/office/drawing/2014/main" xmlns="" id="{78328E0F-5909-4689-BCE4-D1C7E00E5E4C}"/>
              </a:ext>
            </a:extLst>
          </p:cNvPr>
          <p:cNvSpPr/>
          <p:nvPr/>
        </p:nvSpPr>
        <p:spPr>
          <a:xfrm>
            <a:off x="940879" y="3617008"/>
            <a:ext cx="1088646" cy="1304126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25">
            <a:extLst>
              <a:ext uri="{FF2B5EF4-FFF2-40B4-BE49-F238E27FC236}">
                <a16:creationId xmlns:a16="http://schemas.microsoft.com/office/drawing/2014/main" xmlns="" id="{3880956F-289D-44FF-8BE0-B59D43DB10FF}"/>
              </a:ext>
            </a:extLst>
          </p:cNvPr>
          <p:cNvSpPr txBox="1"/>
          <p:nvPr/>
        </p:nvSpPr>
        <p:spPr>
          <a:xfrm>
            <a:off x="1295512" y="4378154"/>
            <a:ext cx="65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" name="Graphic 26" descr="Lightbulb">
            <a:extLst>
              <a:ext uri="{FF2B5EF4-FFF2-40B4-BE49-F238E27FC236}">
                <a16:creationId xmlns:a16="http://schemas.microsoft.com/office/drawing/2014/main" xmlns="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61909" y="3918934"/>
            <a:ext cx="640080" cy="640080"/>
          </a:xfrm>
          <a:prstGeom prst="rect">
            <a:avLst/>
          </a:prstGeom>
        </p:spPr>
      </p:pic>
      <p:sp>
        <p:nvSpPr>
          <p:cNvPr id="103" name="TextBox 27">
            <a:extLst>
              <a:ext uri="{FF2B5EF4-FFF2-40B4-BE49-F238E27FC236}">
                <a16:creationId xmlns:a16="http://schemas.microsoft.com/office/drawing/2014/main" xmlns="" id="{B607D86F-8A6D-4EAE-8CE6-59024662943A}"/>
              </a:ext>
            </a:extLst>
          </p:cNvPr>
          <p:cNvSpPr txBox="1"/>
          <p:nvPr/>
        </p:nvSpPr>
        <p:spPr>
          <a:xfrm>
            <a:off x="231517" y="4642904"/>
            <a:ext cx="146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latin typeface="Century Gothic" panose="020B0502020202020204" pitchFamily="34" charset="0"/>
              </a:rPr>
              <a:t>الاستراتيجية القرائية</a:t>
            </a:r>
            <a:endParaRPr lang="ar-SY" b="1" dirty="0">
              <a:latin typeface="Century Gothic" panose="020B0502020202020204" pitchFamily="34" charset="0"/>
            </a:endParaRPr>
          </a:p>
        </p:txBody>
      </p:sp>
      <p:grpSp>
        <p:nvGrpSpPr>
          <p:cNvPr id="36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9603648" y="138463"/>
            <a:ext cx="1586404" cy="637097"/>
            <a:chOff x="676027" y="2568995"/>
            <a:chExt cx="1586404" cy="637097"/>
          </a:xfrm>
        </p:grpSpPr>
        <p:sp>
          <p:nvSpPr>
            <p:cNvPr id="37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0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أجيب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2" name="Rectangle 6">
            <a:extLst>
              <a:ext uri="{FF2B5EF4-FFF2-40B4-BE49-F238E27FC236}">
                <a16:creationId xmlns:a16="http://schemas.microsoft.com/office/drawing/2014/main" xmlns="" id="{28D2755F-8B34-4237-BD21-5D26090FA784}"/>
              </a:ext>
            </a:extLst>
          </p:cNvPr>
          <p:cNvSpPr/>
          <p:nvPr/>
        </p:nvSpPr>
        <p:spPr>
          <a:xfrm rot="5400000" flipH="1">
            <a:off x="9060329" y="3538647"/>
            <a:ext cx="5672721" cy="325576"/>
          </a:xfrm>
          <a:prstGeom prst="rect">
            <a:avLst/>
          </a:prstGeom>
          <a:gradFill flip="none" rotWithShape="1">
            <a:gsLst>
              <a:gs pos="47800">
                <a:schemeClr val="bg1">
                  <a:lumMod val="95000"/>
                </a:schemeClr>
              </a:gs>
              <a:gs pos="7000">
                <a:schemeClr val="bg1">
                  <a:lumMod val="65000"/>
                </a:schemeClr>
              </a:gs>
              <a:gs pos="84000">
                <a:schemeClr val="tx1">
                  <a:lumMod val="75000"/>
                  <a:lumOff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257">
            <a:extLst>
              <a:ext uri="{FF2B5EF4-FFF2-40B4-BE49-F238E27FC236}">
                <a16:creationId xmlns:a16="http://schemas.microsoft.com/office/drawing/2014/main" xmlns="" id="{66EEE24E-056C-4334-81EA-CB530FC1C894}"/>
              </a:ext>
            </a:extLst>
          </p:cNvPr>
          <p:cNvGrpSpPr/>
          <p:nvPr/>
        </p:nvGrpSpPr>
        <p:grpSpPr>
          <a:xfrm rot="5400000" flipH="1">
            <a:off x="7864564" y="-2760132"/>
            <a:ext cx="470550" cy="7970083"/>
            <a:chOff x="10161269" y="1189004"/>
            <a:chExt cx="1671101" cy="6026573"/>
          </a:xfrm>
          <a:effectLst/>
        </p:grpSpPr>
        <p:sp>
          <p:nvSpPr>
            <p:cNvPr id="125" name="Rectangle: Top Corners Rounded 258">
              <a:extLst>
                <a:ext uri="{FF2B5EF4-FFF2-40B4-BE49-F238E27FC236}">
                  <a16:creationId xmlns:a16="http://schemas.microsoft.com/office/drawing/2014/main" xmlns="" id="{589583B3-8333-42A8-851B-97A31484BA39}"/>
                </a:ext>
              </a:extLst>
            </p:cNvPr>
            <p:cNvSpPr/>
            <p:nvPr/>
          </p:nvSpPr>
          <p:spPr>
            <a:xfrm>
              <a:off x="11196643" y="1200136"/>
              <a:ext cx="2044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: Top Corners Rounded 259">
              <a:extLst>
                <a:ext uri="{FF2B5EF4-FFF2-40B4-BE49-F238E27FC236}">
                  <a16:creationId xmlns:a16="http://schemas.microsoft.com/office/drawing/2014/main" xmlns="" id="{1C19538E-40F1-4DBD-8BC7-56964437FCA3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260">
              <a:extLst>
                <a:ext uri="{FF2B5EF4-FFF2-40B4-BE49-F238E27FC236}">
                  <a16:creationId xmlns:a16="http://schemas.microsoft.com/office/drawing/2014/main" xmlns="" id="{C35E56C8-8B1D-49AF-87BB-0F05A5B29C56}"/>
                </a:ext>
              </a:extLst>
            </p:cNvPr>
            <p:cNvSpPr/>
            <p:nvPr/>
          </p:nvSpPr>
          <p:spPr>
            <a:xfrm rot="5400000">
              <a:off x="10787245" y="1426887"/>
              <a:ext cx="403132" cy="464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8" name="Arrow: Pentagon 261">
              <a:extLst>
                <a:ext uri="{FF2B5EF4-FFF2-40B4-BE49-F238E27FC236}">
                  <a16:creationId xmlns:a16="http://schemas.microsoft.com/office/drawing/2014/main" xmlns="" id="{B85E8C64-681E-4408-9A23-F6D2CFEDE43E}"/>
                </a:ext>
              </a:extLst>
            </p:cNvPr>
            <p:cNvSpPr/>
            <p:nvPr/>
          </p:nvSpPr>
          <p:spPr>
            <a:xfrm rot="5400000">
              <a:off x="8267256" y="3650463"/>
              <a:ext cx="5459127" cy="1671101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Arrow: Pentagon 262">
              <a:extLst>
                <a:ext uri="{FF2B5EF4-FFF2-40B4-BE49-F238E27FC236}">
                  <a16:creationId xmlns:a16="http://schemas.microsoft.com/office/drawing/2014/main" xmlns="" id="{EBEA96A7-CE35-4F91-A1D9-47AB9B79A445}"/>
                </a:ext>
              </a:extLst>
            </p:cNvPr>
            <p:cNvSpPr/>
            <p:nvPr/>
          </p:nvSpPr>
          <p:spPr>
            <a:xfrm rot="5400000">
              <a:off x="8355964" y="3782948"/>
              <a:ext cx="5281712" cy="1391479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Arrow: Pentagon 263">
              <a:extLst>
                <a:ext uri="{FF2B5EF4-FFF2-40B4-BE49-F238E27FC236}">
                  <a16:creationId xmlns:a16="http://schemas.microsoft.com/office/drawing/2014/main" xmlns="" id="{431D0A48-73BE-467C-AA02-5772A5B0608D}"/>
                </a:ext>
              </a:extLst>
            </p:cNvPr>
            <p:cNvSpPr/>
            <p:nvPr/>
          </p:nvSpPr>
          <p:spPr>
            <a:xfrm rot="5400000">
              <a:off x="10782791" y="1045454"/>
              <a:ext cx="463589" cy="750690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1" name="TextBox 264">
              <a:extLst>
                <a:ext uri="{FF2B5EF4-FFF2-40B4-BE49-F238E27FC236}">
                  <a16:creationId xmlns:a16="http://schemas.microsoft.com/office/drawing/2014/main" xmlns="" id="{234BBD9A-97F9-40E1-A133-33E75B5D8C49}"/>
                </a:ext>
              </a:extLst>
            </p:cNvPr>
            <p:cNvSpPr txBox="1"/>
            <p:nvPr/>
          </p:nvSpPr>
          <p:spPr>
            <a:xfrm rot="5400000">
              <a:off x="8293912" y="3800779"/>
              <a:ext cx="5325890" cy="131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</a:rPr>
                <a:t>لقراءة نص من النصوص قراءة مركّزة تمكنني من حفظ معلوماته و استرجاعها عند الحاجة</a:t>
              </a:r>
              <a:endParaRPr lang="ar-SY" b="1" dirty="0"/>
            </a:p>
          </p:txBody>
        </p:sp>
      </p:grpSp>
      <p:sp>
        <p:nvSpPr>
          <p:cNvPr id="57" name="Rectangle: Top Corners Rounded 83">
            <a:extLst>
              <a:ext uri="{FF2B5EF4-FFF2-40B4-BE49-F238E27FC236}">
                <a16:creationId xmlns="" xmlns:a16="http://schemas.microsoft.com/office/drawing/2014/main" id="{921145F7-DD54-4B8E-B47A-C55E4EFF5D3B}"/>
              </a:ext>
            </a:extLst>
          </p:cNvPr>
          <p:cNvSpPr/>
          <p:nvPr/>
        </p:nvSpPr>
        <p:spPr>
          <a:xfrm rot="16200000" flipH="1">
            <a:off x="7887772" y="-13356"/>
            <a:ext cx="436813" cy="3764107"/>
          </a:xfrm>
          <a:prstGeom prst="round2SameRect">
            <a:avLst>
              <a:gd name="adj1" fmla="val 16667"/>
              <a:gd name="adj2" fmla="val 16864"/>
            </a:avLst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6224125" y="1685919"/>
            <a:ext cx="376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اتبع استراتيجية الخطوات الخمس الآتية :</a:t>
            </a:r>
            <a:endParaRPr lang="ar-SY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2478917" y="2410517"/>
            <a:ext cx="8711135" cy="4193517"/>
            <a:chOff x="2768274" y="2034207"/>
            <a:chExt cx="8656999" cy="4119252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004" l="0" r="98768">
                          <a14:foregroundMark x1="51185" y1="84462" x2="51185" y2="84462"/>
                          <a14:foregroundMark x1="71374" y1="79482" x2="71374" y2="79482"/>
                          <a14:foregroundMark x1="49384" y1="82869" x2="49384" y2="82869"/>
                          <a14:foregroundMark x1="55450" y1="74701" x2="44360" y2="79880"/>
                          <a14:foregroundMark x1="67109" y1="76096" x2="71374" y2="73904"/>
                          <a14:foregroundMark x1="69384" y1="89641" x2="69384" y2="92629"/>
                          <a14:foregroundMark x1="69953" y1="90438" x2="69953" y2="87450"/>
                          <a14:foregroundMark x1="69194" y1="89641" x2="69194" y2="89641"/>
                          <a14:foregroundMark x1="69384" y1="89641" x2="69384" y2="89641"/>
                          <a14:foregroundMark x1="70332" y1="90837" x2="70332" y2="90837"/>
                          <a14:foregroundMark x1="93934" y1="85060" x2="93934" y2="85060"/>
                          <a14:foregroundMark x1="93555" y1="75697" x2="91090" y2="88446"/>
                          <a14:foregroundMark x1="90900" y1="93426" x2="93175" y2="92629"/>
                          <a14:foregroundMark x1="90521" y1="93426" x2="94408" y2="93426"/>
                          <a14:foregroundMark x1="94408" y1="93825" x2="90142" y2="93825"/>
                          <a14:foregroundMark x1="26825" y1="75697" x2="26825" y2="86255"/>
                          <a14:foregroundMark x1="5024" y1="76096" x2="5024" y2="90040"/>
                          <a14:foregroundMark x1="7014" y1="78088" x2="7488" y2="92629"/>
                          <a14:foregroundMark x1="6635" y1="75299" x2="4455" y2="75299"/>
                          <a14:foregroundMark x1="28246" y1="76096" x2="28246" y2="87450"/>
                          <a14:foregroundMark x1="53460" y1="23108" x2="48626" y2="30279"/>
                          <a14:foregroundMark x1="49194" y1="20518" x2="48152" y2="26892"/>
                          <a14:foregroundMark x1="94123" y1="56574" x2="93744" y2="45219"/>
                          <a14:foregroundMark x1="93175" y1="45219" x2="5024" y2="45219"/>
                          <a14:foregroundMark x1="5024" y1="46813" x2="5024" y2="54781"/>
                          <a14:foregroundMark x1="27393" y1="46016" x2="27393" y2="53586"/>
                          <a14:foregroundMark x1="48815" y1="45618" x2="48815" y2="54382"/>
                          <a14:foregroundMark x1="68910" y1="46414" x2="69573" y2="57371"/>
                          <a14:foregroundMark x1="52227" y1="25697" x2="46161" y2="31076"/>
                          <a14:foregroundMark x1="46730" y1="31076" x2="46730" y2="310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68274" y="2034207"/>
              <a:ext cx="8656999" cy="4119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مجموعة 7"/>
            <p:cNvGrpSpPr/>
            <p:nvPr/>
          </p:nvGrpSpPr>
          <p:grpSpPr>
            <a:xfrm>
              <a:off x="6144029" y="2072370"/>
              <a:ext cx="2374899" cy="436814"/>
              <a:chOff x="5735352" y="2560205"/>
              <a:chExt cx="2374899" cy="436814"/>
            </a:xfrm>
          </p:grpSpPr>
          <p:sp>
            <p:nvSpPr>
              <p:cNvPr id="71" name="Rectangle: Top Corners Rounded 83">
                <a:extLst>
                  <a:ext uri="{FF2B5EF4-FFF2-40B4-BE49-F238E27FC236}">
                    <a16:creationId xmlns="" xmlns:a16="http://schemas.microsoft.com/office/drawing/2014/main" id="{921145F7-DD54-4B8E-B47A-C55E4EFF5D3B}"/>
                  </a:ext>
                </a:extLst>
              </p:cNvPr>
              <p:cNvSpPr/>
              <p:nvPr/>
            </p:nvSpPr>
            <p:spPr>
              <a:xfrm rot="16200000" flipH="1">
                <a:off x="6704395" y="1591163"/>
                <a:ext cx="436813" cy="237489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extBox 81">
                <a:extLst>
                  <a:ext uri="{FF2B5EF4-FFF2-40B4-BE49-F238E27FC236}">
                    <a16:creationId xmlns="" xmlns:a16="http://schemas.microsoft.com/office/drawing/2014/main" id="{BD126DD9-336E-4BE1-9D9D-62D5FE7CB40C}"/>
                  </a:ext>
                </a:extLst>
              </p:cNvPr>
              <p:cNvSpPr txBox="1"/>
              <p:nvPr/>
            </p:nvSpPr>
            <p:spPr>
              <a:xfrm flipH="1">
                <a:off x="5735352" y="2627687"/>
                <a:ext cx="23748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b="1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استراتيجية الخطوات الخمس</a:t>
                </a:r>
                <a:endParaRPr lang="ar-SY" b="1" dirty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" name="مجموعة 2"/>
            <p:cNvGrpSpPr/>
            <p:nvPr/>
          </p:nvGrpSpPr>
          <p:grpSpPr>
            <a:xfrm>
              <a:off x="10308342" y="4159747"/>
              <a:ext cx="1026097" cy="436813"/>
              <a:chOff x="10030618" y="3671277"/>
              <a:chExt cx="1026097" cy="436813"/>
            </a:xfrm>
          </p:grpSpPr>
          <p:sp>
            <p:nvSpPr>
              <p:cNvPr id="75" name="Rectangle: Top Corners Rounded 83">
                <a:extLst>
                  <a:ext uri="{FF2B5EF4-FFF2-40B4-BE49-F238E27FC236}">
                    <a16:creationId xmlns="" xmlns:a16="http://schemas.microsoft.com/office/drawing/2014/main" id="{921145F7-DD54-4B8E-B47A-C55E4EFF5D3B}"/>
                  </a:ext>
                </a:extLst>
              </p:cNvPr>
              <p:cNvSpPr/>
              <p:nvPr/>
            </p:nvSpPr>
            <p:spPr>
              <a:xfrm rot="16200000" flipH="1">
                <a:off x="10306210" y="3395685"/>
                <a:ext cx="436813" cy="9879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TextBox 81">
                <a:extLst>
                  <a:ext uri="{FF2B5EF4-FFF2-40B4-BE49-F238E27FC236}">
                    <a16:creationId xmlns="" xmlns:a16="http://schemas.microsoft.com/office/drawing/2014/main" id="{BD126DD9-336E-4BE1-9D9D-62D5FE7CB40C}"/>
                  </a:ext>
                </a:extLst>
              </p:cNvPr>
              <p:cNvSpPr txBox="1"/>
              <p:nvPr/>
            </p:nvSpPr>
            <p:spPr>
              <a:xfrm flipH="1">
                <a:off x="10035603" y="3713358"/>
                <a:ext cx="1021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b="1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أستطلع</a:t>
                </a:r>
                <a:endParaRPr lang="ar-SY" b="1" dirty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" name="مجموعة 3"/>
            <p:cNvGrpSpPr/>
            <p:nvPr/>
          </p:nvGrpSpPr>
          <p:grpSpPr>
            <a:xfrm>
              <a:off x="8395536" y="4119234"/>
              <a:ext cx="1026097" cy="436813"/>
              <a:chOff x="8227218" y="3692187"/>
              <a:chExt cx="1026097" cy="436813"/>
            </a:xfrm>
          </p:grpSpPr>
          <p:sp>
            <p:nvSpPr>
              <p:cNvPr id="77" name="Rectangle: Top Corners Rounded 83">
                <a:extLst>
                  <a:ext uri="{FF2B5EF4-FFF2-40B4-BE49-F238E27FC236}">
                    <a16:creationId xmlns="" xmlns:a16="http://schemas.microsoft.com/office/drawing/2014/main" id="{921145F7-DD54-4B8E-B47A-C55E4EFF5D3B}"/>
                  </a:ext>
                </a:extLst>
              </p:cNvPr>
              <p:cNvSpPr/>
              <p:nvPr/>
            </p:nvSpPr>
            <p:spPr>
              <a:xfrm rot="16200000" flipH="1">
                <a:off x="8502810" y="3416595"/>
                <a:ext cx="436813" cy="9879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81">
                <a:extLst>
                  <a:ext uri="{FF2B5EF4-FFF2-40B4-BE49-F238E27FC236}">
                    <a16:creationId xmlns="" xmlns:a16="http://schemas.microsoft.com/office/drawing/2014/main" id="{BD126DD9-336E-4BE1-9D9D-62D5FE7CB40C}"/>
                  </a:ext>
                </a:extLst>
              </p:cNvPr>
              <p:cNvSpPr txBox="1"/>
              <p:nvPr/>
            </p:nvSpPr>
            <p:spPr>
              <a:xfrm flipH="1">
                <a:off x="8232203" y="3734268"/>
                <a:ext cx="1021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b="1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أسأل</a:t>
                </a:r>
                <a:endParaRPr lang="ar-SY" b="1" dirty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" name="مجموعة 4"/>
            <p:cNvGrpSpPr/>
            <p:nvPr/>
          </p:nvGrpSpPr>
          <p:grpSpPr>
            <a:xfrm>
              <a:off x="6586218" y="4065609"/>
              <a:ext cx="1021112" cy="468005"/>
              <a:chOff x="6314503" y="3458385"/>
              <a:chExt cx="1021112" cy="468005"/>
            </a:xfrm>
          </p:grpSpPr>
          <p:sp>
            <p:nvSpPr>
              <p:cNvPr id="79" name="Rectangle: Top Corners Rounded 83">
                <a:extLst>
                  <a:ext uri="{FF2B5EF4-FFF2-40B4-BE49-F238E27FC236}">
                    <a16:creationId xmlns="" xmlns:a16="http://schemas.microsoft.com/office/drawing/2014/main" id="{921145F7-DD54-4B8E-B47A-C55E4EFF5D3B}"/>
                  </a:ext>
                </a:extLst>
              </p:cNvPr>
              <p:cNvSpPr/>
              <p:nvPr/>
            </p:nvSpPr>
            <p:spPr>
              <a:xfrm rot="16200000" flipH="1">
                <a:off x="6590095" y="3182793"/>
                <a:ext cx="436813" cy="9879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81">
                <a:extLst>
                  <a:ext uri="{FF2B5EF4-FFF2-40B4-BE49-F238E27FC236}">
                    <a16:creationId xmlns="" xmlns:a16="http://schemas.microsoft.com/office/drawing/2014/main" id="{BD126DD9-336E-4BE1-9D9D-62D5FE7CB40C}"/>
                  </a:ext>
                </a:extLst>
              </p:cNvPr>
              <p:cNvSpPr txBox="1"/>
              <p:nvPr/>
            </p:nvSpPr>
            <p:spPr>
              <a:xfrm flipH="1">
                <a:off x="6314503" y="3557058"/>
                <a:ext cx="1021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b="1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أقرأ</a:t>
                </a:r>
                <a:endParaRPr lang="ar-SY" b="1" dirty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6" name="مجموعة 5"/>
            <p:cNvGrpSpPr/>
            <p:nvPr/>
          </p:nvGrpSpPr>
          <p:grpSpPr>
            <a:xfrm>
              <a:off x="4693186" y="4093834"/>
              <a:ext cx="1026097" cy="436813"/>
              <a:chOff x="4630388" y="3700559"/>
              <a:chExt cx="1026097" cy="436813"/>
            </a:xfrm>
          </p:grpSpPr>
          <p:sp>
            <p:nvSpPr>
              <p:cNvPr id="81" name="Rectangle: Top Corners Rounded 83">
                <a:extLst>
                  <a:ext uri="{FF2B5EF4-FFF2-40B4-BE49-F238E27FC236}">
                    <a16:creationId xmlns="" xmlns:a16="http://schemas.microsoft.com/office/drawing/2014/main" id="{921145F7-DD54-4B8E-B47A-C55E4EFF5D3B}"/>
                  </a:ext>
                </a:extLst>
              </p:cNvPr>
              <p:cNvSpPr/>
              <p:nvPr/>
            </p:nvSpPr>
            <p:spPr>
              <a:xfrm rot="16200000" flipH="1">
                <a:off x="4905980" y="3424967"/>
                <a:ext cx="436813" cy="9879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="" xmlns:a16="http://schemas.microsoft.com/office/drawing/2014/main" id="{BD126DD9-336E-4BE1-9D9D-62D5FE7CB40C}"/>
                  </a:ext>
                </a:extLst>
              </p:cNvPr>
              <p:cNvSpPr txBox="1"/>
              <p:nvPr/>
            </p:nvSpPr>
            <p:spPr>
              <a:xfrm flipH="1">
                <a:off x="4635373" y="3742640"/>
                <a:ext cx="1021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b="1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أستذكر</a:t>
                </a:r>
                <a:endParaRPr lang="ar-SY" b="1" dirty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7" name="مجموعة 6"/>
            <p:cNvGrpSpPr/>
            <p:nvPr/>
          </p:nvGrpSpPr>
          <p:grpSpPr>
            <a:xfrm>
              <a:off x="2789915" y="4141396"/>
              <a:ext cx="1026097" cy="436813"/>
              <a:chOff x="2822003" y="3717587"/>
              <a:chExt cx="1026097" cy="436813"/>
            </a:xfrm>
          </p:grpSpPr>
          <p:sp>
            <p:nvSpPr>
              <p:cNvPr id="83" name="Rectangle: Top Corners Rounded 83">
                <a:extLst>
                  <a:ext uri="{FF2B5EF4-FFF2-40B4-BE49-F238E27FC236}">
                    <a16:creationId xmlns="" xmlns:a16="http://schemas.microsoft.com/office/drawing/2014/main" id="{921145F7-DD54-4B8E-B47A-C55E4EFF5D3B}"/>
                  </a:ext>
                </a:extLst>
              </p:cNvPr>
              <p:cNvSpPr/>
              <p:nvPr/>
            </p:nvSpPr>
            <p:spPr>
              <a:xfrm rot="16200000" flipH="1">
                <a:off x="3097595" y="3441995"/>
                <a:ext cx="436813" cy="9879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1">
                <a:extLst>
                  <a:ext uri="{FF2B5EF4-FFF2-40B4-BE49-F238E27FC236}">
                    <a16:creationId xmlns="" xmlns:a16="http://schemas.microsoft.com/office/drawing/2014/main" id="{BD126DD9-336E-4BE1-9D9D-62D5FE7CB40C}"/>
                  </a:ext>
                </a:extLst>
              </p:cNvPr>
              <p:cNvSpPr txBox="1"/>
              <p:nvPr/>
            </p:nvSpPr>
            <p:spPr>
              <a:xfrm flipH="1">
                <a:off x="2826988" y="3759668"/>
                <a:ext cx="1021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b="1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أراجع</a:t>
                </a:r>
                <a:endParaRPr lang="ar-SY" b="1" dirty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242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7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0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1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 animBg="1"/>
          <p:bldP spid="88" grpId="0" animBg="1"/>
          <p:bldP spid="89" grpId="0" animBg="1"/>
          <p:bldP spid="97" grpId="0" animBg="1"/>
          <p:bldP spid="98" grpId="0" animBg="1"/>
          <p:bldP spid="99" grpId="0" animBg="1"/>
          <p:bldP spid="100" grpId="0" animBg="1"/>
          <p:bldP spid="101" grpId="0"/>
          <p:bldP spid="103" grpId="0"/>
          <p:bldP spid="57" grpId="0" animBg="1"/>
          <p:bldP spid="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7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 animBg="1"/>
          <p:bldP spid="88" grpId="0" animBg="1"/>
          <p:bldP spid="89" grpId="0" animBg="1"/>
          <p:bldP spid="97" grpId="0" animBg="1"/>
          <p:bldP spid="98" grpId="0" animBg="1"/>
          <p:bldP spid="99" grpId="0" animBg="1"/>
          <p:bldP spid="100" grpId="0" animBg="1"/>
          <p:bldP spid="101" grpId="0"/>
          <p:bldP spid="103" grpId="0"/>
          <p:bldP spid="57" grpId="0" animBg="1"/>
          <p:bldP spid="5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42249" y="1638634"/>
            <a:ext cx="1303383" cy="1792512"/>
          </a:xfrm>
          <a:prstGeom prst="rect">
            <a:avLst/>
          </a:prstGeom>
          <a:gradFill>
            <a:gsLst>
              <a:gs pos="0">
                <a:srgbClr val="CC00CC"/>
              </a:gs>
              <a:gs pos="100000">
                <a:srgbClr val="6600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75117" y="163863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26396" y="-35179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13728" y="1764186"/>
            <a:ext cx="1001486" cy="1186810"/>
            <a:chOff x="3009022" y="4211323"/>
            <a:chExt cx="1001486" cy="1186810"/>
          </a:xfrm>
        </p:grpSpPr>
        <p:sp>
          <p:nvSpPr>
            <p:cNvPr id="91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2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93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16016" y="287627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4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48871" y="-348164"/>
            <a:ext cx="908531" cy="2365989"/>
            <a:chOff x="1232840" y="335569"/>
            <a:chExt cx="908531" cy="2365989"/>
          </a:xfrm>
        </p:grpSpPr>
        <p:sp>
          <p:nvSpPr>
            <p:cNvPr id="95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32840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7B007C"/>
                  </a:solidFill>
                  <a:latin typeface="Oswald" panose="02000503000000000000" pitchFamily="2" charset="0"/>
                </a:rPr>
                <a:t>أخلاق و فضائل</a:t>
              </a:r>
              <a:endParaRPr lang="ar-SY" sz="2000" b="1" dirty="0">
                <a:solidFill>
                  <a:srgbClr val="7B007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6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الخُلُق</a:t>
              </a:r>
            </a:p>
          </p:txBody>
        </p:sp>
      </p:grpSp>
      <p:sp>
        <p:nvSpPr>
          <p:cNvPr id="97" name="Oval 39">
            <a:extLst>
              <a:ext uri="{FF2B5EF4-FFF2-40B4-BE49-F238E27FC236}">
                <a16:creationId xmlns:a16="http://schemas.microsoft.com/office/drawing/2014/main" xmlns="" id="{05335CBB-05C3-40B6-8758-E5BD10E2530B}"/>
              </a:ext>
            </a:extLst>
          </p:cNvPr>
          <p:cNvSpPr/>
          <p:nvPr/>
        </p:nvSpPr>
        <p:spPr>
          <a:xfrm>
            <a:off x="-178342" y="5389784"/>
            <a:ext cx="2543318" cy="445595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9000"/>
                </a:schemeClr>
              </a:gs>
              <a:gs pos="100000">
                <a:srgbClr val="BFBFB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6350" stA="50000" endA="275" endPos="40000" dist="101600" dir="5400000" sy="-100000" algn="bl" rotWithShape="0"/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23">
            <a:extLst>
              <a:ext uri="{FF2B5EF4-FFF2-40B4-BE49-F238E27FC236}">
                <a16:creationId xmlns:a16="http://schemas.microsoft.com/office/drawing/2014/main" xmlns="" id="{7F8FD261-C06C-414F-9E84-B77B161A92D0}"/>
              </a:ext>
            </a:extLst>
          </p:cNvPr>
          <p:cNvSpPr/>
          <p:nvPr/>
        </p:nvSpPr>
        <p:spPr>
          <a:xfrm>
            <a:off x="99248" y="3617007"/>
            <a:ext cx="1895322" cy="18953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: Shape 47">
            <a:extLst>
              <a:ext uri="{FF2B5EF4-FFF2-40B4-BE49-F238E27FC236}">
                <a16:creationId xmlns:a16="http://schemas.microsoft.com/office/drawing/2014/main" xmlns="" id="{6F6C6184-EE9F-45FC-8A01-E0AD551BADAF}"/>
              </a:ext>
            </a:extLst>
          </p:cNvPr>
          <p:cNvSpPr/>
          <p:nvPr/>
        </p:nvSpPr>
        <p:spPr>
          <a:xfrm>
            <a:off x="818991" y="3611163"/>
            <a:ext cx="1115379" cy="1336150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: Shape 24">
            <a:extLst>
              <a:ext uri="{FF2B5EF4-FFF2-40B4-BE49-F238E27FC236}">
                <a16:creationId xmlns:a16="http://schemas.microsoft.com/office/drawing/2014/main" xmlns="" id="{78328E0F-5909-4689-BCE4-D1C7E00E5E4C}"/>
              </a:ext>
            </a:extLst>
          </p:cNvPr>
          <p:cNvSpPr/>
          <p:nvPr/>
        </p:nvSpPr>
        <p:spPr>
          <a:xfrm>
            <a:off x="940879" y="3617008"/>
            <a:ext cx="1088646" cy="1304126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25">
            <a:extLst>
              <a:ext uri="{FF2B5EF4-FFF2-40B4-BE49-F238E27FC236}">
                <a16:creationId xmlns:a16="http://schemas.microsoft.com/office/drawing/2014/main" xmlns="" id="{3880956F-289D-44FF-8BE0-B59D43DB10FF}"/>
              </a:ext>
            </a:extLst>
          </p:cNvPr>
          <p:cNvSpPr txBox="1"/>
          <p:nvPr/>
        </p:nvSpPr>
        <p:spPr>
          <a:xfrm>
            <a:off x="1260952" y="4379886"/>
            <a:ext cx="65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" name="Graphic 26" descr="Lightbulb">
            <a:extLst>
              <a:ext uri="{FF2B5EF4-FFF2-40B4-BE49-F238E27FC236}">
                <a16:creationId xmlns:a16="http://schemas.microsoft.com/office/drawing/2014/main" xmlns="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61909" y="3918934"/>
            <a:ext cx="640080" cy="640080"/>
          </a:xfrm>
          <a:prstGeom prst="rect">
            <a:avLst/>
          </a:prstGeom>
        </p:spPr>
      </p:pic>
      <p:sp>
        <p:nvSpPr>
          <p:cNvPr id="103" name="TextBox 27">
            <a:extLst>
              <a:ext uri="{FF2B5EF4-FFF2-40B4-BE49-F238E27FC236}">
                <a16:creationId xmlns:a16="http://schemas.microsoft.com/office/drawing/2014/main" xmlns="" id="{B607D86F-8A6D-4EAE-8CE6-59024662943A}"/>
              </a:ext>
            </a:extLst>
          </p:cNvPr>
          <p:cNvSpPr txBox="1"/>
          <p:nvPr/>
        </p:nvSpPr>
        <p:spPr>
          <a:xfrm>
            <a:off x="231517" y="4736788"/>
            <a:ext cx="146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latin typeface="Century Gothic" panose="020B0502020202020204" pitchFamily="34" charset="0"/>
              </a:rPr>
              <a:t>الاستراتيجية القرائية</a:t>
            </a:r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xmlns="" id="{28D2755F-8B34-4237-BD21-5D26090FA784}"/>
              </a:ext>
            </a:extLst>
          </p:cNvPr>
          <p:cNvSpPr/>
          <p:nvPr/>
        </p:nvSpPr>
        <p:spPr>
          <a:xfrm rot="5400000" flipH="1">
            <a:off x="9060329" y="3538647"/>
            <a:ext cx="5672721" cy="325576"/>
          </a:xfrm>
          <a:prstGeom prst="rect">
            <a:avLst/>
          </a:prstGeom>
          <a:gradFill flip="none" rotWithShape="1">
            <a:gsLst>
              <a:gs pos="47800">
                <a:schemeClr val="bg1">
                  <a:lumMod val="95000"/>
                </a:schemeClr>
              </a:gs>
              <a:gs pos="7000">
                <a:schemeClr val="bg1">
                  <a:lumMod val="65000"/>
                </a:schemeClr>
              </a:gs>
              <a:gs pos="84000">
                <a:schemeClr val="tx1">
                  <a:lumMod val="75000"/>
                  <a:lumOff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257">
            <a:extLst>
              <a:ext uri="{FF2B5EF4-FFF2-40B4-BE49-F238E27FC236}">
                <a16:creationId xmlns:a16="http://schemas.microsoft.com/office/drawing/2014/main" xmlns="" id="{66EEE24E-056C-4334-81EA-CB530FC1C894}"/>
              </a:ext>
            </a:extLst>
          </p:cNvPr>
          <p:cNvGrpSpPr/>
          <p:nvPr/>
        </p:nvGrpSpPr>
        <p:grpSpPr>
          <a:xfrm rot="5400000" flipH="1">
            <a:off x="10290391" y="-495285"/>
            <a:ext cx="474670" cy="3114305"/>
            <a:chOff x="10146638" y="1189004"/>
            <a:chExt cx="1685731" cy="2354880"/>
          </a:xfrm>
          <a:effectLst/>
        </p:grpSpPr>
        <p:sp>
          <p:nvSpPr>
            <p:cNvPr id="125" name="Rectangle: Top Corners Rounded 258">
              <a:extLst>
                <a:ext uri="{FF2B5EF4-FFF2-40B4-BE49-F238E27FC236}">
                  <a16:creationId xmlns:a16="http://schemas.microsoft.com/office/drawing/2014/main" xmlns="" id="{589583B3-8333-42A8-851B-97A31484BA39}"/>
                </a:ext>
              </a:extLst>
            </p:cNvPr>
            <p:cNvSpPr/>
            <p:nvPr/>
          </p:nvSpPr>
          <p:spPr>
            <a:xfrm>
              <a:off x="11196643" y="1200136"/>
              <a:ext cx="2044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: Top Corners Rounded 259">
              <a:extLst>
                <a:ext uri="{FF2B5EF4-FFF2-40B4-BE49-F238E27FC236}">
                  <a16:creationId xmlns:a16="http://schemas.microsoft.com/office/drawing/2014/main" xmlns="" id="{1C19538E-40F1-4DBD-8BC7-56964437FCA3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260">
              <a:extLst>
                <a:ext uri="{FF2B5EF4-FFF2-40B4-BE49-F238E27FC236}">
                  <a16:creationId xmlns:a16="http://schemas.microsoft.com/office/drawing/2014/main" xmlns="" id="{C35E56C8-8B1D-49AF-87BB-0F05A5B29C56}"/>
                </a:ext>
              </a:extLst>
            </p:cNvPr>
            <p:cNvSpPr/>
            <p:nvPr/>
          </p:nvSpPr>
          <p:spPr>
            <a:xfrm rot="5400000">
              <a:off x="10787245" y="1426887"/>
              <a:ext cx="403132" cy="464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8" name="Arrow: Pentagon 261">
              <a:extLst>
                <a:ext uri="{FF2B5EF4-FFF2-40B4-BE49-F238E27FC236}">
                  <a16:creationId xmlns:a16="http://schemas.microsoft.com/office/drawing/2014/main" xmlns="" id="{B85E8C64-681E-4408-9A23-F6D2CFEDE43E}"/>
                </a:ext>
              </a:extLst>
            </p:cNvPr>
            <p:cNvSpPr/>
            <p:nvPr/>
          </p:nvSpPr>
          <p:spPr>
            <a:xfrm rot="5400000">
              <a:off x="10103101" y="1814615"/>
              <a:ext cx="1787436" cy="1671101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Arrow: Pentagon 262">
              <a:extLst>
                <a:ext uri="{FF2B5EF4-FFF2-40B4-BE49-F238E27FC236}">
                  <a16:creationId xmlns:a16="http://schemas.microsoft.com/office/drawing/2014/main" xmlns="" id="{EBEA96A7-CE35-4F91-A1D9-47AB9B79A445}"/>
                </a:ext>
              </a:extLst>
            </p:cNvPr>
            <p:cNvSpPr/>
            <p:nvPr/>
          </p:nvSpPr>
          <p:spPr>
            <a:xfrm rot="5400000">
              <a:off x="10205967" y="1932945"/>
              <a:ext cx="1581704" cy="1391480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Arrow: Pentagon 263">
              <a:extLst>
                <a:ext uri="{FF2B5EF4-FFF2-40B4-BE49-F238E27FC236}">
                  <a16:creationId xmlns:a16="http://schemas.microsoft.com/office/drawing/2014/main" xmlns="" id="{431D0A48-73BE-467C-AA02-5772A5B0608D}"/>
                </a:ext>
              </a:extLst>
            </p:cNvPr>
            <p:cNvSpPr/>
            <p:nvPr/>
          </p:nvSpPr>
          <p:spPr>
            <a:xfrm rot="5400000">
              <a:off x="10782791" y="1045454"/>
              <a:ext cx="463589" cy="750690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1" name="TextBox 264">
              <a:extLst>
                <a:ext uri="{FF2B5EF4-FFF2-40B4-BE49-F238E27FC236}">
                  <a16:creationId xmlns:a16="http://schemas.microsoft.com/office/drawing/2014/main" xmlns="" id="{234BBD9A-97F9-40E1-A133-33E75B5D8C49}"/>
                </a:ext>
              </a:extLst>
            </p:cNvPr>
            <p:cNvSpPr txBox="1"/>
            <p:nvPr/>
          </p:nvSpPr>
          <p:spPr>
            <a:xfrm rot="5400000">
              <a:off x="10083491" y="1856800"/>
              <a:ext cx="1547236" cy="142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C00000"/>
                  </a:solidFill>
                </a:rPr>
                <a:t>1- الاستطلاع :</a:t>
              </a:r>
              <a:endParaRPr lang="ar-SY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3" name="Group 81">
            <a:extLst>
              <a:ext uri="{FF2B5EF4-FFF2-40B4-BE49-F238E27FC236}">
                <a16:creationId xmlns="" xmlns:a16="http://schemas.microsoft.com/office/drawing/2014/main" id="{569B4979-519E-4B7B-89CA-820654B20EEE}"/>
              </a:ext>
            </a:extLst>
          </p:cNvPr>
          <p:cNvGrpSpPr/>
          <p:nvPr/>
        </p:nvGrpSpPr>
        <p:grpSpPr>
          <a:xfrm rot="5400000">
            <a:off x="7268723" y="1075668"/>
            <a:ext cx="1671101" cy="8563143"/>
            <a:chOff x="10161270" y="1004434"/>
            <a:chExt cx="1671101" cy="8563143"/>
          </a:xfrm>
          <a:effectLst/>
        </p:grpSpPr>
        <p:sp>
          <p:nvSpPr>
            <p:cNvPr id="44" name="Rectangle: Top Corners Rounded 82">
              <a:extLst>
                <a:ext uri="{FF2B5EF4-FFF2-40B4-BE49-F238E27FC236}">
                  <a16:creationId xmlns="" xmlns:a16="http://schemas.microsoft.com/office/drawing/2014/main" id="{51C9E459-0754-4176-B998-00DAAE2F87CB}"/>
                </a:ext>
              </a:extLst>
            </p:cNvPr>
            <p:cNvSpPr/>
            <p:nvPr/>
          </p:nvSpPr>
          <p:spPr>
            <a:xfrm>
              <a:off x="11196646" y="1200136"/>
              <a:ext cx="204398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: Top Corners Rounded 83">
              <a:extLst>
                <a:ext uri="{FF2B5EF4-FFF2-40B4-BE49-F238E27FC236}">
                  <a16:creationId xmlns="" xmlns:a16="http://schemas.microsoft.com/office/drawing/2014/main" id="{FB2D6D3D-F737-415B-A667-41C1DF50E4DF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84">
              <a:extLst>
                <a:ext uri="{FF2B5EF4-FFF2-40B4-BE49-F238E27FC236}">
                  <a16:creationId xmlns="" xmlns:a16="http://schemas.microsoft.com/office/drawing/2014/main" id="{E95996FB-877E-42AA-AFC9-87BD85858D71}"/>
                </a:ext>
              </a:extLst>
            </p:cNvPr>
            <p:cNvSpPr/>
            <p:nvPr/>
          </p:nvSpPr>
          <p:spPr>
            <a:xfrm rot="5400000">
              <a:off x="10629691" y="1600459"/>
              <a:ext cx="734260" cy="448821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Arrow: Pentagon 85">
              <a:extLst>
                <a:ext uri="{FF2B5EF4-FFF2-40B4-BE49-F238E27FC236}">
                  <a16:creationId xmlns="" xmlns:a16="http://schemas.microsoft.com/office/drawing/2014/main" id="{841EA6AE-AD33-4E52-A154-3785C01CBEF2}"/>
                </a:ext>
              </a:extLst>
            </p:cNvPr>
            <p:cNvSpPr/>
            <p:nvPr/>
          </p:nvSpPr>
          <p:spPr>
            <a:xfrm rot="5400000">
              <a:off x="7206492" y="4941698"/>
              <a:ext cx="7580657" cy="1671101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47000">
                  <a:srgbClr val="996633"/>
                </a:gs>
                <a:gs pos="100000">
                  <a:srgbClr val="80800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Arrow: Pentagon 86">
              <a:extLst>
                <a:ext uri="{FF2B5EF4-FFF2-40B4-BE49-F238E27FC236}">
                  <a16:creationId xmlns="" xmlns:a16="http://schemas.microsoft.com/office/drawing/2014/main" id="{C635364A-73AB-481A-84D0-4B115D968D76}"/>
                </a:ext>
              </a:extLst>
            </p:cNvPr>
            <p:cNvSpPr/>
            <p:nvPr/>
          </p:nvSpPr>
          <p:spPr>
            <a:xfrm rot="5400000">
              <a:off x="7544862" y="4878192"/>
              <a:ext cx="6903926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Arrow: Pentagon 87">
              <a:extLst>
                <a:ext uri="{FF2B5EF4-FFF2-40B4-BE49-F238E27FC236}">
                  <a16:creationId xmlns="" xmlns:a16="http://schemas.microsoft.com/office/drawing/2014/main" id="{27B877DC-85D6-4EA8-9ABB-26E08A89F8FF}"/>
                </a:ext>
              </a:extLst>
            </p:cNvPr>
            <p:cNvSpPr/>
            <p:nvPr/>
          </p:nvSpPr>
          <p:spPr>
            <a:xfrm rot="5400000">
              <a:off x="10665692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99663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TextBox 88">
              <a:extLst>
                <a:ext uri="{FF2B5EF4-FFF2-40B4-BE49-F238E27FC236}">
                  <a16:creationId xmlns="" xmlns:a16="http://schemas.microsoft.com/office/drawing/2014/main" id="{719CA58B-0C6D-4081-A53A-FEA5FF759AC2}"/>
                </a:ext>
              </a:extLst>
            </p:cNvPr>
            <p:cNvSpPr txBox="1"/>
            <p:nvPr/>
          </p:nvSpPr>
          <p:spPr>
            <a:xfrm rot="16200000">
              <a:off x="10605431" y="1198275"/>
              <a:ext cx="787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TextBox 89">
              <a:extLst>
                <a:ext uri="{FF2B5EF4-FFF2-40B4-BE49-F238E27FC236}">
                  <a16:creationId xmlns="" xmlns:a16="http://schemas.microsoft.com/office/drawing/2014/main" id="{8400B140-12BF-4383-AEC8-B6BE863AB3F1}"/>
                </a:ext>
              </a:extLst>
            </p:cNvPr>
            <p:cNvSpPr txBox="1"/>
            <p:nvPr/>
          </p:nvSpPr>
          <p:spPr>
            <a:xfrm rot="16200000">
              <a:off x="10301085" y="2323714"/>
              <a:ext cx="13914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TextBox 90">
              <a:extLst>
                <a:ext uri="{FF2B5EF4-FFF2-40B4-BE49-F238E27FC236}">
                  <a16:creationId xmlns="" xmlns:a16="http://schemas.microsoft.com/office/drawing/2014/main" id="{ECF5459A-3473-471D-BCE6-0AED5BB2F0A4}"/>
                </a:ext>
              </a:extLst>
            </p:cNvPr>
            <p:cNvSpPr txBox="1"/>
            <p:nvPr/>
          </p:nvSpPr>
          <p:spPr>
            <a:xfrm rot="16200000">
              <a:off x="7559223" y="4991058"/>
              <a:ext cx="686545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sz="1600" b="1" dirty="0" smtClean="0">
                  <a:solidFill>
                    <a:srgbClr val="C00000"/>
                  </a:solidFill>
                  <a:latin typeface="Calibri" panose="020F0502020204030204"/>
                </a:rPr>
                <a:t>* </a:t>
              </a:r>
              <a:r>
                <a:rPr lang="ar-SY" sz="1600" b="1" dirty="0" smtClean="0">
                  <a:latin typeface="Calibri" panose="020F0502020204030204"/>
                </a:rPr>
                <a:t>أُلقي نظرة سريعة على الأجزاء الرئيسة في النص ( العنوان ,</a:t>
              </a:r>
              <a:r>
                <a:rPr lang="ar-SY" sz="1600" b="1" dirty="0"/>
                <a:t> العنوان, العناوين الجانبية , السطر الأول من كل فقرة, الكلمات البارزة, الرسوم و الصور و الجداول المصاحبة للنص</a:t>
              </a:r>
              <a:r>
                <a:rPr lang="ar-SY" sz="1600" b="1" dirty="0" smtClean="0">
                  <a:solidFill>
                    <a:srgbClr val="C00000"/>
                  </a:solidFill>
                  <a:latin typeface="Calibri" panose="020F0502020204030204"/>
                </a:rPr>
                <a:t> </a:t>
              </a:r>
              <a:endParaRPr kumimoji="0" lang="ar-SY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rPr>
                <a:t>* </a:t>
              </a:r>
              <a:r>
                <a:rPr kumimoji="0" lang="ar-SY" sz="1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إذا لم يكن للنص عناوين جانبية , أضع عنواناً لكل فقرة . ( عنوان الفقرة بمثابة الفكرة الرئيسة</a:t>
              </a:r>
              <a:r>
                <a:rPr kumimoji="0" lang="ar-SY" sz="16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 لها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sz="1600" b="1" baseline="0" dirty="0" smtClean="0">
                  <a:solidFill>
                    <a:srgbClr val="C00000"/>
                  </a:solidFill>
                  <a:latin typeface="Calibri" panose="020F0502020204030204"/>
                </a:rPr>
                <a:t>*</a:t>
              </a:r>
              <a:r>
                <a:rPr lang="ar-SY" sz="1600" b="1" baseline="0" dirty="0" smtClean="0">
                  <a:latin typeface="Calibri" panose="020F0502020204030204"/>
                </a:rPr>
                <a:t> بهذا أكون قد عرفت : عن أي شيء يتحدث</a:t>
              </a:r>
              <a:r>
                <a:rPr lang="ar-SY" sz="1600" b="1" dirty="0" smtClean="0">
                  <a:latin typeface="Calibri" panose="020F0502020204030204"/>
                </a:rPr>
                <a:t> النص , و عن أي شيء تتحدث كل فقرة فيه؟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53" name="Group 66">
            <a:extLst>
              <a:ext uri="{FF2B5EF4-FFF2-40B4-BE49-F238E27FC236}">
                <a16:creationId xmlns="" xmlns:a16="http://schemas.microsoft.com/office/drawing/2014/main" id="{BA713FED-C5FB-4175-9BB9-32B95F445263}"/>
              </a:ext>
            </a:extLst>
          </p:cNvPr>
          <p:cNvGrpSpPr/>
          <p:nvPr/>
        </p:nvGrpSpPr>
        <p:grpSpPr>
          <a:xfrm rot="5400000">
            <a:off x="7268721" y="-1730757"/>
            <a:ext cx="1671101" cy="8563145"/>
            <a:chOff x="10161270" y="1004434"/>
            <a:chExt cx="1671101" cy="8563145"/>
          </a:xfrm>
          <a:effectLst/>
        </p:grpSpPr>
        <p:sp>
          <p:nvSpPr>
            <p:cNvPr id="54" name="Rectangle: Top Corners Rounded 57">
              <a:extLst>
                <a:ext uri="{FF2B5EF4-FFF2-40B4-BE49-F238E27FC236}">
                  <a16:creationId xmlns="" xmlns:a16="http://schemas.microsoft.com/office/drawing/2014/main" id="{4F05FD65-A26F-429C-ACC0-5D0CDECE0324}"/>
                </a:ext>
              </a:extLst>
            </p:cNvPr>
            <p:cNvSpPr/>
            <p:nvPr/>
          </p:nvSpPr>
          <p:spPr>
            <a:xfrm>
              <a:off x="11196646" y="1200136"/>
              <a:ext cx="204398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ctangle: Top Corners Rounded 58">
              <a:extLst>
                <a:ext uri="{FF2B5EF4-FFF2-40B4-BE49-F238E27FC236}">
                  <a16:creationId xmlns="" xmlns:a16="http://schemas.microsoft.com/office/drawing/2014/main" id="{4C9D4162-64D1-466F-B18C-73F03B47E948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59">
              <a:extLst>
                <a:ext uri="{FF2B5EF4-FFF2-40B4-BE49-F238E27FC236}">
                  <a16:creationId xmlns="" xmlns:a16="http://schemas.microsoft.com/office/drawing/2014/main" id="{4F94FA4E-C290-4982-B3DB-2FB3DE579224}"/>
                </a:ext>
              </a:extLst>
            </p:cNvPr>
            <p:cNvSpPr/>
            <p:nvPr/>
          </p:nvSpPr>
          <p:spPr>
            <a:xfrm rot="5400000">
              <a:off x="10629691" y="1600459"/>
              <a:ext cx="734260" cy="448821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Arrow: Pentagon 60">
              <a:extLst>
                <a:ext uri="{FF2B5EF4-FFF2-40B4-BE49-F238E27FC236}">
                  <a16:creationId xmlns="" xmlns:a16="http://schemas.microsoft.com/office/drawing/2014/main" id="{910A3C52-26C3-4E2D-90DF-8139EDE559F6}"/>
                </a:ext>
              </a:extLst>
            </p:cNvPr>
            <p:cNvSpPr/>
            <p:nvPr/>
          </p:nvSpPr>
          <p:spPr>
            <a:xfrm rot="5400000">
              <a:off x="7206492" y="4941699"/>
              <a:ext cx="7580658" cy="1671101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47000">
                  <a:srgbClr val="996633"/>
                </a:gs>
                <a:gs pos="100000">
                  <a:srgbClr val="80800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Arrow: Pentagon 61">
              <a:extLst>
                <a:ext uri="{FF2B5EF4-FFF2-40B4-BE49-F238E27FC236}">
                  <a16:creationId xmlns="" xmlns:a16="http://schemas.microsoft.com/office/drawing/2014/main" id="{1C935F6B-05B8-4020-8A51-4F5EACD8F721}"/>
                </a:ext>
              </a:extLst>
            </p:cNvPr>
            <p:cNvSpPr/>
            <p:nvPr/>
          </p:nvSpPr>
          <p:spPr>
            <a:xfrm rot="5400000">
              <a:off x="7544862" y="4878194"/>
              <a:ext cx="690392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Arrow: Pentagon 62">
              <a:extLst>
                <a:ext uri="{FF2B5EF4-FFF2-40B4-BE49-F238E27FC236}">
                  <a16:creationId xmlns="" xmlns:a16="http://schemas.microsoft.com/office/drawing/2014/main" id="{3BD2911A-2A72-4015-9E22-DF4000E004DF}"/>
                </a:ext>
              </a:extLst>
            </p:cNvPr>
            <p:cNvSpPr/>
            <p:nvPr/>
          </p:nvSpPr>
          <p:spPr>
            <a:xfrm rot="5400000">
              <a:off x="10665692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99663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TextBox 63">
              <a:extLst>
                <a:ext uri="{FF2B5EF4-FFF2-40B4-BE49-F238E27FC236}">
                  <a16:creationId xmlns="" xmlns:a16="http://schemas.microsoft.com/office/drawing/2014/main" id="{68943599-9751-48F9-8BC4-B3DBB11BB75D}"/>
                </a:ext>
              </a:extLst>
            </p:cNvPr>
            <p:cNvSpPr txBox="1"/>
            <p:nvPr/>
          </p:nvSpPr>
          <p:spPr>
            <a:xfrm rot="16200000">
              <a:off x="10605431" y="1198275"/>
              <a:ext cx="787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TextBox 64">
              <a:extLst>
                <a:ext uri="{FF2B5EF4-FFF2-40B4-BE49-F238E27FC236}">
                  <a16:creationId xmlns="" xmlns:a16="http://schemas.microsoft.com/office/drawing/2014/main" id="{47EDCD8E-DFCF-45DC-AABF-028A1B8DED7C}"/>
                </a:ext>
              </a:extLst>
            </p:cNvPr>
            <p:cNvSpPr txBox="1"/>
            <p:nvPr/>
          </p:nvSpPr>
          <p:spPr>
            <a:xfrm rot="16200000">
              <a:off x="10301085" y="2323714"/>
              <a:ext cx="13914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TextBox 65">
              <a:extLst>
                <a:ext uri="{FF2B5EF4-FFF2-40B4-BE49-F238E27FC236}">
                  <a16:creationId xmlns="" xmlns:a16="http://schemas.microsoft.com/office/drawing/2014/main" id="{B928F7F6-6AF5-411D-83AD-9E394911A394}"/>
                </a:ext>
              </a:extLst>
            </p:cNvPr>
            <p:cNvSpPr txBox="1"/>
            <p:nvPr/>
          </p:nvSpPr>
          <p:spPr>
            <a:xfrm rot="16200000">
              <a:off x="7633242" y="4997151"/>
              <a:ext cx="68059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قراءة سريعة لأجزاء النّص البارزة ( العنوان, العناوين الجانبية , السطر</a:t>
              </a:r>
              <a:r>
                <a:rPr kumimoji="0" lang="ar-SY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الأول من كل فقرة, الكلمات البارزة, الرسوم و الصور و الجداول المصاحبة للنص..) و ذلك لأخذ فكرة عامة عن النص.</a:t>
              </a:r>
              <a:endParaRPr kumimoji="0" lang="ar-SY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3" name="Group 257">
            <a:extLst>
              <a:ext uri="{FF2B5EF4-FFF2-40B4-BE49-F238E27FC236}">
                <a16:creationId xmlns:a16="http://schemas.microsoft.com/office/drawing/2014/main" xmlns="" id="{66EEE24E-056C-4334-81EA-CB530FC1C894}"/>
              </a:ext>
            </a:extLst>
          </p:cNvPr>
          <p:cNvGrpSpPr/>
          <p:nvPr/>
        </p:nvGrpSpPr>
        <p:grpSpPr>
          <a:xfrm rot="5400000" flipH="1">
            <a:off x="10264991" y="2381617"/>
            <a:ext cx="474670" cy="3114305"/>
            <a:chOff x="10146638" y="1189004"/>
            <a:chExt cx="1685731" cy="2354880"/>
          </a:xfrm>
          <a:effectLst/>
        </p:grpSpPr>
        <p:sp>
          <p:nvSpPr>
            <p:cNvPr id="64" name="Rectangle: Top Corners Rounded 258">
              <a:extLst>
                <a:ext uri="{FF2B5EF4-FFF2-40B4-BE49-F238E27FC236}">
                  <a16:creationId xmlns:a16="http://schemas.microsoft.com/office/drawing/2014/main" xmlns="" id="{589583B3-8333-42A8-851B-97A31484BA39}"/>
                </a:ext>
              </a:extLst>
            </p:cNvPr>
            <p:cNvSpPr/>
            <p:nvPr/>
          </p:nvSpPr>
          <p:spPr>
            <a:xfrm>
              <a:off x="11196643" y="1200136"/>
              <a:ext cx="2044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: Top Corners Rounded 259">
              <a:extLst>
                <a:ext uri="{FF2B5EF4-FFF2-40B4-BE49-F238E27FC236}">
                  <a16:creationId xmlns:a16="http://schemas.microsoft.com/office/drawing/2014/main" xmlns="" id="{1C19538E-40F1-4DBD-8BC7-56964437FCA3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260">
              <a:extLst>
                <a:ext uri="{FF2B5EF4-FFF2-40B4-BE49-F238E27FC236}">
                  <a16:creationId xmlns:a16="http://schemas.microsoft.com/office/drawing/2014/main" xmlns="" id="{C35E56C8-8B1D-49AF-87BB-0F05A5B29C56}"/>
                </a:ext>
              </a:extLst>
            </p:cNvPr>
            <p:cNvSpPr/>
            <p:nvPr/>
          </p:nvSpPr>
          <p:spPr>
            <a:xfrm rot="5400000">
              <a:off x="10787245" y="1426887"/>
              <a:ext cx="403132" cy="464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Arrow: Pentagon 261">
              <a:extLst>
                <a:ext uri="{FF2B5EF4-FFF2-40B4-BE49-F238E27FC236}">
                  <a16:creationId xmlns:a16="http://schemas.microsoft.com/office/drawing/2014/main" xmlns="" id="{B85E8C64-681E-4408-9A23-F6D2CFEDE43E}"/>
                </a:ext>
              </a:extLst>
            </p:cNvPr>
            <p:cNvSpPr/>
            <p:nvPr/>
          </p:nvSpPr>
          <p:spPr>
            <a:xfrm rot="5400000">
              <a:off x="10103101" y="1814615"/>
              <a:ext cx="1787436" cy="1671101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Arrow: Pentagon 262">
              <a:extLst>
                <a:ext uri="{FF2B5EF4-FFF2-40B4-BE49-F238E27FC236}">
                  <a16:creationId xmlns:a16="http://schemas.microsoft.com/office/drawing/2014/main" xmlns="" id="{EBEA96A7-CE35-4F91-A1D9-47AB9B79A445}"/>
                </a:ext>
              </a:extLst>
            </p:cNvPr>
            <p:cNvSpPr/>
            <p:nvPr/>
          </p:nvSpPr>
          <p:spPr>
            <a:xfrm rot="5400000">
              <a:off x="10205967" y="1932945"/>
              <a:ext cx="1581704" cy="1391480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row: Pentagon 263">
              <a:extLst>
                <a:ext uri="{FF2B5EF4-FFF2-40B4-BE49-F238E27FC236}">
                  <a16:creationId xmlns:a16="http://schemas.microsoft.com/office/drawing/2014/main" xmlns="" id="{431D0A48-73BE-467C-AA02-5772A5B0608D}"/>
                </a:ext>
              </a:extLst>
            </p:cNvPr>
            <p:cNvSpPr/>
            <p:nvPr/>
          </p:nvSpPr>
          <p:spPr>
            <a:xfrm rot="5400000">
              <a:off x="10782791" y="1045454"/>
              <a:ext cx="463589" cy="750690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TextBox 264">
              <a:extLst>
                <a:ext uri="{FF2B5EF4-FFF2-40B4-BE49-F238E27FC236}">
                  <a16:creationId xmlns:a16="http://schemas.microsoft.com/office/drawing/2014/main" xmlns="" id="{234BBD9A-97F9-40E1-A133-33E75B5D8C49}"/>
                </a:ext>
              </a:extLst>
            </p:cNvPr>
            <p:cNvSpPr txBox="1"/>
            <p:nvPr/>
          </p:nvSpPr>
          <p:spPr>
            <a:xfrm rot="5400000">
              <a:off x="10083491" y="1856800"/>
              <a:ext cx="1547236" cy="142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</a:rPr>
                <a:t>كيف أستطلع النص؟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44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3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 animBg="1"/>
          <p:bldP spid="88" grpId="0" animBg="1"/>
          <p:bldP spid="89" grpId="0" animBg="1"/>
          <p:bldP spid="97" grpId="0" animBg="1"/>
          <p:bldP spid="98" grpId="0" animBg="1"/>
          <p:bldP spid="99" grpId="0" animBg="1"/>
          <p:bldP spid="100" grpId="0" animBg="1"/>
          <p:bldP spid="101" grpId="0"/>
          <p:bldP spid="10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 animBg="1"/>
          <p:bldP spid="88" grpId="0" animBg="1"/>
          <p:bldP spid="89" grpId="0" animBg="1"/>
          <p:bldP spid="97" grpId="0" animBg="1"/>
          <p:bldP spid="98" grpId="0" animBg="1"/>
          <p:bldP spid="99" grpId="0" animBg="1"/>
          <p:bldP spid="100" grpId="0" animBg="1"/>
          <p:bldP spid="101" grpId="0"/>
          <p:bldP spid="10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42249" y="1638634"/>
            <a:ext cx="1303383" cy="1792512"/>
          </a:xfrm>
          <a:prstGeom prst="rect">
            <a:avLst/>
          </a:prstGeom>
          <a:gradFill>
            <a:gsLst>
              <a:gs pos="0">
                <a:srgbClr val="CC00CC"/>
              </a:gs>
              <a:gs pos="100000">
                <a:srgbClr val="6600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75117" y="163863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26396" y="-35179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13728" y="1764186"/>
            <a:ext cx="1001486" cy="1186810"/>
            <a:chOff x="3009022" y="4211323"/>
            <a:chExt cx="1001486" cy="1186810"/>
          </a:xfrm>
        </p:grpSpPr>
        <p:sp>
          <p:nvSpPr>
            <p:cNvPr id="91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2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93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16016" y="287627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4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48871" y="-348164"/>
            <a:ext cx="908531" cy="2365989"/>
            <a:chOff x="1232840" y="335569"/>
            <a:chExt cx="908531" cy="2365989"/>
          </a:xfrm>
        </p:grpSpPr>
        <p:sp>
          <p:nvSpPr>
            <p:cNvPr id="95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32840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7B007C"/>
                  </a:solidFill>
                  <a:latin typeface="Oswald" panose="02000503000000000000" pitchFamily="2" charset="0"/>
                </a:rPr>
                <a:t>أخلاق و فضائل</a:t>
              </a:r>
              <a:endParaRPr lang="ar-SY" sz="2000" b="1" dirty="0">
                <a:solidFill>
                  <a:srgbClr val="7B007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6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الخُلُق</a:t>
              </a:r>
            </a:p>
          </p:txBody>
        </p:sp>
      </p:grpSp>
      <p:sp>
        <p:nvSpPr>
          <p:cNvPr id="97" name="Oval 39">
            <a:extLst>
              <a:ext uri="{FF2B5EF4-FFF2-40B4-BE49-F238E27FC236}">
                <a16:creationId xmlns:a16="http://schemas.microsoft.com/office/drawing/2014/main" xmlns="" id="{05335CBB-05C3-40B6-8758-E5BD10E2530B}"/>
              </a:ext>
            </a:extLst>
          </p:cNvPr>
          <p:cNvSpPr/>
          <p:nvPr/>
        </p:nvSpPr>
        <p:spPr>
          <a:xfrm>
            <a:off x="-178342" y="5389784"/>
            <a:ext cx="2543318" cy="445595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9000"/>
                </a:schemeClr>
              </a:gs>
              <a:gs pos="100000">
                <a:srgbClr val="BFBFB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6350" stA="50000" endA="275" endPos="40000" dist="101600" dir="5400000" sy="-100000" algn="bl" rotWithShape="0"/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23">
            <a:extLst>
              <a:ext uri="{FF2B5EF4-FFF2-40B4-BE49-F238E27FC236}">
                <a16:creationId xmlns:a16="http://schemas.microsoft.com/office/drawing/2014/main" xmlns="" id="{7F8FD261-C06C-414F-9E84-B77B161A92D0}"/>
              </a:ext>
            </a:extLst>
          </p:cNvPr>
          <p:cNvSpPr/>
          <p:nvPr/>
        </p:nvSpPr>
        <p:spPr>
          <a:xfrm>
            <a:off x="99248" y="3617007"/>
            <a:ext cx="1895322" cy="18953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: Shape 47">
            <a:extLst>
              <a:ext uri="{FF2B5EF4-FFF2-40B4-BE49-F238E27FC236}">
                <a16:creationId xmlns:a16="http://schemas.microsoft.com/office/drawing/2014/main" xmlns="" id="{6F6C6184-EE9F-45FC-8A01-E0AD551BADAF}"/>
              </a:ext>
            </a:extLst>
          </p:cNvPr>
          <p:cNvSpPr/>
          <p:nvPr/>
        </p:nvSpPr>
        <p:spPr>
          <a:xfrm>
            <a:off x="818991" y="3611163"/>
            <a:ext cx="1115379" cy="1336150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: Shape 24">
            <a:extLst>
              <a:ext uri="{FF2B5EF4-FFF2-40B4-BE49-F238E27FC236}">
                <a16:creationId xmlns:a16="http://schemas.microsoft.com/office/drawing/2014/main" xmlns="" id="{78328E0F-5909-4689-BCE4-D1C7E00E5E4C}"/>
              </a:ext>
            </a:extLst>
          </p:cNvPr>
          <p:cNvSpPr/>
          <p:nvPr/>
        </p:nvSpPr>
        <p:spPr>
          <a:xfrm>
            <a:off x="940879" y="3617008"/>
            <a:ext cx="1088646" cy="1304126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25">
            <a:extLst>
              <a:ext uri="{FF2B5EF4-FFF2-40B4-BE49-F238E27FC236}">
                <a16:creationId xmlns:a16="http://schemas.microsoft.com/office/drawing/2014/main" xmlns="" id="{3880956F-289D-44FF-8BE0-B59D43DB10FF}"/>
              </a:ext>
            </a:extLst>
          </p:cNvPr>
          <p:cNvSpPr txBox="1"/>
          <p:nvPr/>
        </p:nvSpPr>
        <p:spPr>
          <a:xfrm>
            <a:off x="1260952" y="4379886"/>
            <a:ext cx="65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" name="Graphic 26" descr="Lightbulb">
            <a:extLst>
              <a:ext uri="{FF2B5EF4-FFF2-40B4-BE49-F238E27FC236}">
                <a16:creationId xmlns:a16="http://schemas.microsoft.com/office/drawing/2014/main" xmlns="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61909" y="3918934"/>
            <a:ext cx="640080" cy="640080"/>
          </a:xfrm>
          <a:prstGeom prst="rect">
            <a:avLst/>
          </a:prstGeom>
        </p:spPr>
      </p:pic>
      <p:sp>
        <p:nvSpPr>
          <p:cNvPr id="103" name="TextBox 27">
            <a:extLst>
              <a:ext uri="{FF2B5EF4-FFF2-40B4-BE49-F238E27FC236}">
                <a16:creationId xmlns:a16="http://schemas.microsoft.com/office/drawing/2014/main" xmlns="" id="{B607D86F-8A6D-4EAE-8CE6-59024662943A}"/>
              </a:ext>
            </a:extLst>
          </p:cNvPr>
          <p:cNvSpPr txBox="1"/>
          <p:nvPr/>
        </p:nvSpPr>
        <p:spPr>
          <a:xfrm>
            <a:off x="231517" y="4736788"/>
            <a:ext cx="146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latin typeface="Century Gothic" panose="020B0502020202020204" pitchFamily="34" charset="0"/>
              </a:rPr>
              <a:t>الاستراتيجية القرائية</a:t>
            </a:r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xmlns="" id="{28D2755F-8B34-4237-BD21-5D26090FA784}"/>
              </a:ext>
            </a:extLst>
          </p:cNvPr>
          <p:cNvSpPr/>
          <p:nvPr/>
        </p:nvSpPr>
        <p:spPr>
          <a:xfrm rot="5400000" flipH="1">
            <a:off x="9060329" y="3538647"/>
            <a:ext cx="5672721" cy="325576"/>
          </a:xfrm>
          <a:prstGeom prst="rect">
            <a:avLst/>
          </a:prstGeom>
          <a:gradFill flip="none" rotWithShape="1">
            <a:gsLst>
              <a:gs pos="47800">
                <a:schemeClr val="bg1">
                  <a:lumMod val="95000"/>
                </a:schemeClr>
              </a:gs>
              <a:gs pos="7000">
                <a:schemeClr val="bg1">
                  <a:lumMod val="65000"/>
                </a:schemeClr>
              </a:gs>
              <a:gs pos="84000">
                <a:schemeClr val="tx1">
                  <a:lumMod val="75000"/>
                  <a:lumOff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257">
            <a:extLst>
              <a:ext uri="{FF2B5EF4-FFF2-40B4-BE49-F238E27FC236}">
                <a16:creationId xmlns:a16="http://schemas.microsoft.com/office/drawing/2014/main" xmlns="" id="{66EEE24E-056C-4334-81EA-CB530FC1C894}"/>
              </a:ext>
            </a:extLst>
          </p:cNvPr>
          <p:cNvGrpSpPr/>
          <p:nvPr/>
        </p:nvGrpSpPr>
        <p:grpSpPr>
          <a:xfrm rot="5400000" flipH="1">
            <a:off x="9513506" y="-1272177"/>
            <a:ext cx="474670" cy="4668078"/>
            <a:chOff x="10146643" y="1189004"/>
            <a:chExt cx="1685728" cy="3529765"/>
          </a:xfrm>
          <a:effectLst/>
        </p:grpSpPr>
        <p:sp>
          <p:nvSpPr>
            <p:cNvPr id="125" name="Rectangle: Top Corners Rounded 258">
              <a:extLst>
                <a:ext uri="{FF2B5EF4-FFF2-40B4-BE49-F238E27FC236}">
                  <a16:creationId xmlns:a16="http://schemas.microsoft.com/office/drawing/2014/main" xmlns="" id="{589583B3-8333-42A8-851B-97A31484BA39}"/>
                </a:ext>
              </a:extLst>
            </p:cNvPr>
            <p:cNvSpPr/>
            <p:nvPr/>
          </p:nvSpPr>
          <p:spPr>
            <a:xfrm>
              <a:off x="11196643" y="1200136"/>
              <a:ext cx="2044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: Top Corners Rounded 259">
              <a:extLst>
                <a:ext uri="{FF2B5EF4-FFF2-40B4-BE49-F238E27FC236}">
                  <a16:creationId xmlns:a16="http://schemas.microsoft.com/office/drawing/2014/main" xmlns="" id="{1C19538E-40F1-4DBD-8BC7-56964437FCA3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260">
              <a:extLst>
                <a:ext uri="{FF2B5EF4-FFF2-40B4-BE49-F238E27FC236}">
                  <a16:creationId xmlns:a16="http://schemas.microsoft.com/office/drawing/2014/main" xmlns="" id="{C35E56C8-8B1D-49AF-87BB-0F05A5B29C56}"/>
                </a:ext>
              </a:extLst>
            </p:cNvPr>
            <p:cNvSpPr/>
            <p:nvPr/>
          </p:nvSpPr>
          <p:spPr>
            <a:xfrm rot="5400000">
              <a:off x="10787245" y="1426887"/>
              <a:ext cx="403132" cy="464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8" name="Arrow: Pentagon 261">
              <a:extLst>
                <a:ext uri="{FF2B5EF4-FFF2-40B4-BE49-F238E27FC236}">
                  <a16:creationId xmlns:a16="http://schemas.microsoft.com/office/drawing/2014/main" xmlns="" id="{B85E8C64-681E-4408-9A23-F6D2CFEDE43E}"/>
                </a:ext>
              </a:extLst>
            </p:cNvPr>
            <p:cNvSpPr/>
            <p:nvPr/>
          </p:nvSpPr>
          <p:spPr>
            <a:xfrm rot="5400000">
              <a:off x="9515662" y="2402061"/>
              <a:ext cx="2962321" cy="1671096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Arrow: Pentagon 262">
              <a:extLst>
                <a:ext uri="{FF2B5EF4-FFF2-40B4-BE49-F238E27FC236}">
                  <a16:creationId xmlns:a16="http://schemas.microsoft.com/office/drawing/2014/main" xmlns="" id="{EBEA96A7-CE35-4F91-A1D9-47AB9B79A445}"/>
                </a:ext>
              </a:extLst>
            </p:cNvPr>
            <p:cNvSpPr/>
            <p:nvPr/>
          </p:nvSpPr>
          <p:spPr>
            <a:xfrm rot="5400000">
              <a:off x="9609152" y="2529744"/>
              <a:ext cx="2775302" cy="1391479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Arrow: Pentagon 263">
              <a:extLst>
                <a:ext uri="{FF2B5EF4-FFF2-40B4-BE49-F238E27FC236}">
                  <a16:creationId xmlns:a16="http://schemas.microsoft.com/office/drawing/2014/main" xmlns="" id="{431D0A48-73BE-467C-AA02-5772A5B0608D}"/>
                </a:ext>
              </a:extLst>
            </p:cNvPr>
            <p:cNvSpPr/>
            <p:nvPr/>
          </p:nvSpPr>
          <p:spPr>
            <a:xfrm rot="5400000">
              <a:off x="10782791" y="1045454"/>
              <a:ext cx="463589" cy="750690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1" name="TextBox 264">
              <a:extLst>
                <a:ext uri="{FF2B5EF4-FFF2-40B4-BE49-F238E27FC236}">
                  <a16:creationId xmlns:a16="http://schemas.microsoft.com/office/drawing/2014/main" xmlns="" id="{234BBD9A-97F9-40E1-A133-33E75B5D8C49}"/>
                </a:ext>
              </a:extLst>
            </p:cNvPr>
            <p:cNvSpPr txBox="1"/>
            <p:nvPr/>
          </p:nvSpPr>
          <p:spPr>
            <a:xfrm rot="5400000">
              <a:off x="9595956" y="2411558"/>
              <a:ext cx="2522311" cy="1420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C00000"/>
                  </a:solidFill>
                </a:rPr>
                <a:t>2- الأسئلة مفاتيح المعرفة و الإبداع :</a:t>
              </a:r>
              <a:endParaRPr lang="ar-SY" sz="2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71" name="Circle: Hollow 12">
            <a:extLst>
              <a:ext uri="{FF2B5EF4-FFF2-40B4-BE49-F238E27FC236}">
                <a16:creationId xmlns:a16="http://schemas.microsoft.com/office/drawing/2014/main" xmlns="" id="{AF798E0D-7222-4560-A2E3-56EEFF9486B9}"/>
              </a:ext>
            </a:extLst>
          </p:cNvPr>
          <p:cNvSpPr/>
          <p:nvPr/>
        </p:nvSpPr>
        <p:spPr>
          <a:xfrm>
            <a:off x="5388569" y="1652546"/>
            <a:ext cx="3550795" cy="3550795"/>
          </a:xfrm>
          <a:prstGeom prst="donut">
            <a:avLst>
              <a:gd name="adj" fmla="val 15134"/>
            </a:avLst>
          </a:prstGeom>
          <a:gradFill flip="none" rotWithShape="1">
            <a:gsLst>
              <a:gs pos="11000">
                <a:schemeClr val="tx1"/>
              </a:gs>
              <a:gs pos="45000">
                <a:schemeClr val="tx1">
                  <a:lumMod val="50000"/>
                  <a:lumOff val="50000"/>
                </a:schemeClr>
              </a:gs>
              <a:gs pos="59000">
                <a:schemeClr val="bg1">
                  <a:lumMod val="95000"/>
                </a:schemeClr>
              </a:gs>
              <a:gs pos="64000">
                <a:schemeClr val="bg1">
                  <a:lumMod val="0"/>
                  <a:lumOff val="100000"/>
                </a:schemeClr>
              </a:gs>
              <a:gs pos="69000">
                <a:srgbClr val="F1F3F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10">
            <a:extLst>
              <a:ext uri="{FF2B5EF4-FFF2-40B4-BE49-F238E27FC236}">
                <a16:creationId xmlns:a16="http://schemas.microsoft.com/office/drawing/2014/main" xmlns="" id="{9714D6FB-71F2-457D-AE08-1E13519FB428}"/>
              </a:ext>
            </a:extLst>
          </p:cNvPr>
          <p:cNvSpPr/>
          <p:nvPr/>
        </p:nvSpPr>
        <p:spPr>
          <a:xfrm>
            <a:off x="5823619" y="2087596"/>
            <a:ext cx="2680696" cy="2680696"/>
          </a:xfrm>
          <a:prstGeom prst="ellipse">
            <a:avLst/>
          </a:prstGeom>
          <a:solidFill>
            <a:srgbClr val="00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9">
            <a:extLst>
              <a:ext uri="{FF2B5EF4-FFF2-40B4-BE49-F238E27FC236}">
                <a16:creationId xmlns:a16="http://schemas.microsoft.com/office/drawing/2014/main" xmlns="" id="{31047EB1-C364-42D8-99B5-2D65CC73BB55}"/>
              </a:ext>
            </a:extLst>
          </p:cNvPr>
          <p:cNvSpPr/>
          <p:nvPr/>
        </p:nvSpPr>
        <p:spPr>
          <a:xfrm>
            <a:off x="6169122" y="2433099"/>
            <a:ext cx="1989688" cy="19896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8">
            <a:extLst>
              <a:ext uri="{FF2B5EF4-FFF2-40B4-BE49-F238E27FC236}">
                <a16:creationId xmlns:a16="http://schemas.microsoft.com/office/drawing/2014/main" xmlns="" id="{0CE1FB48-60F7-4C98-B243-F750861FC1EB}"/>
              </a:ext>
            </a:extLst>
          </p:cNvPr>
          <p:cNvSpPr/>
          <p:nvPr/>
        </p:nvSpPr>
        <p:spPr>
          <a:xfrm rot="5400000">
            <a:off x="8581880" y="2627435"/>
            <a:ext cx="1114745" cy="1633554"/>
          </a:xfrm>
          <a:custGeom>
            <a:avLst/>
            <a:gdLst>
              <a:gd name="connsiteX0" fmla="*/ 0 w 1219200"/>
              <a:gd name="connsiteY0" fmla="*/ 769258 h 1786623"/>
              <a:gd name="connsiteX1" fmla="*/ 609600 w 1219200"/>
              <a:gd name="connsiteY1" fmla="*/ 0 h 1786623"/>
              <a:gd name="connsiteX2" fmla="*/ 1219200 w 1219200"/>
              <a:gd name="connsiteY2" fmla="*/ 769258 h 1786623"/>
              <a:gd name="connsiteX3" fmla="*/ 1005113 w 1219200"/>
              <a:gd name="connsiteY3" fmla="*/ 769258 h 1786623"/>
              <a:gd name="connsiteX4" fmla="*/ 1005113 w 1219200"/>
              <a:gd name="connsiteY4" fmla="*/ 1529934 h 1786623"/>
              <a:gd name="connsiteX5" fmla="*/ 1069583 w 1219200"/>
              <a:gd name="connsiteY5" fmla="*/ 1740993 h 1786623"/>
              <a:gd name="connsiteX6" fmla="*/ 1107231 w 1219200"/>
              <a:gd name="connsiteY6" fmla="*/ 1786623 h 1786623"/>
              <a:gd name="connsiteX7" fmla="*/ 620604 w 1219200"/>
              <a:gd name="connsiteY7" fmla="*/ 1786623 h 1786623"/>
              <a:gd name="connsiteX8" fmla="*/ 243113 w 1219200"/>
              <a:gd name="connsiteY8" fmla="*/ 1409132 h 1786623"/>
              <a:gd name="connsiteX9" fmla="*/ 243113 w 1219200"/>
              <a:gd name="connsiteY9" fmla="*/ 769258 h 178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1786623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close/>
              </a:path>
            </a:pathLst>
          </a:custGeom>
          <a:gradFill flip="none" rotWithShape="1">
            <a:gsLst>
              <a:gs pos="12000">
                <a:srgbClr val="003399"/>
              </a:gs>
              <a:gs pos="25000">
                <a:srgbClr val="CDF2FF"/>
              </a:gs>
              <a:gs pos="59000">
                <a:srgbClr val="0099CC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6">
            <a:extLst>
              <a:ext uri="{FF2B5EF4-FFF2-40B4-BE49-F238E27FC236}">
                <a16:creationId xmlns:a16="http://schemas.microsoft.com/office/drawing/2014/main" xmlns="" id="{21637A41-A7A6-4AB1-A79A-E5D8B8C1A60A}"/>
              </a:ext>
            </a:extLst>
          </p:cNvPr>
          <p:cNvSpPr/>
          <p:nvPr/>
        </p:nvSpPr>
        <p:spPr>
          <a:xfrm rot="16200000" flipH="1">
            <a:off x="4680946" y="2611167"/>
            <a:ext cx="1114745" cy="1633554"/>
          </a:xfrm>
          <a:custGeom>
            <a:avLst/>
            <a:gdLst>
              <a:gd name="connsiteX0" fmla="*/ 0 w 1219200"/>
              <a:gd name="connsiteY0" fmla="*/ 769258 h 1786623"/>
              <a:gd name="connsiteX1" fmla="*/ 609600 w 1219200"/>
              <a:gd name="connsiteY1" fmla="*/ 0 h 1786623"/>
              <a:gd name="connsiteX2" fmla="*/ 1219200 w 1219200"/>
              <a:gd name="connsiteY2" fmla="*/ 769258 h 1786623"/>
              <a:gd name="connsiteX3" fmla="*/ 1005113 w 1219200"/>
              <a:gd name="connsiteY3" fmla="*/ 769258 h 1786623"/>
              <a:gd name="connsiteX4" fmla="*/ 1005113 w 1219200"/>
              <a:gd name="connsiteY4" fmla="*/ 1529934 h 1786623"/>
              <a:gd name="connsiteX5" fmla="*/ 1069583 w 1219200"/>
              <a:gd name="connsiteY5" fmla="*/ 1740993 h 1786623"/>
              <a:gd name="connsiteX6" fmla="*/ 1107231 w 1219200"/>
              <a:gd name="connsiteY6" fmla="*/ 1786623 h 1786623"/>
              <a:gd name="connsiteX7" fmla="*/ 620604 w 1219200"/>
              <a:gd name="connsiteY7" fmla="*/ 1786623 h 1786623"/>
              <a:gd name="connsiteX8" fmla="*/ 243113 w 1219200"/>
              <a:gd name="connsiteY8" fmla="*/ 1409132 h 1786623"/>
              <a:gd name="connsiteX9" fmla="*/ 243113 w 1219200"/>
              <a:gd name="connsiteY9" fmla="*/ 769258 h 178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1786623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close/>
              </a:path>
            </a:pathLst>
          </a:custGeom>
          <a:gradFill flip="none" rotWithShape="1">
            <a:gsLst>
              <a:gs pos="12000">
                <a:srgbClr val="00CC66"/>
              </a:gs>
              <a:gs pos="25000">
                <a:srgbClr val="B7FFE2"/>
              </a:gs>
              <a:gs pos="59000">
                <a:srgbClr val="00FF99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13">
            <a:extLst>
              <a:ext uri="{FF2B5EF4-FFF2-40B4-BE49-F238E27FC236}">
                <a16:creationId xmlns:a16="http://schemas.microsoft.com/office/drawing/2014/main" xmlns="" id="{EDC52054-8E01-49EA-91F5-19071DE478BE}"/>
              </a:ext>
            </a:extLst>
          </p:cNvPr>
          <p:cNvSpPr/>
          <p:nvPr/>
        </p:nvSpPr>
        <p:spPr>
          <a:xfrm flipH="1" flipV="1">
            <a:off x="6757228" y="4596023"/>
            <a:ext cx="1114745" cy="1633554"/>
          </a:xfrm>
          <a:custGeom>
            <a:avLst/>
            <a:gdLst>
              <a:gd name="connsiteX0" fmla="*/ 0 w 1219200"/>
              <a:gd name="connsiteY0" fmla="*/ 769258 h 1786623"/>
              <a:gd name="connsiteX1" fmla="*/ 609600 w 1219200"/>
              <a:gd name="connsiteY1" fmla="*/ 0 h 1786623"/>
              <a:gd name="connsiteX2" fmla="*/ 1219200 w 1219200"/>
              <a:gd name="connsiteY2" fmla="*/ 769258 h 1786623"/>
              <a:gd name="connsiteX3" fmla="*/ 1005113 w 1219200"/>
              <a:gd name="connsiteY3" fmla="*/ 769258 h 1786623"/>
              <a:gd name="connsiteX4" fmla="*/ 1005113 w 1219200"/>
              <a:gd name="connsiteY4" fmla="*/ 1529934 h 1786623"/>
              <a:gd name="connsiteX5" fmla="*/ 1069583 w 1219200"/>
              <a:gd name="connsiteY5" fmla="*/ 1740993 h 1786623"/>
              <a:gd name="connsiteX6" fmla="*/ 1107231 w 1219200"/>
              <a:gd name="connsiteY6" fmla="*/ 1786623 h 1786623"/>
              <a:gd name="connsiteX7" fmla="*/ 620604 w 1219200"/>
              <a:gd name="connsiteY7" fmla="*/ 1786623 h 1786623"/>
              <a:gd name="connsiteX8" fmla="*/ 243113 w 1219200"/>
              <a:gd name="connsiteY8" fmla="*/ 1409132 h 1786623"/>
              <a:gd name="connsiteX9" fmla="*/ 243113 w 1219200"/>
              <a:gd name="connsiteY9" fmla="*/ 769258 h 178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1786623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close/>
              </a:path>
            </a:pathLst>
          </a:custGeom>
          <a:gradFill flip="none" rotWithShape="1">
            <a:gsLst>
              <a:gs pos="12000">
                <a:srgbClr val="808000"/>
              </a:gs>
              <a:gs pos="25000">
                <a:srgbClr val="FFFF7D"/>
              </a:gs>
              <a:gs pos="59000">
                <a:srgbClr val="CCCC00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14">
            <a:extLst>
              <a:ext uri="{FF2B5EF4-FFF2-40B4-BE49-F238E27FC236}">
                <a16:creationId xmlns:a16="http://schemas.microsoft.com/office/drawing/2014/main" xmlns="" id="{036F8697-6841-475F-9D18-751C73C5CFA8}"/>
              </a:ext>
            </a:extLst>
          </p:cNvPr>
          <p:cNvSpPr/>
          <p:nvPr/>
        </p:nvSpPr>
        <p:spPr>
          <a:xfrm rot="8340570">
            <a:off x="8101714" y="3976458"/>
            <a:ext cx="1114745" cy="1633554"/>
          </a:xfrm>
          <a:custGeom>
            <a:avLst/>
            <a:gdLst>
              <a:gd name="connsiteX0" fmla="*/ 0 w 1219200"/>
              <a:gd name="connsiteY0" fmla="*/ 769258 h 1786623"/>
              <a:gd name="connsiteX1" fmla="*/ 609600 w 1219200"/>
              <a:gd name="connsiteY1" fmla="*/ 0 h 1786623"/>
              <a:gd name="connsiteX2" fmla="*/ 1219200 w 1219200"/>
              <a:gd name="connsiteY2" fmla="*/ 769258 h 1786623"/>
              <a:gd name="connsiteX3" fmla="*/ 1005113 w 1219200"/>
              <a:gd name="connsiteY3" fmla="*/ 769258 h 1786623"/>
              <a:gd name="connsiteX4" fmla="*/ 1005113 w 1219200"/>
              <a:gd name="connsiteY4" fmla="*/ 1529934 h 1786623"/>
              <a:gd name="connsiteX5" fmla="*/ 1069583 w 1219200"/>
              <a:gd name="connsiteY5" fmla="*/ 1740993 h 1786623"/>
              <a:gd name="connsiteX6" fmla="*/ 1107231 w 1219200"/>
              <a:gd name="connsiteY6" fmla="*/ 1786623 h 1786623"/>
              <a:gd name="connsiteX7" fmla="*/ 620604 w 1219200"/>
              <a:gd name="connsiteY7" fmla="*/ 1786623 h 1786623"/>
              <a:gd name="connsiteX8" fmla="*/ 243113 w 1219200"/>
              <a:gd name="connsiteY8" fmla="*/ 1409132 h 1786623"/>
              <a:gd name="connsiteX9" fmla="*/ 243113 w 1219200"/>
              <a:gd name="connsiteY9" fmla="*/ 769258 h 178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1786623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close/>
              </a:path>
            </a:pathLst>
          </a:custGeom>
          <a:gradFill flip="none" rotWithShape="1">
            <a:gsLst>
              <a:gs pos="12000">
                <a:srgbClr val="008080"/>
              </a:gs>
              <a:gs pos="25000">
                <a:srgbClr val="AFFFEA"/>
              </a:gs>
              <a:gs pos="59000">
                <a:srgbClr val="00CC99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15">
            <a:extLst>
              <a:ext uri="{FF2B5EF4-FFF2-40B4-BE49-F238E27FC236}">
                <a16:creationId xmlns:a16="http://schemas.microsoft.com/office/drawing/2014/main" xmlns="" id="{D57AD931-69EE-4AC4-954D-876B42A1304B}"/>
              </a:ext>
            </a:extLst>
          </p:cNvPr>
          <p:cNvSpPr/>
          <p:nvPr/>
        </p:nvSpPr>
        <p:spPr>
          <a:xfrm rot="13354125">
            <a:off x="5352658" y="4121474"/>
            <a:ext cx="1114745" cy="1633554"/>
          </a:xfrm>
          <a:custGeom>
            <a:avLst/>
            <a:gdLst>
              <a:gd name="connsiteX0" fmla="*/ 0 w 1219200"/>
              <a:gd name="connsiteY0" fmla="*/ 769258 h 1786623"/>
              <a:gd name="connsiteX1" fmla="*/ 609600 w 1219200"/>
              <a:gd name="connsiteY1" fmla="*/ 0 h 1786623"/>
              <a:gd name="connsiteX2" fmla="*/ 1219200 w 1219200"/>
              <a:gd name="connsiteY2" fmla="*/ 769258 h 1786623"/>
              <a:gd name="connsiteX3" fmla="*/ 1005113 w 1219200"/>
              <a:gd name="connsiteY3" fmla="*/ 769258 h 1786623"/>
              <a:gd name="connsiteX4" fmla="*/ 1005113 w 1219200"/>
              <a:gd name="connsiteY4" fmla="*/ 1529934 h 1786623"/>
              <a:gd name="connsiteX5" fmla="*/ 1069583 w 1219200"/>
              <a:gd name="connsiteY5" fmla="*/ 1740993 h 1786623"/>
              <a:gd name="connsiteX6" fmla="*/ 1107231 w 1219200"/>
              <a:gd name="connsiteY6" fmla="*/ 1786623 h 1786623"/>
              <a:gd name="connsiteX7" fmla="*/ 620604 w 1219200"/>
              <a:gd name="connsiteY7" fmla="*/ 1786623 h 1786623"/>
              <a:gd name="connsiteX8" fmla="*/ 243113 w 1219200"/>
              <a:gd name="connsiteY8" fmla="*/ 1409132 h 1786623"/>
              <a:gd name="connsiteX9" fmla="*/ 243113 w 1219200"/>
              <a:gd name="connsiteY9" fmla="*/ 769258 h 178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1786623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close/>
              </a:path>
            </a:pathLst>
          </a:custGeom>
          <a:gradFill flip="none" rotWithShape="1">
            <a:gsLst>
              <a:gs pos="12000">
                <a:srgbClr val="9900CC"/>
              </a:gs>
              <a:gs pos="25000">
                <a:srgbClr val="EEA7FF"/>
              </a:gs>
              <a:gs pos="59000">
                <a:srgbClr val="CC00FF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16">
            <a:extLst>
              <a:ext uri="{FF2B5EF4-FFF2-40B4-BE49-F238E27FC236}">
                <a16:creationId xmlns:a16="http://schemas.microsoft.com/office/drawing/2014/main" xmlns="" id="{B5E25AD7-E24A-4E09-B61E-C7EDE767079D}"/>
              </a:ext>
            </a:extLst>
          </p:cNvPr>
          <p:cNvSpPr/>
          <p:nvPr/>
        </p:nvSpPr>
        <p:spPr>
          <a:xfrm rot="19240953">
            <a:off x="5189520" y="1231880"/>
            <a:ext cx="1114745" cy="1633554"/>
          </a:xfrm>
          <a:custGeom>
            <a:avLst/>
            <a:gdLst>
              <a:gd name="connsiteX0" fmla="*/ 0 w 1219200"/>
              <a:gd name="connsiteY0" fmla="*/ 769258 h 1786623"/>
              <a:gd name="connsiteX1" fmla="*/ 609600 w 1219200"/>
              <a:gd name="connsiteY1" fmla="*/ 0 h 1786623"/>
              <a:gd name="connsiteX2" fmla="*/ 1219200 w 1219200"/>
              <a:gd name="connsiteY2" fmla="*/ 769258 h 1786623"/>
              <a:gd name="connsiteX3" fmla="*/ 1005113 w 1219200"/>
              <a:gd name="connsiteY3" fmla="*/ 769258 h 1786623"/>
              <a:gd name="connsiteX4" fmla="*/ 1005113 w 1219200"/>
              <a:gd name="connsiteY4" fmla="*/ 1529934 h 1786623"/>
              <a:gd name="connsiteX5" fmla="*/ 1069583 w 1219200"/>
              <a:gd name="connsiteY5" fmla="*/ 1740993 h 1786623"/>
              <a:gd name="connsiteX6" fmla="*/ 1107231 w 1219200"/>
              <a:gd name="connsiteY6" fmla="*/ 1786623 h 1786623"/>
              <a:gd name="connsiteX7" fmla="*/ 620604 w 1219200"/>
              <a:gd name="connsiteY7" fmla="*/ 1786623 h 1786623"/>
              <a:gd name="connsiteX8" fmla="*/ 243113 w 1219200"/>
              <a:gd name="connsiteY8" fmla="*/ 1409132 h 1786623"/>
              <a:gd name="connsiteX9" fmla="*/ 243113 w 1219200"/>
              <a:gd name="connsiteY9" fmla="*/ 769258 h 178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1786623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close/>
              </a:path>
            </a:pathLst>
          </a:custGeom>
          <a:gradFill flip="none" rotWithShape="1">
            <a:gsLst>
              <a:gs pos="12000">
                <a:srgbClr val="666699"/>
              </a:gs>
              <a:gs pos="25000">
                <a:srgbClr val="DCB9FF"/>
              </a:gs>
              <a:gs pos="59000">
                <a:srgbClr val="9933FF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17">
            <a:extLst>
              <a:ext uri="{FF2B5EF4-FFF2-40B4-BE49-F238E27FC236}">
                <a16:creationId xmlns:a16="http://schemas.microsoft.com/office/drawing/2014/main" xmlns="" id="{4528F15A-2F1A-4521-A936-BCF4B7095A8C}"/>
              </a:ext>
            </a:extLst>
          </p:cNvPr>
          <p:cNvSpPr/>
          <p:nvPr/>
        </p:nvSpPr>
        <p:spPr>
          <a:xfrm rot="2636521">
            <a:off x="8000364" y="1270818"/>
            <a:ext cx="1114745" cy="1633554"/>
          </a:xfrm>
          <a:custGeom>
            <a:avLst/>
            <a:gdLst>
              <a:gd name="connsiteX0" fmla="*/ 0 w 1219200"/>
              <a:gd name="connsiteY0" fmla="*/ 769258 h 1786623"/>
              <a:gd name="connsiteX1" fmla="*/ 609600 w 1219200"/>
              <a:gd name="connsiteY1" fmla="*/ 0 h 1786623"/>
              <a:gd name="connsiteX2" fmla="*/ 1219200 w 1219200"/>
              <a:gd name="connsiteY2" fmla="*/ 769258 h 1786623"/>
              <a:gd name="connsiteX3" fmla="*/ 1005113 w 1219200"/>
              <a:gd name="connsiteY3" fmla="*/ 769258 h 1786623"/>
              <a:gd name="connsiteX4" fmla="*/ 1005113 w 1219200"/>
              <a:gd name="connsiteY4" fmla="*/ 1529934 h 1786623"/>
              <a:gd name="connsiteX5" fmla="*/ 1069583 w 1219200"/>
              <a:gd name="connsiteY5" fmla="*/ 1740993 h 1786623"/>
              <a:gd name="connsiteX6" fmla="*/ 1107231 w 1219200"/>
              <a:gd name="connsiteY6" fmla="*/ 1786623 h 1786623"/>
              <a:gd name="connsiteX7" fmla="*/ 620604 w 1219200"/>
              <a:gd name="connsiteY7" fmla="*/ 1786623 h 1786623"/>
              <a:gd name="connsiteX8" fmla="*/ 243113 w 1219200"/>
              <a:gd name="connsiteY8" fmla="*/ 1409132 h 1786623"/>
              <a:gd name="connsiteX9" fmla="*/ 243113 w 1219200"/>
              <a:gd name="connsiteY9" fmla="*/ 769258 h 178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" h="1786623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close/>
              </a:path>
            </a:pathLst>
          </a:custGeom>
          <a:gradFill flip="none" rotWithShape="1">
            <a:gsLst>
              <a:gs pos="12000">
                <a:srgbClr val="FF0066"/>
              </a:gs>
              <a:gs pos="25000">
                <a:srgbClr val="FFC9F1"/>
              </a:gs>
              <a:gs pos="59000">
                <a:srgbClr val="FF33CC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1">
            <a:extLst>
              <a:ext uri="{FF2B5EF4-FFF2-40B4-BE49-F238E27FC236}">
                <a16:creationId xmlns:a16="http://schemas.microsoft.com/office/drawing/2014/main" xmlns="" id="{03C3364B-629C-4302-AE45-5F16A7648278}"/>
              </a:ext>
            </a:extLst>
          </p:cNvPr>
          <p:cNvGrpSpPr/>
          <p:nvPr/>
        </p:nvGrpSpPr>
        <p:grpSpPr>
          <a:xfrm>
            <a:off x="6429135" y="2648141"/>
            <a:ext cx="1589839" cy="1626721"/>
            <a:chOff x="5336349" y="2722052"/>
            <a:chExt cx="1589839" cy="1626721"/>
          </a:xfrm>
        </p:grpSpPr>
        <p:pic>
          <p:nvPicPr>
            <p:cNvPr id="83" name="Graphic 2">
              <a:extLst>
                <a:ext uri="{FF2B5EF4-FFF2-40B4-BE49-F238E27FC236}">
                  <a16:creationId xmlns:a16="http://schemas.microsoft.com/office/drawing/2014/main" xmlns="" id="{025B8C71-84D4-40A6-A4B9-046B1A564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758" y="2722052"/>
              <a:ext cx="669376" cy="943212"/>
            </a:xfrm>
            <a:prstGeom prst="rect">
              <a:avLst/>
            </a:prstGeom>
          </p:spPr>
        </p:pic>
        <p:sp>
          <p:nvSpPr>
            <p:cNvPr id="84" name="TextBox 3">
              <a:extLst>
                <a:ext uri="{FF2B5EF4-FFF2-40B4-BE49-F238E27FC236}">
                  <a16:creationId xmlns:a16="http://schemas.microsoft.com/office/drawing/2014/main" xmlns="" id="{0CB5440A-ABEC-4EFE-A8F1-C436E2153BA5}"/>
                </a:ext>
              </a:extLst>
            </p:cNvPr>
            <p:cNvSpPr txBox="1"/>
            <p:nvPr/>
          </p:nvSpPr>
          <p:spPr>
            <a:xfrm>
              <a:off x="5336349" y="3702442"/>
              <a:ext cx="15898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002C4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الأسئلة مفاتيح المعرفة</a:t>
              </a:r>
              <a:endParaRPr lang="en-US" b="1" dirty="0">
                <a:solidFill>
                  <a:srgbClr val="002C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5" name="Group 18">
            <a:extLst>
              <a:ext uri="{FF2B5EF4-FFF2-40B4-BE49-F238E27FC236}">
                <a16:creationId xmlns:a16="http://schemas.microsoft.com/office/drawing/2014/main" xmlns="" id="{A6527038-FDFA-4D41-ACFD-A36813A4225C}"/>
              </a:ext>
            </a:extLst>
          </p:cNvPr>
          <p:cNvGrpSpPr/>
          <p:nvPr/>
        </p:nvGrpSpPr>
        <p:grpSpPr>
          <a:xfrm>
            <a:off x="9139252" y="1414468"/>
            <a:ext cx="1329044" cy="698025"/>
            <a:chOff x="5509315" y="92147"/>
            <a:chExt cx="1329044" cy="698025"/>
          </a:xfrm>
        </p:grpSpPr>
        <p:sp>
          <p:nvSpPr>
            <p:cNvPr id="106" name="TextBox 19">
              <a:extLst>
                <a:ext uri="{FF2B5EF4-FFF2-40B4-BE49-F238E27FC236}">
                  <a16:creationId xmlns:a16="http://schemas.microsoft.com/office/drawing/2014/main" xmlns="" id="{C3BCC358-D75E-4899-AE1B-8F278A87B791}"/>
                </a:ext>
              </a:extLst>
            </p:cNvPr>
            <p:cNvSpPr txBox="1"/>
            <p:nvPr/>
          </p:nvSpPr>
          <p:spPr>
            <a:xfrm>
              <a:off x="5509315" y="92147"/>
              <a:ext cx="1305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ما</a:t>
              </a:r>
              <a:endPara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7" name="TextBox 20">
              <a:extLst>
                <a:ext uri="{FF2B5EF4-FFF2-40B4-BE49-F238E27FC236}">
                  <a16:creationId xmlns:a16="http://schemas.microsoft.com/office/drawing/2014/main" xmlns="" id="{34705CAE-B625-4200-9F65-424D69AE4E02}"/>
                </a:ext>
              </a:extLst>
            </p:cNvPr>
            <p:cNvSpPr txBox="1"/>
            <p:nvPr/>
          </p:nvSpPr>
          <p:spPr>
            <a:xfrm>
              <a:off x="5533154" y="328507"/>
              <a:ext cx="1305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8" name="Group 21">
            <a:extLst>
              <a:ext uri="{FF2B5EF4-FFF2-40B4-BE49-F238E27FC236}">
                <a16:creationId xmlns:a16="http://schemas.microsoft.com/office/drawing/2014/main" xmlns="" id="{5FA67236-BC89-4FFF-9511-2C7401639B7D}"/>
              </a:ext>
            </a:extLst>
          </p:cNvPr>
          <p:cNvGrpSpPr/>
          <p:nvPr/>
        </p:nvGrpSpPr>
        <p:grpSpPr>
          <a:xfrm>
            <a:off x="9684447" y="3204695"/>
            <a:ext cx="1329044" cy="698025"/>
            <a:chOff x="5509315" y="92147"/>
            <a:chExt cx="1329044" cy="698025"/>
          </a:xfrm>
        </p:grpSpPr>
        <p:sp>
          <p:nvSpPr>
            <p:cNvPr id="109" name="TextBox 22">
              <a:extLst>
                <a:ext uri="{FF2B5EF4-FFF2-40B4-BE49-F238E27FC236}">
                  <a16:creationId xmlns:a16="http://schemas.microsoft.com/office/drawing/2014/main" xmlns="" id="{88B9CEBB-0559-45C1-9665-AA62E37281DE}"/>
                </a:ext>
              </a:extLst>
            </p:cNvPr>
            <p:cNvSpPr txBox="1"/>
            <p:nvPr/>
          </p:nvSpPr>
          <p:spPr>
            <a:xfrm>
              <a:off x="5509315" y="92147"/>
              <a:ext cx="1305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متى</a:t>
              </a:r>
              <a:endPara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0" name="TextBox 23">
              <a:extLst>
                <a:ext uri="{FF2B5EF4-FFF2-40B4-BE49-F238E27FC236}">
                  <a16:creationId xmlns:a16="http://schemas.microsoft.com/office/drawing/2014/main" xmlns="" id="{17897BCA-384F-4B3D-B0ED-56B22398ABEF}"/>
                </a:ext>
              </a:extLst>
            </p:cNvPr>
            <p:cNvSpPr txBox="1"/>
            <p:nvPr/>
          </p:nvSpPr>
          <p:spPr>
            <a:xfrm>
              <a:off x="5533154" y="328507"/>
              <a:ext cx="1305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1" name="Group 24">
            <a:extLst>
              <a:ext uri="{FF2B5EF4-FFF2-40B4-BE49-F238E27FC236}">
                <a16:creationId xmlns:a16="http://schemas.microsoft.com/office/drawing/2014/main" xmlns="" id="{3AC2F646-D8FF-460C-A971-3EBABDA6F7FF}"/>
              </a:ext>
            </a:extLst>
          </p:cNvPr>
          <p:cNvGrpSpPr/>
          <p:nvPr/>
        </p:nvGrpSpPr>
        <p:grpSpPr>
          <a:xfrm>
            <a:off x="9008006" y="5306642"/>
            <a:ext cx="1329044" cy="698025"/>
            <a:chOff x="5509315" y="92147"/>
            <a:chExt cx="1329044" cy="698025"/>
          </a:xfrm>
        </p:grpSpPr>
        <p:sp>
          <p:nvSpPr>
            <p:cNvPr id="112" name="TextBox 25">
              <a:extLst>
                <a:ext uri="{FF2B5EF4-FFF2-40B4-BE49-F238E27FC236}">
                  <a16:creationId xmlns:a16="http://schemas.microsoft.com/office/drawing/2014/main" xmlns="" id="{DBC71047-22DE-4DAD-A155-F7A73F14CC09}"/>
                </a:ext>
              </a:extLst>
            </p:cNvPr>
            <p:cNvSpPr txBox="1"/>
            <p:nvPr/>
          </p:nvSpPr>
          <p:spPr>
            <a:xfrm>
              <a:off x="5509315" y="92147"/>
              <a:ext cx="1305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أين</a:t>
              </a:r>
              <a:endPara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3" name="TextBox 26">
              <a:extLst>
                <a:ext uri="{FF2B5EF4-FFF2-40B4-BE49-F238E27FC236}">
                  <a16:creationId xmlns:a16="http://schemas.microsoft.com/office/drawing/2014/main" xmlns="" id="{391F70F1-B396-4D44-A81E-14DBE3C3CB3F}"/>
                </a:ext>
              </a:extLst>
            </p:cNvPr>
            <p:cNvSpPr txBox="1"/>
            <p:nvPr/>
          </p:nvSpPr>
          <p:spPr>
            <a:xfrm>
              <a:off x="5533154" y="328507"/>
              <a:ext cx="1305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4" name="Group 29">
            <a:extLst>
              <a:ext uri="{FF2B5EF4-FFF2-40B4-BE49-F238E27FC236}">
                <a16:creationId xmlns:a16="http://schemas.microsoft.com/office/drawing/2014/main" xmlns="" id="{E619024B-A345-46BB-9F69-5C1E6B48C5E0}"/>
              </a:ext>
            </a:extLst>
          </p:cNvPr>
          <p:cNvGrpSpPr/>
          <p:nvPr/>
        </p:nvGrpSpPr>
        <p:grpSpPr>
          <a:xfrm>
            <a:off x="5997420" y="5925188"/>
            <a:ext cx="1574720" cy="887828"/>
            <a:chOff x="5533154" y="-297711"/>
            <a:chExt cx="1574720" cy="887828"/>
          </a:xfrm>
        </p:grpSpPr>
        <p:sp>
          <p:nvSpPr>
            <p:cNvPr id="115" name="TextBox 30">
              <a:extLst>
                <a:ext uri="{FF2B5EF4-FFF2-40B4-BE49-F238E27FC236}">
                  <a16:creationId xmlns:a16="http://schemas.microsoft.com/office/drawing/2014/main" xmlns="" id="{69453E34-A5BE-4EB0-852A-FCCAD2932AC2}"/>
                </a:ext>
              </a:extLst>
            </p:cNvPr>
            <p:cNvSpPr txBox="1"/>
            <p:nvPr/>
          </p:nvSpPr>
          <p:spPr>
            <a:xfrm>
              <a:off x="5802670" y="-297711"/>
              <a:ext cx="1305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كم</a:t>
              </a:r>
              <a:endParaRPr lang="ar-SY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6" name="TextBox 31">
              <a:extLst>
                <a:ext uri="{FF2B5EF4-FFF2-40B4-BE49-F238E27FC236}">
                  <a16:creationId xmlns:a16="http://schemas.microsoft.com/office/drawing/2014/main" xmlns="" id="{7A49C155-3656-4614-A837-0800EE903F51}"/>
                </a:ext>
              </a:extLst>
            </p:cNvPr>
            <p:cNvSpPr txBox="1"/>
            <p:nvPr/>
          </p:nvSpPr>
          <p:spPr>
            <a:xfrm>
              <a:off x="5533154" y="328507"/>
              <a:ext cx="13052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7" name="Group 32">
            <a:extLst>
              <a:ext uri="{FF2B5EF4-FFF2-40B4-BE49-F238E27FC236}">
                <a16:creationId xmlns:a16="http://schemas.microsoft.com/office/drawing/2014/main" xmlns="" id="{D3D52712-5291-4FAD-BB93-670039320FD4}"/>
              </a:ext>
            </a:extLst>
          </p:cNvPr>
          <p:cNvGrpSpPr/>
          <p:nvPr/>
        </p:nvGrpSpPr>
        <p:grpSpPr>
          <a:xfrm>
            <a:off x="3933114" y="5332053"/>
            <a:ext cx="1467374" cy="804701"/>
            <a:chOff x="5370985" y="-14529"/>
            <a:chExt cx="1467374" cy="804701"/>
          </a:xfrm>
        </p:grpSpPr>
        <p:sp>
          <p:nvSpPr>
            <p:cNvPr id="118" name="TextBox 33">
              <a:extLst>
                <a:ext uri="{FF2B5EF4-FFF2-40B4-BE49-F238E27FC236}">
                  <a16:creationId xmlns:a16="http://schemas.microsoft.com/office/drawing/2014/main" xmlns="" id="{4516B69D-A1F4-4070-B2D8-0160F1A8911D}"/>
                </a:ext>
              </a:extLst>
            </p:cNvPr>
            <p:cNvSpPr txBox="1"/>
            <p:nvPr/>
          </p:nvSpPr>
          <p:spPr>
            <a:xfrm>
              <a:off x="5370985" y="-14529"/>
              <a:ext cx="1305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كيف</a:t>
              </a:r>
              <a:endPara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9" name="TextBox 34">
              <a:extLst>
                <a:ext uri="{FF2B5EF4-FFF2-40B4-BE49-F238E27FC236}">
                  <a16:creationId xmlns:a16="http://schemas.microsoft.com/office/drawing/2014/main" xmlns="" id="{E2781E65-2222-46AF-B7B1-50AC1CC595AF}"/>
                </a:ext>
              </a:extLst>
            </p:cNvPr>
            <p:cNvSpPr txBox="1"/>
            <p:nvPr/>
          </p:nvSpPr>
          <p:spPr>
            <a:xfrm>
              <a:off x="5533154" y="328507"/>
              <a:ext cx="1305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20" name="Group 35">
            <a:extLst>
              <a:ext uri="{FF2B5EF4-FFF2-40B4-BE49-F238E27FC236}">
                <a16:creationId xmlns:a16="http://schemas.microsoft.com/office/drawing/2014/main" xmlns="" id="{8EFA7DAC-120D-46D7-9298-756A70D9CCE8}"/>
              </a:ext>
            </a:extLst>
          </p:cNvPr>
          <p:cNvGrpSpPr/>
          <p:nvPr/>
        </p:nvGrpSpPr>
        <p:grpSpPr>
          <a:xfrm>
            <a:off x="3156867" y="3204695"/>
            <a:ext cx="1329044" cy="698025"/>
            <a:chOff x="5509315" y="92147"/>
            <a:chExt cx="1329044" cy="698025"/>
          </a:xfrm>
        </p:grpSpPr>
        <p:sp>
          <p:nvSpPr>
            <p:cNvPr id="121" name="TextBox 36">
              <a:extLst>
                <a:ext uri="{FF2B5EF4-FFF2-40B4-BE49-F238E27FC236}">
                  <a16:creationId xmlns:a16="http://schemas.microsoft.com/office/drawing/2014/main" xmlns="" id="{90C0119D-9AC8-4E2F-B1AF-AE749B83D75A}"/>
                </a:ext>
              </a:extLst>
            </p:cNvPr>
            <p:cNvSpPr txBox="1"/>
            <p:nvPr/>
          </p:nvSpPr>
          <p:spPr>
            <a:xfrm>
              <a:off x="5509315" y="92147"/>
              <a:ext cx="1305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مَنْ</a:t>
              </a:r>
              <a:endPara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2" name="TextBox 37">
              <a:extLst>
                <a:ext uri="{FF2B5EF4-FFF2-40B4-BE49-F238E27FC236}">
                  <a16:creationId xmlns:a16="http://schemas.microsoft.com/office/drawing/2014/main" xmlns="" id="{FDF9E97D-D460-4D82-9C40-DFC0CE5A584E}"/>
                </a:ext>
              </a:extLst>
            </p:cNvPr>
            <p:cNvSpPr txBox="1"/>
            <p:nvPr/>
          </p:nvSpPr>
          <p:spPr>
            <a:xfrm>
              <a:off x="5533154" y="328507"/>
              <a:ext cx="1305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23" name="Group 38">
            <a:extLst>
              <a:ext uri="{FF2B5EF4-FFF2-40B4-BE49-F238E27FC236}">
                <a16:creationId xmlns:a16="http://schemas.microsoft.com/office/drawing/2014/main" xmlns="" id="{8105BF2B-6F43-4BCC-82D2-8A7440E12940}"/>
              </a:ext>
            </a:extLst>
          </p:cNvPr>
          <p:cNvGrpSpPr/>
          <p:nvPr/>
        </p:nvGrpSpPr>
        <p:grpSpPr>
          <a:xfrm>
            <a:off x="4059525" y="867119"/>
            <a:ext cx="1329044" cy="698025"/>
            <a:chOff x="5509315" y="92147"/>
            <a:chExt cx="1329044" cy="698025"/>
          </a:xfrm>
        </p:grpSpPr>
        <p:sp>
          <p:nvSpPr>
            <p:cNvPr id="132" name="TextBox 39">
              <a:extLst>
                <a:ext uri="{FF2B5EF4-FFF2-40B4-BE49-F238E27FC236}">
                  <a16:creationId xmlns:a16="http://schemas.microsoft.com/office/drawing/2014/main" xmlns="" id="{EF41F176-5967-4111-930A-AD284566F57C}"/>
                </a:ext>
              </a:extLst>
            </p:cNvPr>
            <p:cNvSpPr txBox="1"/>
            <p:nvPr/>
          </p:nvSpPr>
          <p:spPr>
            <a:xfrm>
              <a:off x="5509315" y="92147"/>
              <a:ext cx="1305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لماذا</a:t>
              </a:r>
              <a:endPara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3" name="TextBox 40">
              <a:extLst>
                <a:ext uri="{FF2B5EF4-FFF2-40B4-BE49-F238E27FC236}">
                  <a16:creationId xmlns:a16="http://schemas.microsoft.com/office/drawing/2014/main" xmlns="" id="{F7876D8D-E1A2-4670-8F0A-91B2A250D942}"/>
                </a:ext>
              </a:extLst>
            </p:cNvPr>
            <p:cNvSpPr txBox="1"/>
            <p:nvPr/>
          </p:nvSpPr>
          <p:spPr>
            <a:xfrm>
              <a:off x="5533154" y="328507"/>
              <a:ext cx="1305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442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3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0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4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6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6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8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4" fill="hold">
                          <p:stCondLst>
                            <p:cond delay="indefinite"/>
                          </p:stCondLst>
                          <p:childTnLst>
                            <p:par>
                              <p:cTn id="1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0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6" fill="hold">
                          <p:stCondLst>
                            <p:cond delay="indefinite"/>
                          </p:stCondLst>
                          <p:childTnLst>
                            <p:par>
                              <p:cTn id="1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2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8" fill="hold">
                          <p:stCondLst>
                            <p:cond delay="indefinite"/>
                          </p:stCondLst>
                          <p:childTnLst>
                            <p:par>
                              <p:cTn id="1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2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4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 animBg="1"/>
          <p:bldP spid="88" grpId="0" animBg="1"/>
          <p:bldP spid="89" grpId="0" animBg="1"/>
          <p:bldP spid="97" grpId="0" animBg="1"/>
          <p:bldP spid="98" grpId="0" animBg="1"/>
          <p:bldP spid="99" grpId="0" animBg="1"/>
          <p:bldP spid="100" grpId="0" animBg="1"/>
          <p:bldP spid="101" grpId="0"/>
          <p:bldP spid="103" grpId="0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7" grpId="0" animBg="1"/>
          <p:bldP spid="78" grpId="0" animBg="1"/>
          <p:bldP spid="79" grpId="0" animBg="1"/>
          <p:bldP spid="80" grpId="0" animBg="1"/>
          <p:bldP spid="8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0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4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6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6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8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4" fill="hold">
                          <p:stCondLst>
                            <p:cond delay="indefinite"/>
                          </p:stCondLst>
                          <p:childTnLst>
                            <p:par>
                              <p:cTn id="1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0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6" fill="hold">
                          <p:stCondLst>
                            <p:cond delay="indefinite"/>
                          </p:stCondLst>
                          <p:childTnLst>
                            <p:par>
                              <p:cTn id="1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2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8" fill="hold">
                          <p:stCondLst>
                            <p:cond delay="indefinite"/>
                          </p:stCondLst>
                          <p:childTnLst>
                            <p:par>
                              <p:cTn id="1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2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4" presetID="17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 animBg="1"/>
          <p:bldP spid="88" grpId="0" animBg="1"/>
          <p:bldP spid="89" grpId="0" animBg="1"/>
          <p:bldP spid="97" grpId="0" animBg="1"/>
          <p:bldP spid="98" grpId="0" animBg="1"/>
          <p:bldP spid="99" grpId="0" animBg="1"/>
          <p:bldP spid="100" grpId="0" animBg="1"/>
          <p:bldP spid="101" grpId="0"/>
          <p:bldP spid="103" grpId="0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7" grpId="0" animBg="1"/>
          <p:bldP spid="78" grpId="0" animBg="1"/>
          <p:bldP spid="79" grpId="0" animBg="1"/>
          <p:bldP spid="80" grpId="0" animBg="1"/>
          <p:bldP spid="8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42249" y="1638634"/>
            <a:ext cx="1303383" cy="1792512"/>
          </a:xfrm>
          <a:prstGeom prst="rect">
            <a:avLst/>
          </a:prstGeom>
          <a:gradFill>
            <a:gsLst>
              <a:gs pos="0">
                <a:srgbClr val="CC00CC"/>
              </a:gs>
              <a:gs pos="100000">
                <a:srgbClr val="6600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75117" y="163863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26396" y="-35179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13728" y="1764186"/>
            <a:ext cx="1001486" cy="1186810"/>
            <a:chOff x="3009022" y="4211323"/>
            <a:chExt cx="1001486" cy="1186810"/>
          </a:xfrm>
        </p:grpSpPr>
        <p:sp>
          <p:nvSpPr>
            <p:cNvPr id="91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2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93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16016" y="287627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4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48871" y="-348164"/>
            <a:ext cx="908531" cy="2365989"/>
            <a:chOff x="1232840" y="335569"/>
            <a:chExt cx="908531" cy="2365989"/>
          </a:xfrm>
        </p:grpSpPr>
        <p:sp>
          <p:nvSpPr>
            <p:cNvPr id="95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32840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7B007C"/>
                  </a:solidFill>
                  <a:latin typeface="Oswald" panose="02000503000000000000" pitchFamily="2" charset="0"/>
                </a:rPr>
                <a:t>أخلاق و فضائل</a:t>
              </a:r>
              <a:endParaRPr lang="ar-SY" sz="2000" b="1" dirty="0">
                <a:solidFill>
                  <a:srgbClr val="7B007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6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الخُلُق</a:t>
              </a:r>
            </a:p>
          </p:txBody>
        </p:sp>
      </p:grpSp>
      <p:sp>
        <p:nvSpPr>
          <p:cNvPr id="97" name="Oval 39">
            <a:extLst>
              <a:ext uri="{FF2B5EF4-FFF2-40B4-BE49-F238E27FC236}">
                <a16:creationId xmlns:a16="http://schemas.microsoft.com/office/drawing/2014/main" xmlns="" id="{05335CBB-05C3-40B6-8758-E5BD10E2530B}"/>
              </a:ext>
            </a:extLst>
          </p:cNvPr>
          <p:cNvSpPr/>
          <p:nvPr/>
        </p:nvSpPr>
        <p:spPr>
          <a:xfrm>
            <a:off x="-178342" y="5389784"/>
            <a:ext cx="2543318" cy="445595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9000"/>
                </a:schemeClr>
              </a:gs>
              <a:gs pos="100000">
                <a:srgbClr val="BFBFB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6350" stA="50000" endA="275" endPos="40000" dist="101600" dir="5400000" sy="-100000" algn="bl" rotWithShape="0"/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23">
            <a:extLst>
              <a:ext uri="{FF2B5EF4-FFF2-40B4-BE49-F238E27FC236}">
                <a16:creationId xmlns:a16="http://schemas.microsoft.com/office/drawing/2014/main" xmlns="" id="{7F8FD261-C06C-414F-9E84-B77B161A92D0}"/>
              </a:ext>
            </a:extLst>
          </p:cNvPr>
          <p:cNvSpPr/>
          <p:nvPr/>
        </p:nvSpPr>
        <p:spPr>
          <a:xfrm>
            <a:off x="99248" y="3617007"/>
            <a:ext cx="1895322" cy="18953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: Shape 47">
            <a:extLst>
              <a:ext uri="{FF2B5EF4-FFF2-40B4-BE49-F238E27FC236}">
                <a16:creationId xmlns:a16="http://schemas.microsoft.com/office/drawing/2014/main" xmlns="" id="{6F6C6184-EE9F-45FC-8A01-E0AD551BADAF}"/>
              </a:ext>
            </a:extLst>
          </p:cNvPr>
          <p:cNvSpPr/>
          <p:nvPr/>
        </p:nvSpPr>
        <p:spPr>
          <a:xfrm>
            <a:off x="818991" y="3611163"/>
            <a:ext cx="1115379" cy="1336150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: Shape 24">
            <a:extLst>
              <a:ext uri="{FF2B5EF4-FFF2-40B4-BE49-F238E27FC236}">
                <a16:creationId xmlns:a16="http://schemas.microsoft.com/office/drawing/2014/main" xmlns="" id="{78328E0F-5909-4689-BCE4-D1C7E00E5E4C}"/>
              </a:ext>
            </a:extLst>
          </p:cNvPr>
          <p:cNvSpPr/>
          <p:nvPr/>
        </p:nvSpPr>
        <p:spPr>
          <a:xfrm>
            <a:off x="940879" y="3617008"/>
            <a:ext cx="1088646" cy="1304126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25">
            <a:extLst>
              <a:ext uri="{FF2B5EF4-FFF2-40B4-BE49-F238E27FC236}">
                <a16:creationId xmlns:a16="http://schemas.microsoft.com/office/drawing/2014/main" xmlns="" id="{3880956F-289D-44FF-8BE0-B59D43DB10FF}"/>
              </a:ext>
            </a:extLst>
          </p:cNvPr>
          <p:cNvSpPr txBox="1"/>
          <p:nvPr/>
        </p:nvSpPr>
        <p:spPr>
          <a:xfrm>
            <a:off x="1244573" y="4333118"/>
            <a:ext cx="65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" name="Graphic 26" descr="Lightbulb">
            <a:extLst>
              <a:ext uri="{FF2B5EF4-FFF2-40B4-BE49-F238E27FC236}">
                <a16:creationId xmlns:a16="http://schemas.microsoft.com/office/drawing/2014/main" xmlns="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61909" y="3918934"/>
            <a:ext cx="640080" cy="640080"/>
          </a:xfrm>
          <a:prstGeom prst="rect">
            <a:avLst/>
          </a:prstGeom>
        </p:spPr>
      </p:pic>
      <p:sp>
        <p:nvSpPr>
          <p:cNvPr id="103" name="TextBox 27">
            <a:extLst>
              <a:ext uri="{FF2B5EF4-FFF2-40B4-BE49-F238E27FC236}">
                <a16:creationId xmlns:a16="http://schemas.microsoft.com/office/drawing/2014/main" xmlns="" id="{B607D86F-8A6D-4EAE-8CE6-59024662943A}"/>
              </a:ext>
            </a:extLst>
          </p:cNvPr>
          <p:cNvSpPr txBox="1"/>
          <p:nvPr/>
        </p:nvSpPr>
        <p:spPr>
          <a:xfrm>
            <a:off x="231517" y="4642904"/>
            <a:ext cx="146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latin typeface="Century Gothic" panose="020B0502020202020204" pitchFamily="34" charset="0"/>
              </a:rPr>
              <a:t>الاستراتيجية القرائية</a:t>
            </a:r>
          </a:p>
        </p:txBody>
      </p:sp>
      <p:grpSp>
        <p:nvGrpSpPr>
          <p:cNvPr id="36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9603648" y="138463"/>
            <a:ext cx="1586404" cy="637097"/>
            <a:chOff x="676027" y="2568995"/>
            <a:chExt cx="1586404" cy="637097"/>
          </a:xfrm>
        </p:grpSpPr>
        <p:sp>
          <p:nvSpPr>
            <p:cNvPr id="37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0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أجيب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2" name="Rectangle 6">
            <a:extLst>
              <a:ext uri="{FF2B5EF4-FFF2-40B4-BE49-F238E27FC236}">
                <a16:creationId xmlns:a16="http://schemas.microsoft.com/office/drawing/2014/main" xmlns="" id="{28D2755F-8B34-4237-BD21-5D26090FA784}"/>
              </a:ext>
            </a:extLst>
          </p:cNvPr>
          <p:cNvSpPr/>
          <p:nvPr/>
        </p:nvSpPr>
        <p:spPr>
          <a:xfrm rot="5400000" flipH="1">
            <a:off x="9060329" y="3538647"/>
            <a:ext cx="5672721" cy="325576"/>
          </a:xfrm>
          <a:prstGeom prst="rect">
            <a:avLst/>
          </a:prstGeom>
          <a:gradFill flip="none" rotWithShape="1">
            <a:gsLst>
              <a:gs pos="47800">
                <a:schemeClr val="bg1">
                  <a:lumMod val="95000"/>
                </a:schemeClr>
              </a:gs>
              <a:gs pos="7000">
                <a:schemeClr val="bg1">
                  <a:lumMod val="65000"/>
                </a:schemeClr>
              </a:gs>
              <a:gs pos="84000">
                <a:schemeClr val="tx1">
                  <a:lumMod val="75000"/>
                  <a:lumOff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257">
            <a:extLst>
              <a:ext uri="{FF2B5EF4-FFF2-40B4-BE49-F238E27FC236}">
                <a16:creationId xmlns:a16="http://schemas.microsoft.com/office/drawing/2014/main" xmlns="" id="{66EEE24E-056C-4334-81EA-CB530FC1C894}"/>
              </a:ext>
            </a:extLst>
          </p:cNvPr>
          <p:cNvGrpSpPr/>
          <p:nvPr/>
        </p:nvGrpSpPr>
        <p:grpSpPr>
          <a:xfrm rot="5400000" flipH="1">
            <a:off x="10042617" y="-747180"/>
            <a:ext cx="470550" cy="3613979"/>
            <a:chOff x="10161269" y="1189004"/>
            <a:chExt cx="1671101" cy="2732709"/>
          </a:xfrm>
          <a:effectLst/>
        </p:grpSpPr>
        <p:sp>
          <p:nvSpPr>
            <p:cNvPr id="125" name="Rectangle: Top Corners Rounded 258">
              <a:extLst>
                <a:ext uri="{FF2B5EF4-FFF2-40B4-BE49-F238E27FC236}">
                  <a16:creationId xmlns:a16="http://schemas.microsoft.com/office/drawing/2014/main" xmlns="" id="{589583B3-8333-42A8-851B-97A31484BA39}"/>
                </a:ext>
              </a:extLst>
            </p:cNvPr>
            <p:cNvSpPr/>
            <p:nvPr/>
          </p:nvSpPr>
          <p:spPr>
            <a:xfrm>
              <a:off x="11196643" y="1200136"/>
              <a:ext cx="2044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: Top Corners Rounded 259">
              <a:extLst>
                <a:ext uri="{FF2B5EF4-FFF2-40B4-BE49-F238E27FC236}">
                  <a16:creationId xmlns:a16="http://schemas.microsoft.com/office/drawing/2014/main" xmlns="" id="{1C19538E-40F1-4DBD-8BC7-56964437FCA3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260">
              <a:extLst>
                <a:ext uri="{FF2B5EF4-FFF2-40B4-BE49-F238E27FC236}">
                  <a16:creationId xmlns:a16="http://schemas.microsoft.com/office/drawing/2014/main" xmlns="" id="{C35E56C8-8B1D-49AF-87BB-0F05A5B29C56}"/>
                </a:ext>
              </a:extLst>
            </p:cNvPr>
            <p:cNvSpPr/>
            <p:nvPr/>
          </p:nvSpPr>
          <p:spPr>
            <a:xfrm rot="5400000">
              <a:off x="10787245" y="1426887"/>
              <a:ext cx="403132" cy="464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8" name="Arrow: Pentagon 261">
              <a:extLst>
                <a:ext uri="{FF2B5EF4-FFF2-40B4-BE49-F238E27FC236}">
                  <a16:creationId xmlns:a16="http://schemas.microsoft.com/office/drawing/2014/main" xmlns="" id="{B85E8C64-681E-4408-9A23-F6D2CFEDE43E}"/>
                </a:ext>
              </a:extLst>
            </p:cNvPr>
            <p:cNvSpPr/>
            <p:nvPr/>
          </p:nvSpPr>
          <p:spPr>
            <a:xfrm rot="5400000">
              <a:off x="9914187" y="2003530"/>
              <a:ext cx="2165265" cy="1671101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Arrow: Pentagon 262">
              <a:extLst>
                <a:ext uri="{FF2B5EF4-FFF2-40B4-BE49-F238E27FC236}">
                  <a16:creationId xmlns:a16="http://schemas.microsoft.com/office/drawing/2014/main" xmlns="" id="{EBEA96A7-CE35-4F91-A1D9-47AB9B79A445}"/>
                </a:ext>
              </a:extLst>
            </p:cNvPr>
            <p:cNvSpPr/>
            <p:nvPr/>
          </p:nvSpPr>
          <p:spPr>
            <a:xfrm rot="5400000">
              <a:off x="10022102" y="2116813"/>
              <a:ext cx="1949437" cy="1391479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Arrow: Pentagon 263">
              <a:extLst>
                <a:ext uri="{FF2B5EF4-FFF2-40B4-BE49-F238E27FC236}">
                  <a16:creationId xmlns:a16="http://schemas.microsoft.com/office/drawing/2014/main" xmlns="" id="{431D0A48-73BE-467C-AA02-5772A5B0608D}"/>
                </a:ext>
              </a:extLst>
            </p:cNvPr>
            <p:cNvSpPr/>
            <p:nvPr/>
          </p:nvSpPr>
          <p:spPr>
            <a:xfrm rot="5400000">
              <a:off x="10782791" y="1045454"/>
              <a:ext cx="463589" cy="750690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1" name="TextBox 264">
              <a:extLst>
                <a:ext uri="{FF2B5EF4-FFF2-40B4-BE49-F238E27FC236}">
                  <a16:creationId xmlns:a16="http://schemas.microsoft.com/office/drawing/2014/main" xmlns="" id="{234BBD9A-97F9-40E1-A133-33E75B5D8C49}"/>
                </a:ext>
              </a:extLst>
            </p:cNvPr>
            <p:cNvSpPr txBox="1"/>
            <p:nvPr/>
          </p:nvSpPr>
          <p:spPr>
            <a:xfrm rot="5400000">
              <a:off x="9881345" y="2101036"/>
              <a:ext cx="2060833" cy="1311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C00000"/>
                  </a:solidFill>
                </a:rPr>
                <a:t>كيف أستطيع صياغة سؤال؟</a:t>
              </a:r>
              <a:endParaRPr lang="ar-SY" b="1" dirty="0"/>
            </a:p>
          </p:txBody>
        </p:sp>
      </p:grpSp>
      <p:grpSp>
        <p:nvGrpSpPr>
          <p:cNvPr id="59" name="مجموعة 58"/>
          <p:cNvGrpSpPr/>
          <p:nvPr/>
        </p:nvGrpSpPr>
        <p:grpSpPr>
          <a:xfrm>
            <a:off x="11256413" y="2061996"/>
            <a:ext cx="275287" cy="369332"/>
            <a:chOff x="11303720" y="1548490"/>
            <a:chExt cx="275287" cy="369332"/>
          </a:xfrm>
        </p:grpSpPr>
        <p:sp>
          <p:nvSpPr>
            <p:cNvPr id="71" name="Oval 30">
              <a:extLst>
                <a:ext uri="{FF2B5EF4-FFF2-40B4-BE49-F238E27FC236}">
                  <a16:creationId xmlns="" xmlns:a16="http://schemas.microsoft.com/office/drawing/2014/main" id="{FBA3B2A6-7FC0-4C79-8FF6-56A5E5556C76}"/>
                </a:ext>
              </a:extLst>
            </p:cNvPr>
            <p:cNvSpPr/>
            <p:nvPr/>
          </p:nvSpPr>
          <p:spPr>
            <a:xfrm>
              <a:off x="11303720" y="1557993"/>
              <a:ext cx="275287" cy="275287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72" name="TextBox 54">
              <a:extLst>
                <a:ext uri="{FF2B5EF4-FFF2-40B4-BE49-F238E27FC236}">
                  <a16:creationId xmlns="" xmlns:a16="http://schemas.microsoft.com/office/drawing/2014/main" id="{C031822E-D09B-4311-A1E0-A9A1D440B8AB}"/>
                </a:ext>
              </a:extLst>
            </p:cNvPr>
            <p:cNvSpPr txBox="1"/>
            <p:nvPr/>
          </p:nvSpPr>
          <p:spPr>
            <a:xfrm flipH="1">
              <a:off x="11323257" y="1548490"/>
              <a:ext cx="217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FFFF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</a:t>
              </a:r>
              <a:endParaRPr lang="en-US" b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75" name="مجموعة 74"/>
          <p:cNvGrpSpPr/>
          <p:nvPr/>
        </p:nvGrpSpPr>
        <p:grpSpPr>
          <a:xfrm>
            <a:off x="11227595" y="3279739"/>
            <a:ext cx="275287" cy="369332"/>
            <a:chOff x="11265696" y="3297258"/>
            <a:chExt cx="275287" cy="369332"/>
          </a:xfrm>
        </p:grpSpPr>
        <p:sp>
          <p:nvSpPr>
            <p:cNvPr id="76" name="Oval 30">
              <a:extLst>
                <a:ext uri="{FF2B5EF4-FFF2-40B4-BE49-F238E27FC236}">
                  <a16:creationId xmlns="" xmlns:a16="http://schemas.microsoft.com/office/drawing/2014/main" id="{FBA3B2A6-7FC0-4C79-8FF6-56A5E5556C76}"/>
                </a:ext>
              </a:extLst>
            </p:cNvPr>
            <p:cNvSpPr/>
            <p:nvPr/>
          </p:nvSpPr>
          <p:spPr>
            <a:xfrm>
              <a:off x="11265696" y="3306761"/>
              <a:ext cx="275287" cy="275287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77" name="TextBox 54">
              <a:extLst>
                <a:ext uri="{FF2B5EF4-FFF2-40B4-BE49-F238E27FC236}">
                  <a16:creationId xmlns="" xmlns:a16="http://schemas.microsoft.com/office/drawing/2014/main" id="{C031822E-D09B-4311-A1E0-A9A1D440B8AB}"/>
                </a:ext>
              </a:extLst>
            </p:cNvPr>
            <p:cNvSpPr txBox="1"/>
            <p:nvPr/>
          </p:nvSpPr>
          <p:spPr>
            <a:xfrm flipH="1">
              <a:off x="11285233" y="3297258"/>
              <a:ext cx="217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FFFF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endParaRPr lang="en-US" b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78" name="مجموعة 77"/>
          <p:cNvGrpSpPr/>
          <p:nvPr/>
        </p:nvGrpSpPr>
        <p:grpSpPr>
          <a:xfrm>
            <a:off x="11280105" y="4564382"/>
            <a:ext cx="275287" cy="369332"/>
            <a:chOff x="11280105" y="5209711"/>
            <a:chExt cx="275287" cy="369332"/>
          </a:xfrm>
        </p:grpSpPr>
        <p:sp>
          <p:nvSpPr>
            <p:cNvPr id="79" name="Oval 30">
              <a:extLst>
                <a:ext uri="{FF2B5EF4-FFF2-40B4-BE49-F238E27FC236}">
                  <a16:creationId xmlns="" xmlns:a16="http://schemas.microsoft.com/office/drawing/2014/main" id="{FBA3B2A6-7FC0-4C79-8FF6-56A5E5556C76}"/>
                </a:ext>
              </a:extLst>
            </p:cNvPr>
            <p:cNvSpPr/>
            <p:nvPr/>
          </p:nvSpPr>
          <p:spPr>
            <a:xfrm>
              <a:off x="11280105" y="5219214"/>
              <a:ext cx="275287" cy="275287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80" name="TextBox 54">
              <a:extLst>
                <a:ext uri="{FF2B5EF4-FFF2-40B4-BE49-F238E27FC236}">
                  <a16:creationId xmlns="" xmlns:a16="http://schemas.microsoft.com/office/drawing/2014/main" id="{C031822E-D09B-4311-A1E0-A9A1D440B8AB}"/>
                </a:ext>
              </a:extLst>
            </p:cNvPr>
            <p:cNvSpPr txBox="1"/>
            <p:nvPr/>
          </p:nvSpPr>
          <p:spPr>
            <a:xfrm flipH="1">
              <a:off x="11299642" y="5209711"/>
              <a:ext cx="217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FFFF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</a:t>
              </a:r>
              <a:endParaRPr lang="en-US" b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81" name="Rectangle: Top Corners Rounded 83">
            <a:extLst>
              <a:ext uri="{FF2B5EF4-FFF2-40B4-BE49-F238E27FC236}">
                <a16:creationId xmlns="" xmlns:a16="http://schemas.microsoft.com/office/drawing/2014/main" id="{921145F7-DD54-4B8E-B47A-C55E4EFF5D3B}"/>
              </a:ext>
            </a:extLst>
          </p:cNvPr>
          <p:cNvSpPr/>
          <p:nvPr/>
        </p:nvSpPr>
        <p:spPr>
          <a:xfrm rot="16200000" flipH="1">
            <a:off x="8916614" y="322149"/>
            <a:ext cx="436813" cy="3764107"/>
          </a:xfrm>
          <a:prstGeom prst="round2SameRect">
            <a:avLst>
              <a:gd name="adj1" fmla="val 16667"/>
              <a:gd name="adj2" fmla="val 16864"/>
            </a:avLst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8026399" y="2021424"/>
            <a:ext cx="299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latin typeface="Century Gothic" panose="020B0502020202020204" pitchFamily="34" charset="0"/>
              </a:rPr>
              <a:t>أستطلع الفقرة ( أتصفَّحها )</a:t>
            </a:r>
            <a:endParaRPr lang="ar-SY" b="1" dirty="0">
              <a:latin typeface="Century Gothic" panose="020B0502020202020204" pitchFamily="34" charset="0"/>
            </a:endParaRPr>
          </a:p>
        </p:txBody>
      </p:sp>
      <p:sp>
        <p:nvSpPr>
          <p:cNvPr id="83" name="Rectangle: Top Corners Rounded 83">
            <a:extLst>
              <a:ext uri="{FF2B5EF4-FFF2-40B4-BE49-F238E27FC236}">
                <a16:creationId xmlns="" xmlns:a16="http://schemas.microsoft.com/office/drawing/2014/main" id="{921145F7-DD54-4B8E-B47A-C55E4EFF5D3B}"/>
              </a:ext>
            </a:extLst>
          </p:cNvPr>
          <p:cNvSpPr/>
          <p:nvPr/>
        </p:nvSpPr>
        <p:spPr>
          <a:xfrm rot="16200000" flipH="1">
            <a:off x="8916613" y="1582352"/>
            <a:ext cx="436813" cy="3764107"/>
          </a:xfrm>
          <a:prstGeom prst="round2SameRect">
            <a:avLst>
              <a:gd name="adj1" fmla="val 16667"/>
              <a:gd name="adj2" fmla="val 16864"/>
            </a:avLst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7480300" y="3281627"/>
            <a:ext cx="353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latin typeface="Century Gothic" panose="020B0502020202020204" pitchFamily="34" charset="0"/>
              </a:rPr>
              <a:t>أضع لها عنواناً ( إن لم يكن لها عنوان )</a:t>
            </a:r>
            <a:endParaRPr lang="ar-SY" b="1" dirty="0">
              <a:latin typeface="Century Gothic" panose="020B0502020202020204" pitchFamily="34" charset="0"/>
            </a:endParaRPr>
          </a:p>
        </p:txBody>
      </p:sp>
      <p:sp>
        <p:nvSpPr>
          <p:cNvPr id="85" name="Rectangle: Top Corners Rounded 83">
            <a:extLst>
              <a:ext uri="{FF2B5EF4-FFF2-40B4-BE49-F238E27FC236}">
                <a16:creationId xmlns="" xmlns:a16="http://schemas.microsoft.com/office/drawing/2014/main" id="{921145F7-DD54-4B8E-B47A-C55E4EFF5D3B}"/>
              </a:ext>
            </a:extLst>
          </p:cNvPr>
          <p:cNvSpPr/>
          <p:nvPr/>
        </p:nvSpPr>
        <p:spPr>
          <a:xfrm rot="16200000" flipH="1">
            <a:off x="8916612" y="2842555"/>
            <a:ext cx="436813" cy="3764107"/>
          </a:xfrm>
          <a:prstGeom prst="round2SameRect">
            <a:avLst>
              <a:gd name="adj1" fmla="val 16667"/>
              <a:gd name="adj2" fmla="val 16864"/>
            </a:avLst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7569199" y="4541830"/>
            <a:ext cx="3447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latin typeface="Century Gothic" panose="020B0502020202020204" pitchFamily="34" charset="0"/>
              </a:rPr>
              <a:t>أعتمد على عنوان الفقرة في صياغة السؤال</a:t>
            </a:r>
            <a:endParaRPr lang="ar-SY" b="1" dirty="0">
              <a:latin typeface="Century Gothic" panose="020B0502020202020204" pitchFamily="34" charset="0"/>
            </a:endParaRPr>
          </a:p>
        </p:txBody>
      </p:sp>
      <p:grpSp>
        <p:nvGrpSpPr>
          <p:cNvPr id="51" name="مجموعة 50"/>
          <p:cNvGrpSpPr/>
          <p:nvPr/>
        </p:nvGrpSpPr>
        <p:grpSpPr>
          <a:xfrm>
            <a:off x="11294861" y="5799751"/>
            <a:ext cx="275287" cy="369332"/>
            <a:chOff x="11280105" y="5209711"/>
            <a:chExt cx="275287" cy="369332"/>
          </a:xfrm>
        </p:grpSpPr>
        <p:sp>
          <p:nvSpPr>
            <p:cNvPr id="52" name="Oval 30">
              <a:extLst>
                <a:ext uri="{FF2B5EF4-FFF2-40B4-BE49-F238E27FC236}">
                  <a16:creationId xmlns="" xmlns:a16="http://schemas.microsoft.com/office/drawing/2014/main" id="{FBA3B2A6-7FC0-4C79-8FF6-56A5E5556C76}"/>
                </a:ext>
              </a:extLst>
            </p:cNvPr>
            <p:cNvSpPr/>
            <p:nvPr/>
          </p:nvSpPr>
          <p:spPr>
            <a:xfrm>
              <a:off x="11280105" y="5219214"/>
              <a:ext cx="275287" cy="275287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3" name="TextBox 54">
              <a:extLst>
                <a:ext uri="{FF2B5EF4-FFF2-40B4-BE49-F238E27FC236}">
                  <a16:creationId xmlns="" xmlns:a16="http://schemas.microsoft.com/office/drawing/2014/main" id="{C031822E-D09B-4311-A1E0-A9A1D440B8AB}"/>
                </a:ext>
              </a:extLst>
            </p:cNvPr>
            <p:cNvSpPr txBox="1"/>
            <p:nvPr/>
          </p:nvSpPr>
          <p:spPr>
            <a:xfrm flipH="1">
              <a:off x="11299642" y="5209711"/>
              <a:ext cx="217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FFFF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4</a:t>
              </a:r>
              <a:endParaRPr lang="en-US" b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54" name="Rectangle: Top Corners Rounded 83">
            <a:extLst>
              <a:ext uri="{FF2B5EF4-FFF2-40B4-BE49-F238E27FC236}">
                <a16:creationId xmlns="" xmlns:a16="http://schemas.microsoft.com/office/drawing/2014/main" id="{921145F7-DD54-4B8E-B47A-C55E4EFF5D3B}"/>
              </a:ext>
            </a:extLst>
          </p:cNvPr>
          <p:cNvSpPr/>
          <p:nvPr/>
        </p:nvSpPr>
        <p:spPr>
          <a:xfrm rot="16200000" flipH="1">
            <a:off x="8421708" y="3626446"/>
            <a:ext cx="436813" cy="4783428"/>
          </a:xfrm>
          <a:prstGeom prst="round2SameRect">
            <a:avLst>
              <a:gd name="adj1" fmla="val 16667"/>
              <a:gd name="adj2" fmla="val 16864"/>
            </a:avLst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6248399" y="5861775"/>
            <a:ext cx="486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latin typeface="Century Gothic" panose="020B0502020202020204" pitchFamily="34" charset="0"/>
              </a:rPr>
              <a:t>أضع أسئلة أخرى قد أراها مناسبة من خلال استطلاعي النص</a:t>
            </a:r>
            <a:endParaRPr lang="ar-SY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24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7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0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1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5" fill="hold">
                          <p:stCondLst>
                            <p:cond delay="indefinite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4" fill="hold">
                          <p:stCondLst>
                            <p:cond delay="indefinite"/>
                          </p:stCondLst>
                          <p:childTnLst>
                            <p:par>
                              <p:cTn id="1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6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 animBg="1"/>
          <p:bldP spid="88" grpId="0" animBg="1"/>
          <p:bldP spid="89" grpId="0" animBg="1"/>
          <p:bldP spid="97" grpId="0" animBg="1"/>
          <p:bldP spid="98" grpId="0" animBg="1"/>
          <p:bldP spid="99" grpId="0" animBg="1"/>
          <p:bldP spid="100" grpId="0" animBg="1"/>
          <p:bldP spid="101" grpId="0"/>
          <p:bldP spid="103" grpId="0"/>
          <p:bldP spid="81" grpId="0" animBg="1"/>
          <p:bldP spid="82" grpId="0"/>
          <p:bldP spid="83" grpId="0" animBg="1"/>
          <p:bldP spid="84" grpId="0"/>
          <p:bldP spid="85" grpId="0" animBg="1"/>
          <p:bldP spid="86" grpId="0"/>
          <p:bldP spid="54" grpId="0" animBg="1"/>
          <p:bldP spid="5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7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5" fill="hold">
                          <p:stCondLst>
                            <p:cond delay="indefinite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4" fill="hold">
                          <p:stCondLst>
                            <p:cond delay="indefinite"/>
                          </p:stCondLst>
                          <p:childTnLst>
                            <p:par>
                              <p:cTn id="1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6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 animBg="1"/>
          <p:bldP spid="88" grpId="0" animBg="1"/>
          <p:bldP spid="89" grpId="0" animBg="1"/>
          <p:bldP spid="97" grpId="0" animBg="1"/>
          <p:bldP spid="98" grpId="0" animBg="1"/>
          <p:bldP spid="99" grpId="0" animBg="1"/>
          <p:bldP spid="100" grpId="0" animBg="1"/>
          <p:bldP spid="101" grpId="0"/>
          <p:bldP spid="103" grpId="0"/>
          <p:bldP spid="81" grpId="0" animBg="1"/>
          <p:bldP spid="82" grpId="0"/>
          <p:bldP spid="83" grpId="0" animBg="1"/>
          <p:bldP spid="84" grpId="0"/>
          <p:bldP spid="85" grpId="0" animBg="1"/>
          <p:bldP spid="86" grpId="0"/>
          <p:bldP spid="54" grpId="0" animBg="1"/>
          <p:bldP spid="5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42249" y="1638634"/>
            <a:ext cx="1303383" cy="1792512"/>
          </a:xfrm>
          <a:prstGeom prst="rect">
            <a:avLst/>
          </a:prstGeom>
          <a:gradFill>
            <a:gsLst>
              <a:gs pos="0">
                <a:srgbClr val="CC00CC"/>
              </a:gs>
              <a:gs pos="100000">
                <a:srgbClr val="6600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75117" y="163863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26396" y="-35179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13728" y="1764186"/>
            <a:ext cx="1001486" cy="1186810"/>
            <a:chOff x="3009022" y="4211323"/>
            <a:chExt cx="1001486" cy="1186810"/>
          </a:xfrm>
        </p:grpSpPr>
        <p:sp>
          <p:nvSpPr>
            <p:cNvPr id="91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2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93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16016" y="287627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4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48871" y="-348164"/>
            <a:ext cx="908531" cy="2365989"/>
            <a:chOff x="1232840" y="335569"/>
            <a:chExt cx="908531" cy="2365989"/>
          </a:xfrm>
        </p:grpSpPr>
        <p:sp>
          <p:nvSpPr>
            <p:cNvPr id="95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32840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7B007C"/>
                  </a:solidFill>
                  <a:latin typeface="Oswald" panose="02000503000000000000" pitchFamily="2" charset="0"/>
                </a:rPr>
                <a:t>أخلاق و فضائل</a:t>
              </a:r>
              <a:endParaRPr lang="ar-SY" sz="2000" b="1" dirty="0">
                <a:solidFill>
                  <a:srgbClr val="7B007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6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الخُلُق</a:t>
              </a:r>
            </a:p>
          </p:txBody>
        </p:sp>
      </p:grpSp>
      <p:sp>
        <p:nvSpPr>
          <p:cNvPr id="97" name="Oval 39">
            <a:extLst>
              <a:ext uri="{FF2B5EF4-FFF2-40B4-BE49-F238E27FC236}">
                <a16:creationId xmlns:a16="http://schemas.microsoft.com/office/drawing/2014/main" xmlns="" id="{05335CBB-05C3-40B6-8758-E5BD10E2530B}"/>
              </a:ext>
            </a:extLst>
          </p:cNvPr>
          <p:cNvSpPr/>
          <p:nvPr/>
        </p:nvSpPr>
        <p:spPr>
          <a:xfrm>
            <a:off x="-178342" y="5389784"/>
            <a:ext cx="2543318" cy="445595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9000"/>
                </a:schemeClr>
              </a:gs>
              <a:gs pos="100000">
                <a:srgbClr val="BFBFB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6350" stA="50000" endA="275" endPos="40000" dist="101600" dir="5400000" sy="-100000" algn="bl" rotWithShape="0"/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23">
            <a:extLst>
              <a:ext uri="{FF2B5EF4-FFF2-40B4-BE49-F238E27FC236}">
                <a16:creationId xmlns:a16="http://schemas.microsoft.com/office/drawing/2014/main" xmlns="" id="{7F8FD261-C06C-414F-9E84-B77B161A92D0}"/>
              </a:ext>
            </a:extLst>
          </p:cNvPr>
          <p:cNvSpPr/>
          <p:nvPr/>
        </p:nvSpPr>
        <p:spPr>
          <a:xfrm>
            <a:off x="99248" y="3617007"/>
            <a:ext cx="1895322" cy="18953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: Shape 47">
            <a:extLst>
              <a:ext uri="{FF2B5EF4-FFF2-40B4-BE49-F238E27FC236}">
                <a16:creationId xmlns:a16="http://schemas.microsoft.com/office/drawing/2014/main" xmlns="" id="{6F6C6184-EE9F-45FC-8A01-E0AD551BADAF}"/>
              </a:ext>
            </a:extLst>
          </p:cNvPr>
          <p:cNvSpPr/>
          <p:nvPr/>
        </p:nvSpPr>
        <p:spPr>
          <a:xfrm>
            <a:off x="818991" y="3611163"/>
            <a:ext cx="1115379" cy="1336150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: Shape 24">
            <a:extLst>
              <a:ext uri="{FF2B5EF4-FFF2-40B4-BE49-F238E27FC236}">
                <a16:creationId xmlns:a16="http://schemas.microsoft.com/office/drawing/2014/main" xmlns="" id="{78328E0F-5909-4689-BCE4-D1C7E00E5E4C}"/>
              </a:ext>
            </a:extLst>
          </p:cNvPr>
          <p:cNvSpPr/>
          <p:nvPr/>
        </p:nvSpPr>
        <p:spPr>
          <a:xfrm>
            <a:off x="940879" y="3617008"/>
            <a:ext cx="1088646" cy="1304126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25">
            <a:extLst>
              <a:ext uri="{FF2B5EF4-FFF2-40B4-BE49-F238E27FC236}">
                <a16:creationId xmlns:a16="http://schemas.microsoft.com/office/drawing/2014/main" xmlns="" id="{3880956F-289D-44FF-8BE0-B59D43DB10FF}"/>
              </a:ext>
            </a:extLst>
          </p:cNvPr>
          <p:cNvSpPr txBox="1"/>
          <p:nvPr/>
        </p:nvSpPr>
        <p:spPr>
          <a:xfrm>
            <a:off x="1244573" y="4333118"/>
            <a:ext cx="65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" name="Graphic 26" descr="Lightbulb">
            <a:extLst>
              <a:ext uri="{FF2B5EF4-FFF2-40B4-BE49-F238E27FC236}">
                <a16:creationId xmlns:a16="http://schemas.microsoft.com/office/drawing/2014/main" xmlns="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61909" y="3918934"/>
            <a:ext cx="640080" cy="640080"/>
          </a:xfrm>
          <a:prstGeom prst="rect">
            <a:avLst/>
          </a:prstGeom>
        </p:spPr>
      </p:pic>
      <p:sp>
        <p:nvSpPr>
          <p:cNvPr id="103" name="TextBox 27">
            <a:extLst>
              <a:ext uri="{FF2B5EF4-FFF2-40B4-BE49-F238E27FC236}">
                <a16:creationId xmlns:a16="http://schemas.microsoft.com/office/drawing/2014/main" xmlns="" id="{B607D86F-8A6D-4EAE-8CE6-59024662943A}"/>
              </a:ext>
            </a:extLst>
          </p:cNvPr>
          <p:cNvSpPr txBox="1"/>
          <p:nvPr/>
        </p:nvSpPr>
        <p:spPr>
          <a:xfrm>
            <a:off x="231517" y="4642904"/>
            <a:ext cx="146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latin typeface="Century Gothic" panose="020B0502020202020204" pitchFamily="34" charset="0"/>
              </a:rPr>
              <a:t>الاستراتيجية القرائية</a:t>
            </a:r>
          </a:p>
        </p:txBody>
      </p:sp>
      <p:grpSp>
        <p:nvGrpSpPr>
          <p:cNvPr id="36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9604829" y="3837"/>
            <a:ext cx="1586404" cy="637097"/>
            <a:chOff x="676027" y="2568995"/>
            <a:chExt cx="1586404" cy="637097"/>
          </a:xfrm>
        </p:grpSpPr>
        <p:sp>
          <p:nvSpPr>
            <p:cNvPr id="37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0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أطبق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2" name="Rectangle 6">
            <a:extLst>
              <a:ext uri="{FF2B5EF4-FFF2-40B4-BE49-F238E27FC236}">
                <a16:creationId xmlns:a16="http://schemas.microsoft.com/office/drawing/2014/main" xmlns="" id="{28D2755F-8B34-4237-BD21-5D26090FA784}"/>
              </a:ext>
            </a:extLst>
          </p:cNvPr>
          <p:cNvSpPr/>
          <p:nvPr/>
        </p:nvSpPr>
        <p:spPr>
          <a:xfrm rot="5400000" flipH="1">
            <a:off x="9060329" y="3538647"/>
            <a:ext cx="5672721" cy="325576"/>
          </a:xfrm>
          <a:prstGeom prst="rect">
            <a:avLst/>
          </a:prstGeom>
          <a:gradFill flip="none" rotWithShape="1">
            <a:gsLst>
              <a:gs pos="47800">
                <a:schemeClr val="bg1">
                  <a:lumMod val="95000"/>
                </a:schemeClr>
              </a:gs>
              <a:gs pos="7000">
                <a:schemeClr val="bg1">
                  <a:lumMod val="65000"/>
                </a:schemeClr>
              </a:gs>
              <a:gs pos="84000">
                <a:schemeClr val="tx1">
                  <a:lumMod val="75000"/>
                  <a:lumOff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257">
            <a:extLst>
              <a:ext uri="{FF2B5EF4-FFF2-40B4-BE49-F238E27FC236}">
                <a16:creationId xmlns:a16="http://schemas.microsoft.com/office/drawing/2014/main" xmlns="" id="{66EEE24E-056C-4334-81EA-CB530FC1C894}"/>
              </a:ext>
            </a:extLst>
          </p:cNvPr>
          <p:cNvGrpSpPr/>
          <p:nvPr/>
        </p:nvGrpSpPr>
        <p:grpSpPr>
          <a:xfrm rot="5400000" flipH="1">
            <a:off x="8969466" y="-1833030"/>
            <a:ext cx="470550" cy="5760281"/>
            <a:chOff x="10161265" y="1189004"/>
            <a:chExt cx="1671101" cy="4355635"/>
          </a:xfrm>
          <a:effectLst/>
        </p:grpSpPr>
        <p:sp>
          <p:nvSpPr>
            <p:cNvPr id="125" name="Rectangle: Top Corners Rounded 258">
              <a:extLst>
                <a:ext uri="{FF2B5EF4-FFF2-40B4-BE49-F238E27FC236}">
                  <a16:creationId xmlns:a16="http://schemas.microsoft.com/office/drawing/2014/main" xmlns="" id="{589583B3-8333-42A8-851B-97A31484BA39}"/>
                </a:ext>
              </a:extLst>
            </p:cNvPr>
            <p:cNvSpPr/>
            <p:nvPr/>
          </p:nvSpPr>
          <p:spPr>
            <a:xfrm>
              <a:off x="11196643" y="1200136"/>
              <a:ext cx="2044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: Top Corners Rounded 259">
              <a:extLst>
                <a:ext uri="{FF2B5EF4-FFF2-40B4-BE49-F238E27FC236}">
                  <a16:creationId xmlns:a16="http://schemas.microsoft.com/office/drawing/2014/main" xmlns="" id="{1C19538E-40F1-4DBD-8BC7-56964437FCA3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260">
              <a:extLst>
                <a:ext uri="{FF2B5EF4-FFF2-40B4-BE49-F238E27FC236}">
                  <a16:creationId xmlns:a16="http://schemas.microsoft.com/office/drawing/2014/main" xmlns="" id="{C35E56C8-8B1D-49AF-87BB-0F05A5B29C56}"/>
                </a:ext>
              </a:extLst>
            </p:cNvPr>
            <p:cNvSpPr/>
            <p:nvPr/>
          </p:nvSpPr>
          <p:spPr>
            <a:xfrm rot="5400000">
              <a:off x="10787245" y="1426887"/>
              <a:ext cx="403132" cy="464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8" name="Arrow: Pentagon 261">
              <a:extLst>
                <a:ext uri="{FF2B5EF4-FFF2-40B4-BE49-F238E27FC236}">
                  <a16:creationId xmlns:a16="http://schemas.microsoft.com/office/drawing/2014/main" xmlns="" id="{B85E8C64-681E-4408-9A23-F6D2CFEDE43E}"/>
                </a:ext>
              </a:extLst>
            </p:cNvPr>
            <p:cNvSpPr/>
            <p:nvPr/>
          </p:nvSpPr>
          <p:spPr>
            <a:xfrm rot="5400000">
              <a:off x="9102720" y="2814993"/>
              <a:ext cx="3788191" cy="1671101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Arrow: Pentagon 262">
              <a:extLst>
                <a:ext uri="{FF2B5EF4-FFF2-40B4-BE49-F238E27FC236}">
                  <a16:creationId xmlns:a16="http://schemas.microsoft.com/office/drawing/2014/main" xmlns="" id="{EBEA96A7-CE35-4F91-A1D9-47AB9B79A445}"/>
                </a:ext>
              </a:extLst>
            </p:cNvPr>
            <p:cNvSpPr/>
            <p:nvPr/>
          </p:nvSpPr>
          <p:spPr>
            <a:xfrm rot="5400000">
              <a:off x="9186630" y="2952283"/>
              <a:ext cx="3620378" cy="1391480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Arrow: Pentagon 263">
              <a:extLst>
                <a:ext uri="{FF2B5EF4-FFF2-40B4-BE49-F238E27FC236}">
                  <a16:creationId xmlns:a16="http://schemas.microsoft.com/office/drawing/2014/main" xmlns="" id="{431D0A48-73BE-467C-AA02-5772A5B0608D}"/>
                </a:ext>
              </a:extLst>
            </p:cNvPr>
            <p:cNvSpPr/>
            <p:nvPr/>
          </p:nvSpPr>
          <p:spPr>
            <a:xfrm rot="5400000">
              <a:off x="10782791" y="1045454"/>
              <a:ext cx="463589" cy="750690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1" name="TextBox 264">
              <a:extLst>
                <a:ext uri="{FF2B5EF4-FFF2-40B4-BE49-F238E27FC236}">
                  <a16:creationId xmlns:a16="http://schemas.microsoft.com/office/drawing/2014/main" xmlns="" id="{234BBD9A-97F9-40E1-A133-33E75B5D8C49}"/>
                </a:ext>
              </a:extLst>
            </p:cNvPr>
            <p:cNvSpPr txBox="1"/>
            <p:nvPr/>
          </p:nvSpPr>
          <p:spPr>
            <a:xfrm rot="5400000">
              <a:off x="9288347" y="3050448"/>
              <a:ext cx="3503890" cy="131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</a:rPr>
                <a:t>1- أستطلع النص الآتي , ثم أكمل الجدول وفق المطلوب</a:t>
              </a:r>
              <a:endParaRPr lang="ar-SY" b="1" dirty="0"/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4103150" y="1318592"/>
            <a:ext cx="5933633" cy="5539408"/>
            <a:chOff x="3779915" y="1219534"/>
            <a:chExt cx="5933633" cy="5627338"/>
          </a:xfrm>
        </p:grpSpPr>
        <p:sp>
          <p:nvSpPr>
            <p:cNvPr id="63" name="Google Shape;85;p1"/>
            <p:cNvSpPr/>
            <p:nvPr/>
          </p:nvSpPr>
          <p:spPr>
            <a:xfrm rot="-5400000">
              <a:off x="3558333" y="1464596"/>
              <a:ext cx="5590589" cy="5147426"/>
            </a:xfrm>
            <a:prstGeom prst="round2SameRect">
              <a:avLst>
                <a:gd name="adj1" fmla="val 5053"/>
                <a:gd name="adj2" fmla="val 0"/>
              </a:avLst>
            </a:prstGeom>
            <a:solidFill>
              <a:srgbClr val="D8D8D8">
                <a:alpha val="75686"/>
              </a:srgbClr>
            </a:solidFill>
            <a:ln>
              <a:noFill/>
            </a:ln>
            <a:effectLst>
              <a:outerShdw blurRad="101600" dist="762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" name="Google Shape;101;p1"/>
            <p:cNvGrpSpPr/>
            <p:nvPr/>
          </p:nvGrpSpPr>
          <p:grpSpPr>
            <a:xfrm>
              <a:off x="3924300" y="1282386"/>
              <a:ext cx="5164204" cy="5564486"/>
              <a:chOff x="1734414" y="495298"/>
              <a:chExt cx="4361585" cy="5853549"/>
            </a:xfrm>
          </p:grpSpPr>
          <p:sp>
            <p:nvSpPr>
              <p:cNvPr id="65" name="Google Shape;102;p1"/>
              <p:cNvSpPr/>
              <p:nvPr/>
            </p:nvSpPr>
            <p:spPr>
              <a:xfrm rot="16200000">
                <a:off x="995360" y="1234352"/>
                <a:ext cx="5839694" cy="4361585"/>
              </a:xfrm>
              <a:prstGeom prst="round2SameRect">
                <a:avLst>
                  <a:gd name="adj1" fmla="val 4054"/>
                  <a:gd name="adj2" fmla="val 0"/>
                </a:avLst>
              </a:prstGeom>
              <a:solidFill>
                <a:srgbClr val="F1F1F1"/>
              </a:solidFill>
              <a:ln>
                <a:noFill/>
              </a:ln>
              <a:effectLst>
                <a:outerShdw blurRad="203200" dist="508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6" name="Google Shape;103;p1"/>
              <p:cNvCxnSpPr/>
              <p:nvPr/>
            </p:nvCxnSpPr>
            <p:spPr>
              <a:xfrm>
                <a:off x="1734414" y="1440870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" name="Google Shape;104;p1"/>
              <p:cNvCxnSpPr/>
              <p:nvPr/>
            </p:nvCxnSpPr>
            <p:spPr>
              <a:xfrm>
                <a:off x="5597236" y="509152"/>
                <a:ext cx="0" cy="5839695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5050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" name="Google Shape;105;p1"/>
              <p:cNvCxnSpPr/>
              <p:nvPr/>
            </p:nvCxnSpPr>
            <p:spPr>
              <a:xfrm>
                <a:off x="1734414" y="1801088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" name="Google Shape;106;p1"/>
              <p:cNvCxnSpPr/>
              <p:nvPr/>
            </p:nvCxnSpPr>
            <p:spPr>
              <a:xfrm>
                <a:off x="1734414" y="2161306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" name="Google Shape;107;p1"/>
              <p:cNvCxnSpPr/>
              <p:nvPr/>
            </p:nvCxnSpPr>
            <p:spPr>
              <a:xfrm>
                <a:off x="1734414" y="2521524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" name="Google Shape;108;p1"/>
              <p:cNvCxnSpPr/>
              <p:nvPr/>
            </p:nvCxnSpPr>
            <p:spPr>
              <a:xfrm>
                <a:off x="1734414" y="2881742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" name="Google Shape;109;p1"/>
              <p:cNvCxnSpPr/>
              <p:nvPr/>
            </p:nvCxnSpPr>
            <p:spPr>
              <a:xfrm>
                <a:off x="1734414" y="3241960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4" name="Google Shape;110;p1"/>
              <p:cNvCxnSpPr/>
              <p:nvPr/>
            </p:nvCxnSpPr>
            <p:spPr>
              <a:xfrm>
                <a:off x="1734414" y="3602178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" name="Google Shape;111;p1"/>
              <p:cNvCxnSpPr/>
              <p:nvPr/>
            </p:nvCxnSpPr>
            <p:spPr>
              <a:xfrm>
                <a:off x="1734414" y="3962396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" name="Google Shape;112;p1"/>
              <p:cNvCxnSpPr/>
              <p:nvPr/>
            </p:nvCxnSpPr>
            <p:spPr>
              <a:xfrm>
                <a:off x="1734414" y="4322614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13;p1"/>
              <p:cNvCxnSpPr/>
              <p:nvPr/>
            </p:nvCxnSpPr>
            <p:spPr>
              <a:xfrm>
                <a:off x="1734414" y="4682832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" name="Google Shape;114;p1"/>
              <p:cNvCxnSpPr/>
              <p:nvPr/>
            </p:nvCxnSpPr>
            <p:spPr>
              <a:xfrm>
                <a:off x="1734414" y="5043050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" name="Google Shape;115;p1"/>
              <p:cNvCxnSpPr/>
              <p:nvPr/>
            </p:nvCxnSpPr>
            <p:spPr>
              <a:xfrm>
                <a:off x="1734414" y="5403268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0" name="Google Shape;116;p1"/>
              <p:cNvCxnSpPr/>
              <p:nvPr/>
            </p:nvCxnSpPr>
            <p:spPr>
              <a:xfrm>
                <a:off x="1734414" y="5763486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1" name="Google Shape;149;p1"/>
            <p:cNvGrpSpPr/>
            <p:nvPr/>
          </p:nvGrpSpPr>
          <p:grpSpPr>
            <a:xfrm>
              <a:off x="8590872" y="1219534"/>
              <a:ext cx="1122676" cy="5627338"/>
              <a:chOff x="5597236" y="488368"/>
              <a:chExt cx="1122676" cy="5839694"/>
            </a:xfrm>
          </p:grpSpPr>
          <p:sp>
            <p:nvSpPr>
              <p:cNvPr id="112" name="Google Shape;150;p1"/>
              <p:cNvSpPr/>
              <p:nvPr/>
            </p:nvSpPr>
            <p:spPr>
              <a:xfrm>
                <a:off x="5597236" y="488368"/>
                <a:ext cx="1122676" cy="5839694"/>
              </a:xfrm>
              <a:prstGeom prst="rect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49600">
                    <a:srgbClr val="7F7F7F">
                      <a:alpha val="7294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3" name="Google Shape;151;p1"/>
              <p:cNvGrpSpPr/>
              <p:nvPr/>
            </p:nvGrpSpPr>
            <p:grpSpPr>
              <a:xfrm>
                <a:off x="5847936" y="991929"/>
                <a:ext cx="568696" cy="201168"/>
                <a:chOff x="5868383" y="858579"/>
                <a:chExt cx="568696" cy="201168"/>
              </a:xfrm>
            </p:grpSpPr>
            <p:sp>
              <p:nvSpPr>
                <p:cNvPr id="167" name="Google Shape;152;p1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" name="Google Shape;153;p1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" name="Google Shape;154;p1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155;p1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4" name="Google Shape;156;p1"/>
              <p:cNvGrpSpPr/>
              <p:nvPr/>
            </p:nvGrpSpPr>
            <p:grpSpPr>
              <a:xfrm>
                <a:off x="5847936" y="1507207"/>
                <a:ext cx="568696" cy="201168"/>
                <a:chOff x="5868383" y="858579"/>
                <a:chExt cx="568696" cy="201168"/>
              </a:xfrm>
            </p:grpSpPr>
            <p:sp>
              <p:nvSpPr>
                <p:cNvPr id="163" name="Google Shape;157;p1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" name="Google Shape;158;p1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159;p1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" name="Google Shape;160;p1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5" name="Google Shape;161;p1"/>
              <p:cNvGrpSpPr/>
              <p:nvPr/>
            </p:nvGrpSpPr>
            <p:grpSpPr>
              <a:xfrm>
                <a:off x="5847936" y="2537763"/>
                <a:ext cx="568696" cy="201168"/>
                <a:chOff x="5868383" y="858579"/>
                <a:chExt cx="568696" cy="201168"/>
              </a:xfrm>
            </p:grpSpPr>
            <p:sp>
              <p:nvSpPr>
                <p:cNvPr id="159" name="Google Shape;162;p1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163;p1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164;p1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" name="Google Shape;165;p1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6" name="Google Shape;166;p1"/>
              <p:cNvGrpSpPr/>
              <p:nvPr/>
            </p:nvGrpSpPr>
            <p:grpSpPr>
              <a:xfrm>
                <a:off x="5847936" y="3568319"/>
                <a:ext cx="568696" cy="201168"/>
                <a:chOff x="5868383" y="858579"/>
                <a:chExt cx="568696" cy="201168"/>
              </a:xfrm>
            </p:grpSpPr>
            <p:sp>
              <p:nvSpPr>
                <p:cNvPr id="155" name="Google Shape;167;p1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" name="Google Shape;168;p1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" name="Google Shape;169;p1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" name="Google Shape;170;p1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7" name="Google Shape;171;p1"/>
              <p:cNvGrpSpPr/>
              <p:nvPr/>
            </p:nvGrpSpPr>
            <p:grpSpPr>
              <a:xfrm>
                <a:off x="5847936" y="4083597"/>
                <a:ext cx="568696" cy="201168"/>
                <a:chOff x="5868383" y="858579"/>
                <a:chExt cx="568696" cy="201168"/>
              </a:xfrm>
            </p:grpSpPr>
            <p:sp>
              <p:nvSpPr>
                <p:cNvPr id="151" name="Google Shape;172;p1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173;p1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174;p1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175;p1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8" name="Google Shape;176;p1"/>
              <p:cNvGrpSpPr/>
              <p:nvPr/>
            </p:nvGrpSpPr>
            <p:grpSpPr>
              <a:xfrm>
                <a:off x="5847936" y="5114153"/>
                <a:ext cx="568696" cy="201168"/>
                <a:chOff x="5868383" y="858579"/>
                <a:chExt cx="568696" cy="201168"/>
              </a:xfrm>
            </p:grpSpPr>
            <p:sp>
              <p:nvSpPr>
                <p:cNvPr id="147" name="Google Shape;177;p1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178;p1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79;p1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180;p1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9" name="Google Shape;181;p1"/>
              <p:cNvGrpSpPr/>
              <p:nvPr/>
            </p:nvGrpSpPr>
            <p:grpSpPr>
              <a:xfrm>
                <a:off x="5847936" y="5629431"/>
                <a:ext cx="568696" cy="201168"/>
                <a:chOff x="5868383" y="858579"/>
                <a:chExt cx="568696" cy="201168"/>
              </a:xfrm>
            </p:grpSpPr>
            <p:sp>
              <p:nvSpPr>
                <p:cNvPr id="143" name="Google Shape;182;p1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83;p1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" name="Google Shape;184;p1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185;p1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0" name="Google Shape;186;p1"/>
              <p:cNvGrpSpPr/>
              <p:nvPr/>
            </p:nvGrpSpPr>
            <p:grpSpPr>
              <a:xfrm>
                <a:off x="5847936" y="2022485"/>
                <a:ext cx="568696" cy="201168"/>
                <a:chOff x="5868383" y="858579"/>
                <a:chExt cx="568696" cy="201168"/>
              </a:xfrm>
            </p:grpSpPr>
            <p:sp>
              <p:nvSpPr>
                <p:cNvPr id="139" name="Google Shape;187;p1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88;p1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89;p1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190;p1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1" name="Google Shape;191;p1"/>
              <p:cNvGrpSpPr/>
              <p:nvPr/>
            </p:nvGrpSpPr>
            <p:grpSpPr>
              <a:xfrm>
                <a:off x="5847936" y="3053041"/>
                <a:ext cx="568696" cy="201168"/>
                <a:chOff x="5868383" y="858579"/>
                <a:chExt cx="568696" cy="201168"/>
              </a:xfrm>
            </p:grpSpPr>
            <p:sp>
              <p:nvSpPr>
                <p:cNvPr id="135" name="Google Shape;192;p1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93;p1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194;p1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" name="Google Shape;195;p1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2" name="Google Shape;196;p1"/>
              <p:cNvGrpSpPr/>
              <p:nvPr/>
            </p:nvGrpSpPr>
            <p:grpSpPr>
              <a:xfrm>
                <a:off x="5847936" y="4598875"/>
                <a:ext cx="568696" cy="201168"/>
                <a:chOff x="5868383" y="858579"/>
                <a:chExt cx="568696" cy="201168"/>
              </a:xfrm>
            </p:grpSpPr>
            <p:sp>
              <p:nvSpPr>
                <p:cNvPr id="123" name="Google Shape;197;p1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98;p1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99;p1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" name="Google Shape;200;p1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pic>
          <p:nvPicPr>
            <p:cNvPr id="171" name="Graphic 26">
              <a:extLst>
                <a:ext uri="{FF2B5EF4-FFF2-40B4-BE49-F238E27FC236}">
                  <a16:creationId xmlns="" xmlns:a16="http://schemas.microsoft.com/office/drawing/2014/main" id="{CB8C1ED7-F581-415F-B310-913BECE72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285" y="1613975"/>
              <a:ext cx="4416987" cy="4838455"/>
            </a:xfrm>
            <a:prstGeom prst="rect">
              <a:avLst/>
            </a:prstGeom>
          </p:spPr>
        </p:pic>
        <p:grpSp>
          <p:nvGrpSpPr>
            <p:cNvPr id="175" name="Group 84">
              <a:extLst>
                <a:ext uri="{FF2B5EF4-FFF2-40B4-BE49-F238E27FC236}">
                  <a16:creationId xmlns:a16="http://schemas.microsoft.com/office/drawing/2014/main" xmlns="" id="{706834C1-82D1-497D-8C56-9F86A9E84F86}"/>
                </a:ext>
              </a:extLst>
            </p:cNvPr>
            <p:cNvGrpSpPr/>
            <p:nvPr/>
          </p:nvGrpSpPr>
          <p:grpSpPr>
            <a:xfrm>
              <a:off x="5886449" y="1277636"/>
              <a:ext cx="1275566" cy="461665"/>
              <a:chOff x="1302784" y="2505412"/>
              <a:chExt cx="623330" cy="461665"/>
            </a:xfrm>
          </p:grpSpPr>
          <p:sp>
            <p:nvSpPr>
              <p:cNvPr id="176" name="Rectangle 39">
                <a:extLst>
                  <a:ext uri="{FF2B5EF4-FFF2-40B4-BE49-F238E27FC236}">
                    <a16:creationId xmlns:a16="http://schemas.microsoft.com/office/drawing/2014/main" xmlns="" id="{99014343-0912-40CE-B895-BD4566B81FC4}"/>
                  </a:ext>
                </a:extLst>
              </p:cNvPr>
              <p:cNvSpPr/>
              <p:nvPr/>
            </p:nvSpPr>
            <p:spPr>
              <a:xfrm flipH="1">
                <a:off x="1302784" y="2513198"/>
                <a:ext cx="539931" cy="41721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TextBox 75">
                <a:extLst>
                  <a:ext uri="{FF2B5EF4-FFF2-40B4-BE49-F238E27FC236}">
                    <a16:creationId xmlns:a16="http://schemas.microsoft.com/office/drawing/2014/main" xmlns="" id="{D5DD5411-44CA-4DF8-A259-53D0BDF41CDE}"/>
                  </a:ext>
                </a:extLst>
              </p:cNvPr>
              <p:cNvSpPr txBox="1"/>
              <p:nvPr/>
            </p:nvSpPr>
            <p:spPr>
              <a:xfrm>
                <a:off x="1374154" y="2505412"/>
                <a:ext cx="551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 smtClean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الخُلُق</a:t>
                </a:r>
                <a:endParaRPr lang="ar-SY" sz="2400" b="1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</p:grpSp>
      <p:sp>
        <p:nvSpPr>
          <p:cNvPr id="172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4411064" y="3276531"/>
            <a:ext cx="1363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أثر </a:t>
            </a:r>
            <a:r>
              <a:rPr lang="ar-SY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الضمير</a:t>
            </a:r>
          </a:p>
          <a:p>
            <a:pPr algn="ctr"/>
            <a:r>
              <a:rPr lang="ar-SY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ar-SY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في الخلق </a:t>
            </a:r>
          </a:p>
        </p:txBody>
      </p:sp>
      <p:sp>
        <p:nvSpPr>
          <p:cNvPr id="173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4620693" y="4464468"/>
            <a:ext cx="944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أمثلة للخلق </a:t>
            </a:r>
          </a:p>
        </p:txBody>
      </p:sp>
      <p:sp>
        <p:nvSpPr>
          <p:cNvPr id="174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4723704" y="5801924"/>
            <a:ext cx="85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خلاصة </a:t>
            </a:r>
          </a:p>
        </p:txBody>
      </p:sp>
    </p:spTree>
    <p:extLst>
      <p:ext uri="{BB962C8B-B14F-4D97-AF65-F5344CB8AC3E}">
        <p14:creationId xmlns:p14="http://schemas.microsoft.com/office/powerpoint/2010/main" val="241834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7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0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1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3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 animBg="1"/>
          <p:bldP spid="88" grpId="0" animBg="1"/>
          <p:bldP spid="89" grpId="0" animBg="1"/>
          <p:bldP spid="97" grpId="0" animBg="1"/>
          <p:bldP spid="98" grpId="0" animBg="1"/>
          <p:bldP spid="99" grpId="0" animBg="1"/>
          <p:bldP spid="100" grpId="0" animBg="1"/>
          <p:bldP spid="101" grpId="0"/>
          <p:bldP spid="103" grpId="0"/>
          <p:bldP spid="172" grpId="0"/>
          <p:bldP spid="173" grpId="0"/>
          <p:bldP spid="17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7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3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 animBg="1"/>
          <p:bldP spid="88" grpId="0" animBg="1"/>
          <p:bldP spid="89" grpId="0" animBg="1"/>
          <p:bldP spid="97" grpId="0" animBg="1"/>
          <p:bldP spid="98" grpId="0" animBg="1"/>
          <p:bldP spid="99" grpId="0" animBg="1"/>
          <p:bldP spid="100" grpId="0" animBg="1"/>
          <p:bldP spid="101" grpId="0"/>
          <p:bldP spid="103" grpId="0"/>
          <p:bldP spid="172" grpId="0"/>
          <p:bldP spid="173" grpId="0"/>
          <p:bldP spid="17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42249" y="1638634"/>
            <a:ext cx="1303383" cy="1792512"/>
          </a:xfrm>
          <a:prstGeom prst="rect">
            <a:avLst/>
          </a:prstGeom>
          <a:gradFill>
            <a:gsLst>
              <a:gs pos="0">
                <a:srgbClr val="CC00CC"/>
              </a:gs>
              <a:gs pos="100000">
                <a:srgbClr val="6600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75117" y="163863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26396" y="-35179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13728" y="1764186"/>
            <a:ext cx="1001486" cy="1186810"/>
            <a:chOff x="3009022" y="4211323"/>
            <a:chExt cx="1001486" cy="1186810"/>
          </a:xfrm>
        </p:grpSpPr>
        <p:sp>
          <p:nvSpPr>
            <p:cNvPr id="91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2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93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16016" y="287627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4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48871" y="-348164"/>
            <a:ext cx="908531" cy="2365989"/>
            <a:chOff x="1232840" y="335569"/>
            <a:chExt cx="908531" cy="2365989"/>
          </a:xfrm>
        </p:grpSpPr>
        <p:sp>
          <p:nvSpPr>
            <p:cNvPr id="95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32840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7B007C"/>
                  </a:solidFill>
                  <a:latin typeface="Oswald" panose="02000503000000000000" pitchFamily="2" charset="0"/>
                </a:rPr>
                <a:t>أخلاق و فضائل</a:t>
              </a:r>
              <a:endParaRPr lang="ar-SY" sz="2000" b="1" dirty="0">
                <a:solidFill>
                  <a:srgbClr val="7B007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6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الخُلُق</a:t>
              </a:r>
            </a:p>
          </p:txBody>
        </p:sp>
      </p:grpSp>
      <p:sp>
        <p:nvSpPr>
          <p:cNvPr id="97" name="Oval 39">
            <a:extLst>
              <a:ext uri="{FF2B5EF4-FFF2-40B4-BE49-F238E27FC236}">
                <a16:creationId xmlns:a16="http://schemas.microsoft.com/office/drawing/2014/main" xmlns="" id="{05335CBB-05C3-40B6-8758-E5BD10E2530B}"/>
              </a:ext>
            </a:extLst>
          </p:cNvPr>
          <p:cNvSpPr/>
          <p:nvPr/>
        </p:nvSpPr>
        <p:spPr>
          <a:xfrm>
            <a:off x="-178342" y="5389784"/>
            <a:ext cx="2543318" cy="445595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9000"/>
                </a:schemeClr>
              </a:gs>
              <a:gs pos="100000">
                <a:srgbClr val="BFBFB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6350" stA="50000" endA="275" endPos="40000" dist="101600" dir="5400000" sy="-100000" algn="bl" rotWithShape="0"/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23">
            <a:extLst>
              <a:ext uri="{FF2B5EF4-FFF2-40B4-BE49-F238E27FC236}">
                <a16:creationId xmlns:a16="http://schemas.microsoft.com/office/drawing/2014/main" xmlns="" id="{7F8FD261-C06C-414F-9E84-B77B161A92D0}"/>
              </a:ext>
            </a:extLst>
          </p:cNvPr>
          <p:cNvSpPr/>
          <p:nvPr/>
        </p:nvSpPr>
        <p:spPr>
          <a:xfrm>
            <a:off x="99248" y="3617007"/>
            <a:ext cx="1895322" cy="18953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: Shape 47">
            <a:extLst>
              <a:ext uri="{FF2B5EF4-FFF2-40B4-BE49-F238E27FC236}">
                <a16:creationId xmlns:a16="http://schemas.microsoft.com/office/drawing/2014/main" xmlns="" id="{6F6C6184-EE9F-45FC-8A01-E0AD551BADAF}"/>
              </a:ext>
            </a:extLst>
          </p:cNvPr>
          <p:cNvSpPr/>
          <p:nvPr/>
        </p:nvSpPr>
        <p:spPr>
          <a:xfrm>
            <a:off x="818991" y="3611163"/>
            <a:ext cx="1115379" cy="1336150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: Shape 24">
            <a:extLst>
              <a:ext uri="{FF2B5EF4-FFF2-40B4-BE49-F238E27FC236}">
                <a16:creationId xmlns:a16="http://schemas.microsoft.com/office/drawing/2014/main" xmlns="" id="{78328E0F-5909-4689-BCE4-D1C7E00E5E4C}"/>
              </a:ext>
            </a:extLst>
          </p:cNvPr>
          <p:cNvSpPr/>
          <p:nvPr/>
        </p:nvSpPr>
        <p:spPr>
          <a:xfrm>
            <a:off x="940879" y="3617008"/>
            <a:ext cx="1088646" cy="1304126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25">
            <a:extLst>
              <a:ext uri="{FF2B5EF4-FFF2-40B4-BE49-F238E27FC236}">
                <a16:creationId xmlns:a16="http://schemas.microsoft.com/office/drawing/2014/main" xmlns="" id="{3880956F-289D-44FF-8BE0-B59D43DB10FF}"/>
              </a:ext>
            </a:extLst>
          </p:cNvPr>
          <p:cNvSpPr txBox="1"/>
          <p:nvPr/>
        </p:nvSpPr>
        <p:spPr>
          <a:xfrm>
            <a:off x="1244573" y="4333118"/>
            <a:ext cx="65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" name="Graphic 26" descr="Lightbulb">
            <a:extLst>
              <a:ext uri="{FF2B5EF4-FFF2-40B4-BE49-F238E27FC236}">
                <a16:creationId xmlns:a16="http://schemas.microsoft.com/office/drawing/2014/main" xmlns="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61909" y="3918934"/>
            <a:ext cx="640080" cy="640080"/>
          </a:xfrm>
          <a:prstGeom prst="rect">
            <a:avLst/>
          </a:prstGeom>
        </p:spPr>
      </p:pic>
      <p:sp>
        <p:nvSpPr>
          <p:cNvPr id="103" name="TextBox 27">
            <a:extLst>
              <a:ext uri="{FF2B5EF4-FFF2-40B4-BE49-F238E27FC236}">
                <a16:creationId xmlns:a16="http://schemas.microsoft.com/office/drawing/2014/main" xmlns="" id="{B607D86F-8A6D-4EAE-8CE6-59024662943A}"/>
              </a:ext>
            </a:extLst>
          </p:cNvPr>
          <p:cNvSpPr txBox="1"/>
          <p:nvPr/>
        </p:nvSpPr>
        <p:spPr>
          <a:xfrm>
            <a:off x="231517" y="4642904"/>
            <a:ext cx="146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latin typeface="Century Gothic" panose="020B0502020202020204" pitchFamily="34" charset="0"/>
              </a:rPr>
              <a:t>الاستراتيجية القرائية</a:t>
            </a:r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xmlns="" id="{28D2755F-8B34-4237-BD21-5D26090FA784}"/>
              </a:ext>
            </a:extLst>
          </p:cNvPr>
          <p:cNvSpPr/>
          <p:nvPr/>
        </p:nvSpPr>
        <p:spPr>
          <a:xfrm rot="5400000" flipH="1">
            <a:off x="9060329" y="3538647"/>
            <a:ext cx="5672721" cy="325576"/>
          </a:xfrm>
          <a:prstGeom prst="rect">
            <a:avLst/>
          </a:prstGeom>
          <a:gradFill flip="none" rotWithShape="1">
            <a:gsLst>
              <a:gs pos="47800">
                <a:schemeClr val="bg1">
                  <a:lumMod val="95000"/>
                </a:schemeClr>
              </a:gs>
              <a:gs pos="7000">
                <a:schemeClr val="bg1">
                  <a:lumMod val="65000"/>
                </a:schemeClr>
              </a:gs>
              <a:gs pos="84000">
                <a:schemeClr val="tx1">
                  <a:lumMod val="75000"/>
                  <a:lumOff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257">
            <a:extLst>
              <a:ext uri="{FF2B5EF4-FFF2-40B4-BE49-F238E27FC236}">
                <a16:creationId xmlns:a16="http://schemas.microsoft.com/office/drawing/2014/main" xmlns="" id="{66EEE24E-056C-4334-81EA-CB530FC1C894}"/>
              </a:ext>
            </a:extLst>
          </p:cNvPr>
          <p:cNvGrpSpPr/>
          <p:nvPr/>
        </p:nvGrpSpPr>
        <p:grpSpPr>
          <a:xfrm rot="5400000" flipH="1">
            <a:off x="8969466" y="-1833030"/>
            <a:ext cx="470550" cy="5760281"/>
            <a:chOff x="10161265" y="1189004"/>
            <a:chExt cx="1671101" cy="4355635"/>
          </a:xfrm>
          <a:effectLst/>
        </p:grpSpPr>
        <p:sp>
          <p:nvSpPr>
            <p:cNvPr id="125" name="Rectangle: Top Corners Rounded 258">
              <a:extLst>
                <a:ext uri="{FF2B5EF4-FFF2-40B4-BE49-F238E27FC236}">
                  <a16:creationId xmlns:a16="http://schemas.microsoft.com/office/drawing/2014/main" xmlns="" id="{589583B3-8333-42A8-851B-97A31484BA39}"/>
                </a:ext>
              </a:extLst>
            </p:cNvPr>
            <p:cNvSpPr/>
            <p:nvPr/>
          </p:nvSpPr>
          <p:spPr>
            <a:xfrm>
              <a:off x="11196643" y="1200136"/>
              <a:ext cx="2044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: Top Corners Rounded 259">
              <a:extLst>
                <a:ext uri="{FF2B5EF4-FFF2-40B4-BE49-F238E27FC236}">
                  <a16:creationId xmlns:a16="http://schemas.microsoft.com/office/drawing/2014/main" xmlns="" id="{1C19538E-40F1-4DBD-8BC7-56964437FCA3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260">
              <a:extLst>
                <a:ext uri="{FF2B5EF4-FFF2-40B4-BE49-F238E27FC236}">
                  <a16:creationId xmlns:a16="http://schemas.microsoft.com/office/drawing/2014/main" xmlns="" id="{C35E56C8-8B1D-49AF-87BB-0F05A5B29C56}"/>
                </a:ext>
              </a:extLst>
            </p:cNvPr>
            <p:cNvSpPr/>
            <p:nvPr/>
          </p:nvSpPr>
          <p:spPr>
            <a:xfrm rot="5400000">
              <a:off x="10787245" y="1426887"/>
              <a:ext cx="403132" cy="464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8" name="Arrow: Pentagon 261">
              <a:extLst>
                <a:ext uri="{FF2B5EF4-FFF2-40B4-BE49-F238E27FC236}">
                  <a16:creationId xmlns:a16="http://schemas.microsoft.com/office/drawing/2014/main" xmlns="" id="{B85E8C64-681E-4408-9A23-F6D2CFEDE43E}"/>
                </a:ext>
              </a:extLst>
            </p:cNvPr>
            <p:cNvSpPr/>
            <p:nvPr/>
          </p:nvSpPr>
          <p:spPr>
            <a:xfrm rot="5400000">
              <a:off x="9102720" y="2814993"/>
              <a:ext cx="3788191" cy="1671101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Arrow: Pentagon 262">
              <a:extLst>
                <a:ext uri="{FF2B5EF4-FFF2-40B4-BE49-F238E27FC236}">
                  <a16:creationId xmlns:a16="http://schemas.microsoft.com/office/drawing/2014/main" xmlns="" id="{EBEA96A7-CE35-4F91-A1D9-47AB9B79A445}"/>
                </a:ext>
              </a:extLst>
            </p:cNvPr>
            <p:cNvSpPr/>
            <p:nvPr/>
          </p:nvSpPr>
          <p:spPr>
            <a:xfrm rot="5400000">
              <a:off x="9186630" y="2952283"/>
              <a:ext cx="3620378" cy="1391480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Arrow: Pentagon 263">
              <a:extLst>
                <a:ext uri="{FF2B5EF4-FFF2-40B4-BE49-F238E27FC236}">
                  <a16:creationId xmlns:a16="http://schemas.microsoft.com/office/drawing/2014/main" xmlns="" id="{431D0A48-73BE-467C-AA02-5772A5B0608D}"/>
                </a:ext>
              </a:extLst>
            </p:cNvPr>
            <p:cNvSpPr/>
            <p:nvPr/>
          </p:nvSpPr>
          <p:spPr>
            <a:xfrm rot="5400000">
              <a:off x="10782791" y="1045454"/>
              <a:ext cx="463589" cy="750690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1" name="TextBox 264">
              <a:extLst>
                <a:ext uri="{FF2B5EF4-FFF2-40B4-BE49-F238E27FC236}">
                  <a16:creationId xmlns:a16="http://schemas.microsoft.com/office/drawing/2014/main" xmlns="" id="{234BBD9A-97F9-40E1-A133-33E75B5D8C49}"/>
                </a:ext>
              </a:extLst>
            </p:cNvPr>
            <p:cNvSpPr txBox="1"/>
            <p:nvPr/>
          </p:nvSpPr>
          <p:spPr>
            <a:xfrm rot="5400000">
              <a:off x="9288347" y="3050448"/>
              <a:ext cx="3503890" cy="131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</a:rPr>
                <a:t>2- أقرأ القصة الآتية , ثم أكمل الجدول وفق المطلوب</a:t>
              </a:r>
              <a:endParaRPr lang="ar-SY" b="1" dirty="0"/>
            </a:p>
          </p:txBody>
        </p:sp>
      </p:grpSp>
      <p:sp>
        <p:nvSpPr>
          <p:cNvPr id="63" name="Google Shape;85;p1"/>
          <p:cNvSpPr/>
          <p:nvPr/>
        </p:nvSpPr>
        <p:spPr>
          <a:xfrm rot="-5400000">
            <a:off x="3338427" y="1244690"/>
            <a:ext cx="5590589" cy="5587238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101600" dist="762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" name="Google Shape;101;p1"/>
          <p:cNvGrpSpPr/>
          <p:nvPr/>
        </p:nvGrpSpPr>
        <p:grpSpPr>
          <a:xfrm>
            <a:off x="3543302" y="1282386"/>
            <a:ext cx="5545202" cy="5564486"/>
            <a:chOff x="1734414" y="495298"/>
            <a:chExt cx="4361585" cy="5853549"/>
          </a:xfrm>
        </p:grpSpPr>
        <p:sp>
          <p:nvSpPr>
            <p:cNvPr id="65" name="Google Shape;102;p1"/>
            <p:cNvSpPr/>
            <p:nvPr/>
          </p:nvSpPr>
          <p:spPr>
            <a:xfrm rot="162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" name="Google Shape;103;p1"/>
            <p:cNvCxnSpPr/>
            <p:nvPr/>
          </p:nvCxnSpPr>
          <p:spPr>
            <a:xfrm>
              <a:off x="1734414" y="144087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" name="Google Shape;104;p1"/>
            <p:cNvCxnSpPr/>
            <p:nvPr/>
          </p:nvCxnSpPr>
          <p:spPr>
            <a:xfrm>
              <a:off x="5597236" y="509152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8" name="Google Shape;105;p1"/>
            <p:cNvCxnSpPr/>
            <p:nvPr/>
          </p:nvCxnSpPr>
          <p:spPr>
            <a:xfrm>
              <a:off x="1734414" y="180108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" name="Google Shape;106;p1"/>
            <p:cNvCxnSpPr/>
            <p:nvPr/>
          </p:nvCxnSpPr>
          <p:spPr>
            <a:xfrm>
              <a:off x="1734414" y="216130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" name="Google Shape;107;p1"/>
            <p:cNvCxnSpPr/>
            <p:nvPr/>
          </p:nvCxnSpPr>
          <p:spPr>
            <a:xfrm>
              <a:off x="1734414" y="252152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" name="Google Shape;108;p1"/>
            <p:cNvCxnSpPr/>
            <p:nvPr/>
          </p:nvCxnSpPr>
          <p:spPr>
            <a:xfrm>
              <a:off x="1734414" y="288174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" name="Google Shape;109;p1"/>
            <p:cNvCxnSpPr/>
            <p:nvPr/>
          </p:nvCxnSpPr>
          <p:spPr>
            <a:xfrm>
              <a:off x="1734414" y="324196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" name="Google Shape;110;p1"/>
            <p:cNvCxnSpPr/>
            <p:nvPr/>
          </p:nvCxnSpPr>
          <p:spPr>
            <a:xfrm>
              <a:off x="1734414" y="360217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" name="Google Shape;111;p1"/>
            <p:cNvCxnSpPr/>
            <p:nvPr/>
          </p:nvCxnSpPr>
          <p:spPr>
            <a:xfrm>
              <a:off x="1734414" y="396239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" name="Google Shape;112;p1"/>
            <p:cNvCxnSpPr/>
            <p:nvPr/>
          </p:nvCxnSpPr>
          <p:spPr>
            <a:xfrm>
              <a:off x="1734414" y="432261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" name="Google Shape;113;p1"/>
            <p:cNvCxnSpPr/>
            <p:nvPr/>
          </p:nvCxnSpPr>
          <p:spPr>
            <a:xfrm>
              <a:off x="1734414" y="468283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8" name="Google Shape;114;p1"/>
            <p:cNvCxnSpPr/>
            <p:nvPr/>
          </p:nvCxnSpPr>
          <p:spPr>
            <a:xfrm>
              <a:off x="1734414" y="504305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9" name="Google Shape;115;p1"/>
            <p:cNvCxnSpPr/>
            <p:nvPr/>
          </p:nvCxnSpPr>
          <p:spPr>
            <a:xfrm>
              <a:off x="1734414" y="540326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" name="Google Shape;116;p1"/>
            <p:cNvCxnSpPr/>
            <p:nvPr/>
          </p:nvCxnSpPr>
          <p:spPr>
            <a:xfrm>
              <a:off x="1734414" y="576348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11" name="Google Shape;149;p1"/>
          <p:cNvGrpSpPr/>
          <p:nvPr/>
        </p:nvGrpSpPr>
        <p:grpSpPr>
          <a:xfrm>
            <a:off x="8590872" y="1219534"/>
            <a:ext cx="1122676" cy="5627338"/>
            <a:chOff x="5597236" y="488368"/>
            <a:chExt cx="1122676" cy="5839694"/>
          </a:xfrm>
        </p:grpSpPr>
        <p:sp>
          <p:nvSpPr>
            <p:cNvPr id="112" name="Google Shape;150;p1"/>
            <p:cNvSpPr/>
            <p:nvPr/>
          </p:nvSpPr>
          <p:spPr>
            <a:xfrm>
              <a:off x="5597236" y="488368"/>
              <a:ext cx="1122676" cy="5839694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49600">
                  <a:srgbClr val="7F7F7F">
                    <a:alpha val="72941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" name="Google Shape;151;p1"/>
            <p:cNvGrpSpPr/>
            <p:nvPr/>
          </p:nvGrpSpPr>
          <p:grpSpPr>
            <a:xfrm>
              <a:off x="5847936" y="991929"/>
              <a:ext cx="568696" cy="201168"/>
              <a:chOff x="5868383" y="858579"/>
              <a:chExt cx="568696" cy="201168"/>
            </a:xfrm>
          </p:grpSpPr>
          <p:sp>
            <p:nvSpPr>
              <p:cNvPr id="167" name="Google Shape;152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53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54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55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" name="Google Shape;156;p1"/>
            <p:cNvGrpSpPr/>
            <p:nvPr/>
          </p:nvGrpSpPr>
          <p:grpSpPr>
            <a:xfrm>
              <a:off x="5847936" y="1507207"/>
              <a:ext cx="568696" cy="201168"/>
              <a:chOff x="5868383" y="858579"/>
              <a:chExt cx="568696" cy="201168"/>
            </a:xfrm>
          </p:grpSpPr>
          <p:sp>
            <p:nvSpPr>
              <p:cNvPr id="163" name="Google Shape;157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8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59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0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61;p1"/>
            <p:cNvGrpSpPr/>
            <p:nvPr/>
          </p:nvGrpSpPr>
          <p:grpSpPr>
            <a:xfrm>
              <a:off x="5847936" y="2537763"/>
              <a:ext cx="568696" cy="201168"/>
              <a:chOff x="5868383" y="858579"/>
              <a:chExt cx="568696" cy="201168"/>
            </a:xfrm>
          </p:grpSpPr>
          <p:sp>
            <p:nvSpPr>
              <p:cNvPr id="159" name="Google Shape;162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3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4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5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" name="Google Shape;166;p1"/>
            <p:cNvGrpSpPr/>
            <p:nvPr/>
          </p:nvGrpSpPr>
          <p:grpSpPr>
            <a:xfrm>
              <a:off x="5847936" y="3568319"/>
              <a:ext cx="568696" cy="201168"/>
              <a:chOff x="5868383" y="858579"/>
              <a:chExt cx="568696" cy="201168"/>
            </a:xfrm>
          </p:grpSpPr>
          <p:sp>
            <p:nvSpPr>
              <p:cNvPr id="155" name="Google Shape;167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68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69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70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" name="Google Shape;171;p1"/>
            <p:cNvGrpSpPr/>
            <p:nvPr/>
          </p:nvGrpSpPr>
          <p:grpSpPr>
            <a:xfrm>
              <a:off x="5847936" y="4083597"/>
              <a:ext cx="568696" cy="201168"/>
              <a:chOff x="5868383" y="858579"/>
              <a:chExt cx="568696" cy="201168"/>
            </a:xfrm>
          </p:grpSpPr>
          <p:sp>
            <p:nvSpPr>
              <p:cNvPr id="151" name="Google Shape;172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73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74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75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76;p1"/>
            <p:cNvGrpSpPr/>
            <p:nvPr/>
          </p:nvGrpSpPr>
          <p:grpSpPr>
            <a:xfrm>
              <a:off x="5847936" y="5114153"/>
              <a:ext cx="568696" cy="201168"/>
              <a:chOff x="5868383" y="858579"/>
              <a:chExt cx="568696" cy="201168"/>
            </a:xfrm>
          </p:grpSpPr>
          <p:sp>
            <p:nvSpPr>
              <p:cNvPr id="147" name="Google Shape;177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78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79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80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" name="Google Shape;181;p1"/>
            <p:cNvGrpSpPr/>
            <p:nvPr/>
          </p:nvGrpSpPr>
          <p:grpSpPr>
            <a:xfrm>
              <a:off x="5847936" y="5629431"/>
              <a:ext cx="568696" cy="201168"/>
              <a:chOff x="5868383" y="858579"/>
              <a:chExt cx="568696" cy="201168"/>
            </a:xfrm>
          </p:grpSpPr>
          <p:sp>
            <p:nvSpPr>
              <p:cNvPr id="143" name="Google Shape;182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83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84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85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" name="Google Shape;186;p1"/>
            <p:cNvGrpSpPr/>
            <p:nvPr/>
          </p:nvGrpSpPr>
          <p:grpSpPr>
            <a:xfrm>
              <a:off x="5847936" y="2022485"/>
              <a:ext cx="568696" cy="201168"/>
              <a:chOff x="5868383" y="858579"/>
              <a:chExt cx="568696" cy="201168"/>
            </a:xfrm>
          </p:grpSpPr>
          <p:sp>
            <p:nvSpPr>
              <p:cNvPr id="139" name="Google Shape;187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88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89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90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" name="Google Shape;191;p1"/>
            <p:cNvGrpSpPr/>
            <p:nvPr/>
          </p:nvGrpSpPr>
          <p:grpSpPr>
            <a:xfrm>
              <a:off x="5847936" y="3053041"/>
              <a:ext cx="568696" cy="201168"/>
              <a:chOff x="5868383" y="858579"/>
              <a:chExt cx="568696" cy="201168"/>
            </a:xfrm>
          </p:grpSpPr>
          <p:sp>
            <p:nvSpPr>
              <p:cNvPr id="135" name="Google Shape;192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93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94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95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" name="Google Shape;196;p1"/>
            <p:cNvGrpSpPr/>
            <p:nvPr/>
          </p:nvGrpSpPr>
          <p:grpSpPr>
            <a:xfrm>
              <a:off x="5847936" y="4598875"/>
              <a:ext cx="568696" cy="201168"/>
              <a:chOff x="5868383" y="858579"/>
              <a:chExt cx="568696" cy="201168"/>
            </a:xfrm>
          </p:grpSpPr>
          <p:sp>
            <p:nvSpPr>
              <p:cNvPr id="123" name="Google Shape;197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98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99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200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71" name="Graphic 26">
            <a:extLst>
              <a:ext uri="{FF2B5EF4-FFF2-40B4-BE49-F238E27FC236}">
                <a16:creationId xmlns="" xmlns:a16="http://schemas.microsoft.com/office/drawing/2014/main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96" y="1634382"/>
            <a:ext cx="5274066" cy="5192341"/>
          </a:xfrm>
          <a:prstGeom prst="rect">
            <a:avLst/>
          </a:prstGeom>
        </p:spPr>
      </p:pic>
      <p:sp>
        <p:nvSpPr>
          <p:cNvPr id="172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5235517" y="3918934"/>
            <a:ext cx="801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الرفق </a:t>
            </a:r>
          </a:p>
        </p:txBody>
      </p:sp>
      <p:sp>
        <p:nvSpPr>
          <p:cNvPr id="173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3779914" y="4927311"/>
            <a:ext cx="944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ما النصيحة التي قدمها الأب للولد؟ </a:t>
            </a:r>
          </a:p>
        </p:txBody>
      </p:sp>
      <p:sp>
        <p:nvSpPr>
          <p:cNvPr id="174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4880555" y="6141555"/>
            <a:ext cx="1147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استجابة الولد</a:t>
            </a:r>
          </a:p>
        </p:txBody>
      </p:sp>
      <p:sp>
        <p:nvSpPr>
          <p:cNvPr id="175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3563386" y="3799107"/>
            <a:ext cx="1455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ماذا فعل الأب بالسلحفاة حتى تخرج رأسها وأطرافها؟ </a:t>
            </a:r>
          </a:p>
        </p:txBody>
      </p:sp>
      <p:sp>
        <p:nvSpPr>
          <p:cNvPr id="176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4909765" y="5189836"/>
            <a:ext cx="1089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نصيحة الأب </a:t>
            </a:r>
          </a:p>
        </p:txBody>
      </p:sp>
      <p:sp>
        <p:nvSpPr>
          <p:cNvPr id="177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3717439" y="6018445"/>
            <a:ext cx="1147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ماذا رد الولد على أبيه ؟</a:t>
            </a:r>
          </a:p>
        </p:txBody>
      </p:sp>
    </p:spTree>
    <p:extLst>
      <p:ext uri="{BB962C8B-B14F-4D97-AF65-F5344CB8AC3E}">
        <p14:creationId xmlns:p14="http://schemas.microsoft.com/office/powerpoint/2010/main" val="415967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3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4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18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25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3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 animBg="1"/>
          <p:bldP spid="88" grpId="0" animBg="1"/>
          <p:bldP spid="89" grpId="0" animBg="1"/>
          <p:bldP spid="97" grpId="0" animBg="1"/>
          <p:bldP spid="98" grpId="0" animBg="1"/>
          <p:bldP spid="99" grpId="0" animBg="1"/>
          <p:bldP spid="100" grpId="0" animBg="1"/>
          <p:bldP spid="101" grpId="0"/>
          <p:bldP spid="103" grpId="0"/>
          <p:bldP spid="63" grpId="0" animBg="1"/>
          <p:bldP spid="172" grpId="0"/>
          <p:bldP spid="173" grpId="0"/>
          <p:bldP spid="174" grpId="0"/>
          <p:bldP spid="175" grpId="0"/>
          <p:bldP spid="176" grpId="0"/>
          <p:bldP spid="17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4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18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25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3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 animBg="1"/>
          <p:bldP spid="88" grpId="0" animBg="1"/>
          <p:bldP spid="89" grpId="0" animBg="1"/>
          <p:bldP spid="97" grpId="0" animBg="1"/>
          <p:bldP spid="98" grpId="0" animBg="1"/>
          <p:bldP spid="99" grpId="0" animBg="1"/>
          <p:bldP spid="100" grpId="0" animBg="1"/>
          <p:bldP spid="101" grpId="0"/>
          <p:bldP spid="103" grpId="0"/>
          <p:bldP spid="63" grpId="0" animBg="1"/>
          <p:bldP spid="172" grpId="0"/>
          <p:bldP spid="173" grpId="0"/>
          <p:bldP spid="174" grpId="0"/>
          <p:bldP spid="175" grpId="0"/>
          <p:bldP spid="176" grpId="0"/>
          <p:bldP spid="17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42249" y="1638634"/>
            <a:ext cx="1303383" cy="1792512"/>
          </a:xfrm>
          <a:prstGeom prst="rect">
            <a:avLst/>
          </a:prstGeom>
          <a:gradFill>
            <a:gsLst>
              <a:gs pos="0">
                <a:srgbClr val="CC00CC"/>
              </a:gs>
              <a:gs pos="100000">
                <a:srgbClr val="6600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75117" y="163863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26396" y="-35179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13728" y="1764186"/>
            <a:ext cx="1001486" cy="1186810"/>
            <a:chOff x="3009022" y="4211323"/>
            <a:chExt cx="1001486" cy="1186810"/>
          </a:xfrm>
        </p:grpSpPr>
        <p:sp>
          <p:nvSpPr>
            <p:cNvPr id="91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2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93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16016" y="287627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4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48871" y="-348164"/>
            <a:ext cx="908531" cy="2365989"/>
            <a:chOff x="1232840" y="335569"/>
            <a:chExt cx="908531" cy="2365989"/>
          </a:xfrm>
        </p:grpSpPr>
        <p:sp>
          <p:nvSpPr>
            <p:cNvPr id="95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32840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7B007C"/>
                  </a:solidFill>
                  <a:latin typeface="Oswald" panose="02000503000000000000" pitchFamily="2" charset="0"/>
                </a:rPr>
                <a:t>أخلاق و فضائل</a:t>
              </a:r>
              <a:endParaRPr lang="ar-SY" sz="2000" b="1" dirty="0">
                <a:solidFill>
                  <a:srgbClr val="7B007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6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الخُلُق</a:t>
              </a:r>
            </a:p>
          </p:txBody>
        </p:sp>
      </p:grpSp>
      <p:sp>
        <p:nvSpPr>
          <p:cNvPr id="97" name="Oval 39">
            <a:extLst>
              <a:ext uri="{FF2B5EF4-FFF2-40B4-BE49-F238E27FC236}">
                <a16:creationId xmlns:a16="http://schemas.microsoft.com/office/drawing/2014/main" xmlns="" id="{05335CBB-05C3-40B6-8758-E5BD10E2530B}"/>
              </a:ext>
            </a:extLst>
          </p:cNvPr>
          <p:cNvSpPr/>
          <p:nvPr/>
        </p:nvSpPr>
        <p:spPr>
          <a:xfrm>
            <a:off x="-178342" y="5389784"/>
            <a:ext cx="2543318" cy="445595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9000"/>
                </a:schemeClr>
              </a:gs>
              <a:gs pos="100000">
                <a:srgbClr val="BFBFB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6350" stA="50000" endA="275" endPos="40000" dist="101600" dir="5400000" sy="-100000" algn="bl" rotWithShape="0"/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23">
            <a:extLst>
              <a:ext uri="{FF2B5EF4-FFF2-40B4-BE49-F238E27FC236}">
                <a16:creationId xmlns:a16="http://schemas.microsoft.com/office/drawing/2014/main" xmlns="" id="{7F8FD261-C06C-414F-9E84-B77B161A92D0}"/>
              </a:ext>
            </a:extLst>
          </p:cNvPr>
          <p:cNvSpPr/>
          <p:nvPr/>
        </p:nvSpPr>
        <p:spPr>
          <a:xfrm>
            <a:off x="99248" y="3617007"/>
            <a:ext cx="1895322" cy="18953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: Shape 47">
            <a:extLst>
              <a:ext uri="{FF2B5EF4-FFF2-40B4-BE49-F238E27FC236}">
                <a16:creationId xmlns:a16="http://schemas.microsoft.com/office/drawing/2014/main" xmlns="" id="{6F6C6184-EE9F-45FC-8A01-E0AD551BADAF}"/>
              </a:ext>
            </a:extLst>
          </p:cNvPr>
          <p:cNvSpPr/>
          <p:nvPr/>
        </p:nvSpPr>
        <p:spPr>
          <a:xfrm>
            <a:off x="818991" y="3611163"/>
            <a:ext cx="1115379" cy="1336150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: Shape 24">
            <a:extLst>
              <a:ext uri="{FF2B5EF4-FFF2-40B4-BE49-F238E27FC236}">
                <a16:creationId xmlns:a16="http://schemas.microsoft.com/office/drawing/2014/main" xmlns="" id="{78328E0F-5909-4689-BCE4-D1C7E00E5E4C}"/>
              </a:ext>
            </a:extLst>
          </p:cNvPr>
          <p:cNvSpPr/>
          <p:nvPr/>
        </p:nvSpPr>
        <p:spPr>
          <a:xfrm>
            <a:off x="940879" y="3617008"/>
            <a:ext cx="1088646" cy="1304126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25">
            <a:extLst>
              <a:ext uri="{FF2B5EF4-FFF2-40B4-BE49-F238E27FC236}">
                <a16:creationId xmlns:a16="http://schemas.microsoft.com/office/drawing/2014/main" xmlns="" id="{3880956F-289D-44FF-8BE0-B59D43DB10FF}"/>
              </a:ext>
            </a:extLst>
          </p:cNvPr>
          <p:cNvSpPr txBox="1"/>
          <p:nvPr/>
        </p:nvSpPr>
        <p:spPr>
          <a:xfrm>
            <a:off x="1260952" y="4358959"/>
            <a:ext cx="65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" name="Graphic 26" descr="Lightbulb">
            <a:extLst>
              <a:ext uri="{FF2B5EF4-FFF2-40B4-BE49-F238E27FC236}">
                <a16:creationId xmlns:a16="http://schemas.microsoft.com/office/drawing/2014/main" xmlns="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61909" y="3918934"/>
            <a:ext cx="640080" cy="640080"/>
          </a:xfrm>
          <a:prstGeom prst="rect">
            <a:avLst/>
          </a:prstGeom>
        </p:spPr>
      </p:pic>
      <p:sp>
        <p:nvSpPr>
          <p:cNvPr id="103" name="TextBox 27">
            <a:extLst>
              <a:ext uri="{FF2B5EF4-FFF2-40B4-BE49-F238E27FC236}">
                <a16:creationId xmlns:a16="http://schemas.microsoft.com/office/drawing/2014/main" xmlns="" id="{B607D86F-8A6D-4EAE-8CE6-59024662943A}"/>
              </a:ext>
            </a:extLst>
          </p:cNvPr>
          <p:cNvSpPr txBox="1"/>
          <p:nvPr/>
        </p:nvSpPr>
        <p:spPr>
          <a:xfrm>
            <a:off x="231517" y="4642904"/>
            <a:ext cx="146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latin typeface="Century Gothic" panose="020B0502020202020204" pitchFamily="34" charset="0"/>
              </a:rPr>
              <a:t>الاستراتيجية القرائية</a:t>
            </a:r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xmlns="" id="{28D2755F-8B34-4237-BD21-5D26090FA784}"/>
              </a:ext>
            </a:extLst>
          </p:cNvPr>
          <p:cNvSpPr/>
          <p:nvPr/>
        </p:nvSpPr>
        <p:spPr>
          <a:xfrm rot="5400000" flipH="1">
            <a:off x="9060329" y="3538647"/>
            <a:ext cx="5672721" cy="325576"/>
          </a:xfrm>
          <a:prstGeom prst="rect">
            <a:avLst/>
          </a:prstGeom>
          <a:gradFill flip="none" rotWithShape="1">
            <a:gsLst>
              <a:gs pos="47800">
                <a:schemeClr val="bg1">
                  <a:lumMod val="95000"/>
                </a:schemeClr>
              </a:gs>
              <a:gs pos="7000">
                <a:schemeClr val="bg1">
                  <a:lumMod val="65000"/>
                </a:schemeClr>
              </a:gs>
              <a:gs pos="84000">
                <a:schemeClr val="tx1">
                  <a:lumMod val="75000"/>
                  <a:lumOff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257">
            <a:extLst>
              <a:ext uri="{FF2B5EF4-FFF2-40B4-BE49-F238E27FC236}">
                <a16:creationId xmlns:a16="http://schemas.microsoft.com/office/drawing/2014/main" xmlns="" id="{66EEE24E-056C-4334-81EA-CB530FC1C894}"/>
              </a:ext>
            </a:extLst>
          </p:cNvPr>
          <p:cNvGrpSpPr/>
          <p:nvPr/>
        </p:nvGrpSpPr>
        <p:grpSpPr>
          <a:xfrm rot="5400000" flipH="1">
            <a:off x="9176955" y="-1608721"/>
            <a:ext cx="474669" cy="5341179"/>
            <a:chOff x="10146643" y="1189004"/>
            <a:chExt cx="1685728" cy="4038729"/>
          </a:xfrm>
          <a:effectLst/>
        </p:grpSpPr>
        <p:sp>
          <p:nvSpPr>
            <p:cNvPr id="125" name="Rectangle: Top Corners Rounded 258">
              <a:extLst>
                <a:ext uri="{FF2B5EF4-FFF2-40B4-BE49-F238E27FC236}">
                  <a16:creationId xmlns:a16="http://schemas.microsoft.com/office/drawing/2014/main" xmlns="" id="{589583B3-8333-42A8-851B-97A31484BA39}"/>
                </a:ext>
              </a:extLst>
            </p:cNvPr>
            <p:cNvSpPr/>
            <p:nvPr/>
          </p:nvSpPr>
          <p:spPr>
            <a:xfrm>
              <a:off x="11196643" y="1200136"/>
              <a:ext cx="2044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: Top Corners Rounded 259">
              <a:extLst>
                <a:ext uri="{FF2B5EF4-FFF2-40B4-BE49-F238E27FC236}">
                  <a16:creationId xmlns:a16="http://schemas.microsoft.com/office/drawing/2014/main" xmlns="" id="{1C19538E-40F1-4DBD-8BC7-56964437FCA3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260">
              <a:extLst>
                <a:ext uri="{FF2B5EF4-FFF2-40B4-BE49-F238E27FC236}">
                  <a16:creationId xmlns:a16="http://schemas.microsoft.com/office/drawing/2014/main" xmlns="" id="{C35E56C8-8B1D-49AF-87BB-0F05A5B29C56}"/>
                </a:ext>
              </a:extLst>
            </p:cNvPr>
            <p:cNvSpPr/>
            <p:nvPr/>
          </p:nvSpPr>
          <p:spPr>
            <a:xfrm rot="5400000">
              <a:off x="10787245" y="1426887"/>
              <a:ext cx="403132" cy="464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8" name="Arrow: Pentagon 261">
              <a:extLst>
                <a:ext uri="{FF2B5EF4-FFF2-40B4-BE49-F238E27FC236}">
                  <a16:creationId xmlns:a16="http://schemas.microsoft.com/office/drawing/2014/main" xmlns="" id="{B85E8C64-681E-4408-9A23-F6D2CFEDE43E}"/>
                </a:ext>
              </a:extLst>
            </p:cNvPr>
            <p:cNvSpPr/>
            <p:nvPr/>
          </p:nvSpPr>
          <p:spPr>
            <a:xfrm rot="5400000">
              <a:off x="9261179" y="2656541"/>
              <a:ext cx="3471286" cy="1671098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Arrow: Pentagon 262">
              <a:extLst>
                <a:ext uri="{FF2B5EF4-FFF2-40B4-BE49-F238E27FC236}">
                  <a16:creationId xmlns:a16="http://schemas.microsoft.com/office/drawing/2014/main" xmlns="" id="{EBEA96A7-CE35-4F91-A1D9-47AB9B79A445}"/>
                </a:ext>
              </a:extLst>
            </p:cNvPr>
            <p:cNvSpPr/>
            <p:nvPr/>
          </p:nvSpPr>
          <p:spPr>
            <a:xfrm rot="5400000">
              <a:off x="9378694" y="2760217"/>
              <a:ext cx="3236251" cy="1391482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Arrow: Pentagon 263">
              <a:extLst>
                <a:ext uri="{FF2B5EF4-FFF2-40B4-BE49-F238E27FC236}">
                  <a16:creationId xmlns:a16="http://schemas.microsoft.com/office/drawing/2014/main" xmlns="" id="{431D0A48-73BE-467C-AA02-5772A5B0608D}"/>
                </a:ext>
              </a:extLst>
            </p:cNvPr>
            <p:cNvSpPr/>
            <p:nvPr/>
          </p:nvSpPr>
          <p:spPr>
            <a:xfrm rot="5400000">
              <a:off x="10782791" y="1045454"/>
              <a:ext cx="463589" cy="750690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1" name="TextBox 264">
              <a:extLst>
                <a:ext uri="{FF2B5EF4-FFF2-40B4-BE49-F238E27FC236}">
                  <a16:creationId xmlns:a16="http://schemas.microsoft.com/office/drawing/2014/main" xmlns="" id="{234BBD9A-97F9-40E1-A133-33E75B5D8C49}"/>
                </a:ext>
              </a:extLst>
            </p:cNvPr>
            <p:cNvSpPr txBox="1"/>
            <p:nvPr/>
          </p:nvSpPr>
          <p:spPr>
            <a:xfrm rot="5400000">
              <a:off x="9257935" y="2682363"/>
              <a:ext cx="3198357" cy="142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C00000"/>
                  </a:solidFill>
                </a:rPr>
                <a:t>3- أقرأ القصة, و أضع عنواناً و سؤالاً لكل فقرة:</a:t>
              </a:r>
              <a:endParaRPr lang="ar-SY" sz="20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5" name="Picture 4">
            <a:extLst>
              <a:ext uri="{FF2B5EF4-FFF2-40B4-BE49-F238E27FC236}">
                <a16:creationId xmlns="" xmlns:a16="http://schemas.microsoft.com/office/drawing/2014/main" id="{94E7F533-89C8-48AC-9EC6-BB8192C88A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90" y="2368672"/>
            <a:ext cx="3398534" cy="1513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4">
            <a:extLst>
              <a:ext uri="{FF2B5EF4-FFF2-40B4-BE49-F238E27FC236}">
                <a16:creationId xmlns="" xmlns:a16="http://schemas.microsoft.com/office/drawing/2014/main" id="{94E7F533-89C8-48AC-9EC6-BB8192C88A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420" r="99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92" y="4333928"/>
            <a:ext cx="3058429" cy="2203868"/>
          </a:xfrm>
          <a:prstGeom prst="rect">
            <a:avLst/>
          </a:prstGeom>
        </p:spPr>
      </p:pic>
      <p:sp>
        <p:nvSpPr>
          <p:cNvPr id="38" name="Rectangle: Top Corners Rounded 83">
            <a:extLst>
              <a:ext uri="{FF2B5EF4-FFF2-40B4-BE49-F238E27FC236}">
                <a16:creationId xmlns="" xmlns:a16="http://schemas.microsoft.com/office/drawing/2014/main" id="{921145F7-DD54-4B8E-B47A-C55E4EFF5D3B}"/>
              </a:ext>
            </a:extLst>
          </p:cNvPr>
          <p:cNvSpPr/>
          <p:nvPr/>
        </p:nvSpPr>
        <p:spPr>
          <a:xfrm rot="16200000" flipH="1">
            <a:off x="8881777" y="145296"/>
            <a:ext cx="787255" cy="3387009"/>
          </a:xfrm>
          <a:prstGeom prst="round2SameRect">
            <a:avLst>
              <a:gd name="adj1" fmla="val 16667"/>
              <a:gd name="adj2" fmla="val 16864"/>
            </a:avLst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7543800" y="1499142"/>
            <a:ext cx="346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العنوان</a:t>
            </a:r>
            <a:r>
              <a:rPr lang="ar-SY" sz="2000" b="1" dirty="0" smtClean="0">
                <a:latin typeface="Century Gothic" panose="020B0502020202020204" pitchFamily="34" charset="0"/>
              </a:rPr>
              <a:t> : نزهة الولدين الطّماعين</a:t>
            </a:r>
          </a:p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السؤال</a:t>
            </a:r>
            <a:r>
              <a:rPr lang="ar-SY" sz="2000" b="1" dirty="0" smtClean="0">
                <a:latin typeface="Century Gothic" panose="020B0502020202020204" pitchFamily="34" charset="0"/>
              </a:rPr>
              <a:t> :</a:t>
            </a:r>
            <a:r>
              <a:rPr lang="ar-SY" sz="2000" b="1" dirty="0"/>
              <a:t>أين كان الولدان </a:t>
            </a:r>
            <a:r>
              <a:rPr lang="ar-SY" sz="2000" b="1" dirty="0" smtClean="0"/>
              <a:t>يتنزهان؟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pic>
        <p:nvPicPr>
          <p:cNvPr id="40" name="Picture 4">
            <a:extLst>
              <a:ext uri="{FF2B5EF4-FFF2-40B4-BE49-F238E27FC236}">
                <a16:creationId xmlns="" xmlns:a16="http://schemas.microsoft.com/office/drawing/2014/main" id="{94E7F533-89C8-48AC-9EC6-BB8192C88A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922" b="100000" l="0" r="96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1516172"/>
            <a:ext cx="2387599" cy="1955799"/>
          </a:xfrm>
          <a:prstGeom prst="rect">
            <a:avLst/>
          </a:prstGeom>
        </p:spPr>
      </p:pic>
      <p:grpSp>
        <p:nvGrpSpPr>
          <p:cNvPr id="41" name="Group 257">
            <a:extLst>
              <a:ext uri="{FF2B5EF4-FFF2-40B4-BE49-F238E27FC236}">
                <a16:creationId xmlns:a16="http://schemas.microsoft.com/office/drawing/2014/main" xmlns="" id="{66EEE24E-056C-4334-81EA-CB530FC1C894}"/>
              </a:ext>
            </a:extLst>
          </p:cNvPr>
          <p:cNvGrpSpPr/>
          <p:nvPr/>
        </p:nvGrpSpPr>
        <p:grpSpPr>
          <a:xfrm rot="5400000" flipH="1">
            <a:off x="9696229" y="1697466"/>
            <a:ext cx="116159" cy="4700420"/>
            <a:chOff x="10594140" y="1189004"/>
            <a:chExt cx="806903" cy="3554221"/>
          </a:xfrm>
          <a:effectLst/>
        </p:grpSpPr>
        <p:sp>
          <p:nvSpPr>
            <p:cNvPr id="43" name="Rectangle: Top Corners Rounded 258">
              <a:extLst>
                <a:ext uri="{FF2B5EF4-FFF2-40B4-BE49-F238E27FC236}">
                  <a16:creationId xmlns:a16="http://schemas.microsoft.com/office/drawing/2014/main" xmlns="" id="{589583B3-8333-42A8-851B-97A31484BA39}"/>
                </a:ext>
              </a:extLst>
            </p:cNvPr>
            <p:cNvSpPr/>
            <p:nvPr/>
          </p:nvSpPr>
          <p:spPr>
            <a:xfrm>
              <a:off x="11196643" y="1200136"/>
              <a:ext cx="2044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Top Corners Rounded 259">
              <a:extLst>
                <a:ext uri="{FF2B5EF4-FFF2-40B4-BE49-F238E27FC236}">
                  <a16:creationId xmlns:a16="http://schemas.microsoft.com/office/drawing/2014/main" xmlns="" id="{1C19538E-40F1-4DBD-8BC7-56964437FCA3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60">
              <a:extLst>
                <a:ext uri="{FF2B5EF4-FFF2-40B4-BE49-F238E27FC236}">
                  <a16:creationId xmlns:a16="http://schemas.microsoft.com/office/drawing/2014/main" xmlns="" id="{C35E56C8-8B1D-49AF-87BB-0F05A5B29C56}"/>
                </a:ext>
              </a:extLst>
            </p:cNvPr>
            <p:cNvSpPr/>
            <p:nvPr/>
          </p:nvSpPr>
          <p:spPr>
            <a:xfrm rot="5400000">
              <a:off x="9345773" y="2778156"/>
              <a:ext cx="3285486" cy="64465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Arrow: Pentagon 263">
              <a:extLst>
                <a:ext uri="{FF2B5EF4-FFF2-40B4-BE49-F238E27FC236}">
                  <a16:creationId xmlns:a16="http://schemas.microsoft.com/office/drawing/2014/main" xmlns="" id="{431D0A48-73BE-467C-AA02-5772A5B0608D}"/>
                </a:ext>
              </a:extLst>
            </p:cNvPr>
            <p:cNvSpPr/>
            <p:nvPr/>
          </p:nvSpPr>
          <p:spPr>
            <a:xfrm rot="5400000">
              <a:off x="10782791" y="1045454"/>
              <a:ext cx="463589" cy="750690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0" name="Picture 4">
            <a:extLst>
              <a:ext uri="{FF2B5EF4-FFF2-40B4-BE49-F238E27FC236}">
                <a16:creationId xmlns="" xmlns:a16="http://schemas.microsoft.com/office/drawing/2014/main" id="{94E7F533-89C8-48AC-9EC6-BB8192C88A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532" y="5169849"/>
            <a:ext cx="3058680" cy="1513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" name="Rectangle: Top Corners Rounded 83">
            <a:extLst>
              <a:ext uri="{FF2B5EF4-FFF2-40B4-BE49-F238E27FC236}">
                <a16:creationId xmlns="" xmlns:a16="http://schemas.microsoft.com/office/drawing/2014/main" id="{921145F7-DD54-4B8E-B47A-C55E4EFF5D3B}"/>
              </a:ext>
            </a:extLst>
          </p:cNvPr>
          <p:cNvSpPr/>
          <p:nvPr/>
        </p:nvSpPr>
        <p:spPr>
          <a:xfrm rot="16200000" flipH="1">
            <a:off x="8922892" y="2960969"/>
            <a:ext cx="787255" cy="3387009"/>
          </a:xfrm>
          <a:prstGeom prst="round2SameRect">
            <a:avLst>
              <a:gd name="adj1" fmla="val 16667"/>
              <a:gd name="adj2" fmla="val 16864"/>
            </a:avLst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7584915" y="4314815"/>
            <a:ext cx="346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العنوان</a:t>
            </a:r>
            <a:r>
              <a:rPr lang="ar-SY" sz="2000" b="1" dirty="0" smtClean="0">
                <a:latin typeface="Century Gothic" panose="020B0502020202020204" pitchFamily="34" charset="0"/>
              </a:rPr>
              <a:t> </a:t>
            </a:r>
            <a:r>
              <a:rPr lang="ar-SY" sz="2000" b="1" dirty="0">
                <a:latin typeface="Century Gothic" panose="020B0502020202020204" pitchFamily="34" charset="0"/>
              </a:rPr>
              <a:t>: الفلاح </a:t>
            </a:r>
            <a:r>
              <a:rPr lang="ar-SY" sz="2000" b="1" dirty="0" smtClean="0">
                <a:latin typeface="Century Gothic" panose="020B0502020202020204" pitchFamily="34" charset="0"/>
              </a:rPr>
              <a:t>والحقل           </a:t>
            </a:r>
          </a:p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السؤال</a:t>
            </a:r>
            <a:r>
              <a:rPr lang="ar-SY" sz="2000" b="1" dirty="0" smtClean="0">
                <a:latin typeface="Century Gothic" panose="020B0502020202020204" pitchFamily="34" charset="0"/>
              </a:rPr>
              <a:t> : </a:t>
            </a:r>
            <a:r>
              <a:rPr lang="ar-SY" sz="2000" b="1" dirty="0" smtClean="0"/>
              <a:t>ماذا </a:t>
            </a:r>
            <a:r>
              <a:rPr lang="ar-SY" sz="2000" b="1" dirty="0"/>
              <a:t>قدم الفلاح للولدين؟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3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 animBg="1"/>
          <p:bldP spid="88" grpId="0" animBg="1"/>
          <p:bldP spid="89" grpId="0" animBg="1"/>
          <p:bldP spid="97" grpId="0" animBg="1"/>
          <p:bldP spid="98" grpId="0" animBg="1"/>
          <p:bldP spid="99" grpId="0" animBg="1"/>
          <p:bldP spid="100" grpId="0" animBg="1"/>
          <p:bldP spid="101" grpId="0"/>
          <p:bldP spid="103" grpId="0"/>
          <p:bldP spid="38" grpId="0" animBg="1"/>
          <p:bldP spid="39" grpId="0"/>
          <p:bldP spid="51" grpId="0" animBg="1"/>
          <p:bldP spid="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 animBg="1"/>
          <p:bldP spid="88" grpId="0" animBg="1"/>
          <p:bldP spid="89" grpId="0" animBg="1"/>
          <p:bldP spid="97" grpId="0" animBg="1"/>
          <p:bldP spid="98" grpId="0" animBg="1"/>
          <p:bldP spid="99" grpId="0" animBg="1"/>
          <p:bldP spid="100" grpId="0" animBg="1"/>
          <p:bldP spid="101" grpId="0"/>
          <p:bldP spid="103" grpId="0"/>
          <p:bldP spid="38" grpId="0" animBg="1"/>
          <p:bldP spid="39" grpId="0"/>
          <p:bldP spid="51" grpId="0" animBg="1"/>
          <p:bldP spid="5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42249" y="1638634"/>
            <a:ext cx="1303383" cy="1792512"/>
          </a:xfrm>
          <a:prstGeom prst="rect">
            <a:avLst/>
          </a:prstGeom>
          <a:gradFill>
            <a:gsLst>
              <a:gs pos="0">
                <a:srgbClr val="CC00CC"/>
              </a:gs>
              <a:gs pos="100000">
                <a:srgbClr val="6600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75117" y="163863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26396" y="-35179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13728" y="1764186"/>
            <a:ext cx="1001486" cy="1186810"/>
            <a:chOff x="3009022" y="4211323"/>
            <a:chExt cx="1001486" cy="1186810"/>
          </a:xfrm>
        </p:grpSpPr>
        <p:sp>
          <p:nvSpPr>
            <p:cNvPr id="91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2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93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16016" y="287627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4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48871" y="-348164"/>
            <a:ext cx="908531" cy="2365989"/>
            <a:chOff x="1232840" y="335569"/>
            <a:chExt cx="908531" cy="2365989"/>
          </a:xfrm>
        </p:grpSpPr>
        <p:sp>
          <p:nvSpPr>
            <p:cNvPr id="95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32840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7B007C"/>
                  </a:solidFill>
                  <a:latin typeface="Oswald" panose="02000503000000000000" pitchFamily="2" charset="0"/>
                </a:rPr>
                <a:t>أخلاق و فضائل</a:t>
              </a:r>
              <a:endParaRPr lang="ar-SY" sz="2000" b="1" dirty="0">
                <a:solidFill>
                  <a:srgbClr val="7B007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6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الخُلُق</a:t>
              </a:r>
            </a:p>
          </p:txBody>
        </p:sp>
      </p:grpSp>
      <p:sp>
        <p:nvSpPr>
          <p:cNvPr id="97" name="Oval 39">
            <a:extLst>
              <a:ext uri="{FF2B5EF4-FFF2-40B4-BE49-F238E27FC236}">
                <a16:creationId xmlns:a16="http://schemas.microsoft.com/office/drawing/2014/main" xmlns="" id="{05335CBB-05C3-40B6-8758-E5BD10E2530B}"/>
              </a:ext>
            </a:extLst>
          </p:cNvPr>
          <p:cNvSpPr/>
          <p:nvPr/>
        </p:nvSpPr>
        <p:spPr>
          <a:xfrm>
            <a:off x="-178342" y="5389784"/>
            <a:ext cx="2543318" cy="445595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9000"/>
                </a:schemeClr>
              </a:gs>
              <a:gs pos="100000">
                <a:srgbClr val="BFBFB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6350" stA="50000" endA="275" endPos="40000" dist="101600" dir="5400000" sy="-100000" algn="bl" rotWithShape="0"/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23">
            <a:extLst>
              <a:ext uri="{FF2B5EF4-FFF2-40B4-BE49-F238E27FC236}">
                <a16:creationId xmlns:a16="http://schemas.microsoft.com/office/drawing/2014/main" xmlns="" id="{7F8FD261-C06C-414F-9E84-B77B161A92D0}"/>
              </a:ext>
            </a:extLst>
          </p:cNvPr>
          <p:cNvSpPr/>
          <p:nvPr/>
        </p:nvSpPr>
        <p:spPr>
          <a:xfrm>
            <a:off x="99248" y="3617007"/>
            <a:ext cx="1895322" cy="18953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: Shape 47">
            <a:extLst>
              <a:ext uri="{FF2B5EF4-FFF2-40B4-BE49-F238E27FC236}">
                <a16:creationId xmlns:a16="http://schemas.microsoft.com/office/drawing/2014/main" xmlns="" id="{6F6C6184-EE9F-45FC-8A01-E0AD551BADAF}"/>
              </a:ext>
            </a:extLst>
          </p:cNvPr>
          <p:cNvSpPr/>
          <p:nvPr/>
        </p:nvSpPr>
        <p:spPr>
          <a:xfrm>
            <a:off x="818991" y="3611163"/>
            <a:ext cx="1115379" cy="1336150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: Shape 24">
            <a:extLst>
              <a:ext uri="{FF2B5EF4-FFF2-40B4-BE49-F238E27FC236}">
                <a16:creationId xmlns:a16="http://schemas.microsoft.com/office/drawing/2014/main" xmlns="" id="{78328E0F-5909-4689-BCE4-D1C7E00E5E4C}"/>
              </a:ext>
            </a:extLst>
          </p:cNvPr>
          <p:cNvSpPr/>
          <p:nvPr/>
        </p:nvSpPr>
        <p:spPr>
          <a:xfrm>
            <a:off x="940879" y="3617008"/>
            <a:ext cx="1088646" cy="1304126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25">
            <a:extLst>
              <a:ext uri="{FF2B5EF4-FFF2-40B4-BE49-F238E27FC236}">
                <a16:creationId xmlns:a16="http://schemas.microsoft.com/office/drawing/2014/main" xmlns="" id="{3880956F-289D-44FF-8BE0-B59D43DB10FF}"/>
              </a:ext>
            </a:extLst>
          </p:cNvPr>
          <p:cNvSpPr txBox="1"/>
          <p:nvPr/>
        </p:nvSpPr>
        <p:spPr>
          <a:xfrm>
            <a:off x="1260952" y="4358959"/>
            <a:ext cx="65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" name="Graphic 26" descr="Lightbulb">
            <a:extLst>
              <a:ext uri="{FF2B5EF4-FFF2-40B4-BE49-F238E27FC236}">
                <a16:creationId xmlns:a16="http://schemas.microsoft.com/office/drawing/2014/main" xmlns="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61909" y="3918934"/>
            <a:ext cx="640080" cy="640080"/>
          </a:xfrm>
          <a:prstGeom prst="rect">
            <a:avLst/>
          </a:prstGeom>
        </p:spPr>
      </p:pic>
      <p:sp>
        <p:nvSpPr>
          <p:cNvPr id="103" name="TextBox 27">
            <a:extLst>
              <a:ext uri="{FF2B5EF4-FFF2-40B4-BE49-F238E27FC236}">
                <a16:creationId xmlns:a16="http://schemas.microsoft.com/office/drawing/2014/main" xmlns="" id="{B607D86F-8A6D-4EAE-8CE6-59024662943A}"/>
              </a:ext>
            </a:extLst>
          </p:cNvPr>
          <p:cNvSpPr txBox="1"/>
          <p:nvPr/>
        </p:nvSpPr>
        <p:spPr>
          <a:xfrm>
            <a:off x="231517" y="4642904"/>
            <a:ext cx="146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latin typeface="Century Gothic" panose="020B0502020202020204" pitchFamily="34" charset="0"/>
              </a:rPr>
              <a:t>الاستراتيجية القرائية</a:t>
            </a:r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xmlns="" id="{28D2755F-8B34-4237-BD21-5D26090FA784}"/>
              </a:ext>
            </a:extLst>
          </p:cNvPr>
          <p:cNvSpPr/>
          <p:nvPr/>
        </p:nvSpPr>
        <p:spPr>
          <a:xfrm rot="5400000" flipH="1">
            <a:off x="9060329" y="3538647"/>
            <a:ext cx="5672721" cy="325576"/>
          </a:xfrm>
          <a:prstGeom prst="rect">
            <a:avLst/>
          </a:prstGeom>
          <a:gradFill flip="none" rotWithShape="1">
            <a:gsLst>
              <a:gs pos="47800">
                <a:schemeClr val="bg1">
                  <a:lumMod val="95000"/>
                </a:schemeClr>
              </a:gs>
              <a:gs pos="7000">
                <a:schemeClr val="bg1">
                  <a:lumMod val="65000"/>
                </a:schemeClr>
              </a:gs>
              <a:gs pos="84000">
                <a:schemeClr val="tx1">
                  <a:lumMod val="75000"/>
                  <a:lumOff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4">
            <a:extLst>
              <a:ext uri="{FF2B5EF4-FFF2-40B4-BE49-F238E27FC236}">
                <a16:creationId xmlns="" xmlns:a16="http://schemas.microsoft.com/office/drawing/2014/main" id="{94E7F533-89C8-48AC-9EC6-BB8192C88A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39" y="4759069"/>
            <a:ext cx="4759605" cy="1154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" name="Rectangle: Top Corners Rounded 83">
            <a:extLst>
              <a:ext uri="{FF2B5EF4-FFF2-40B4-BE49-F238E27FC236}">
                <a16:creationId xmlns="" xmlns:a16="http://schemas.microsoft.com/office/drawing/2014/main" id="{921145F7-DD54-4B8E-B47A-C55E4EFF5D3B}"/>
              </a:ext>
            </a:extLst>
          </p:cNvPr>
          <p:cNvSpPr/>
          <p:nvPr/>
        </p:nvSpPr>
        <p:spPr>
          <a:xfrm rot="16200000" flipH="1">
            <a:off x="8653615" y="-806831"/>
            <a:ext cx="787255" cy="3387009"/>
          </a:xfrm>
          <a:prstGeom prst="round2SameRect">
            <a:avLst>
              <a:gd name="adj1" fmla="val 16667"/>
              <a:gd name="adj2" fmla="val 16864"/>
            </a:avLst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7315638" y="547015"/>
            <a:ext cx="346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العنوان</a:t>
            </a:r>
            <a:r>
              <a:rPr lang="ar-SY" sz="2000" b="1" dirty="0" smtClean="0">
                <a:latin typeface="Century Gothic" panose="020B0502020202020204" pitchFamily="34" charset="0"/>
              </a:rPr>
              <a:t> </a:t>
            </a:r>
            <a:r>
              <a:rPr lang="ar-SY" sz="2000" b="1" dirty="0">
                <a:latin typeface="Century Gothic" panose="020B0502020202020204" pitchFamily="34" charset="0"/>
              </a:rPr>
              <a:t>: تنازع </a:t>
            </a:r>
            <a:r>
              <a:rPr lang="ar-SY" sz="2000" b="1" dirty="0" smtClean="0">
                <a:latin typeface="Century Gothic" panose="020B0502020202020204" pitchFamily="34" charset="0"/>
              </a:rPr>
              <a:t>الولدين           </a:t>
            </a:r>
          </a:p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السؤال</a:t>
            </a:r>
            <a:r>
              <a:rPr lang="ar-SY" sz="2000" b="1" dirty="0" smtClean="0">
                <a:latin typeface="Century Gothic" panose="020B0502020202020204" pitchFamily="34" charset="0"/>
              </a:rPr>
              <a:t> : </a:t>
            </a:r>
            <a:r>
              <a:rPr lang="ar-SY" sz="2000" b="1" dirty="0" smtClean="0"/>
              <a:t>ما </a:t>
            </a:r>
            <a:r>
              <a:rPr lang="ar-SY" sz="2000" b="1" dirty="0"/>
              <a:t>سبب تنازع الولدين؟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pic>
        <p:nvPicPr>
          <p:cNvPr id="40" name="Picture 4">
            <a:extLst>
              <a:ext uri="{FF2B5EF4-FFF2-40B4-BE49-F238E27FC236}">
                <a16:creationId xmlns="" xmlns:a16="http://schemas.microsoft.com/office/drawing/2014/main" id="{94E7F533-89C8-48AC-9EC6-BB8192C88AB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55" b="89362" l="9624" r="976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65" b="4230"/>
          <a:stretch/>
        </p:blipFill>
        <p:spPr>
          <a:xfrm>
            <a:off x="2975098" y="1411997"/>
            <a:ext cx="2929419" cy="2406510"/>
          </a:xfrm>
          <a:prstGeom prst="rect">
            <a:avLst/>
          </a:prstGeom>
        </p:spPr>
      </p:pic>
      <p:grpSp>
        <p:nvGrpSpPr>
          <p:cNvPr id="41" name="Group 257">
            <a:extLst>
              <a:ext uri="{FF2B5EF4-FFF2-40B4-BE49-F238E27FC236}">
                <a16:creationId xmlns:a16="http://schemas.microsoft.com/office/drawing/2014/main" xmlns="" id="{66EEE24E-056C-4334-81EA-CB530FC1C894}"/>
              </a:ext>
            </a:extLst>
          </p:cNvPr>
          <p:cNvGrpSpPr/>
          <p:nvPr/>
        </p:nvGrpSpPr>
        <p:grpSpPr>
          <a:xfrm rot="5400000" flipH="1">
            <a:off x="9696229" y="1252966"/>
            <a:ext cx="116159" cy="4700420"/>
            <a:chOff x="10594140" y="1189004"/>
            <a:chExt cx="806903" cy="3554221"/>
          </a:xfrm>
          <a:effectLst/>
        </p:grpSpPr>
        <p:sp>
          <p:nvSpPr>
            <p:cNvPr id="43" name="Rectangle: Top Corners Rounded 258">
              <a:extLst>
                <a:ext uri="{FF2B5EF4-FFF2-40B4-BE49-F238E27FC236}">
                  <a16:creationId xmlns:a16="http://schemas.microsoft.com/office/drawing/2014/main" xmlns="" id="{589583B3-8333-42A8-851B-97A31484BA39}"/>
                </a:ext>
              </a:extLst>
            </p:cNvPr>
            <p:cNvSpPr/>
            <p:nvPr/>
          </p:nvSpPr>
          <p:spPr>
            <a:xfrm>
              <a:off x="11196643" y="1200136"/>
              <a:ext cx="2044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Top Corners Rounded 259">
              <a:extLst>
                <a:ext uri="{FF2B5EF4-FFF2-40B4-BE49-F238E27FC236}">
                  <a16:creationId xmlns:a16="http://schemas.microsoft.com/office/drawing/2014/main" xmlns="" id="{1C19538E-40F1-4DBD-8BC7-56964437FCA3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60">
              <a:extLst>
                <a:ext uri="{FF2B5EF4-FFF2-40B4-BE49-F238E27FC236}">
                  <a16:creationId xmlns:a16="http://schemas.microsoft.com/office/drawing/2014/main" xmlns="" id="{C35E56C8-8B1D-49AF-87BB-0F05A5B29C56}"/>
                </a:ext>
              </a:extLst>
            </p:cNvPr>
            <p:cNvSpPr/>
            <p:nvPr/>
          </p:nvSpPr>
          <p:spPr>
            <a:xfrm rot="5400000">
              <a:off x="9345773" y="2778156"/>
              <a:ext cx="3285486" cy="64465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Arrow: Pentagon 263">
              <a:extLst>
                <a:ext uri="{FF2B5EF4-FFF2-40B4-BE49-F238E27FC236}">
                  <a16:creationId xmlns:a16="http://schemas.microsoft.com/office/drawing/2014/main" xmlns="" id="{431D0A48-73BE-467C-AA02-5772A5B0608D}"/>
                </a:ext>
              </a:extLst>
            </p:cNvPr>
            <p:cNvSpPr/>
            <p:nvPr/>
          </p:nvSpPr>
          <p:spPr>
            <a:xfrm rot="5400000">
              <a:off x="10782791" y="1045454"/>
              <a:ext cx="463589" cy="750690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0" name="Picture 4">
            <a:extLst>
              <a:ext uri="{FF2B5EF4-FFF2-40B4-BE49-F238E27FC236}">
                <a16:creationId xmlns="" xmlns:a16="http://schemas.microsoft.com/office/drawing/2014/main" id="{94E7F533-89C8-48AC-9EC6-BB8192C88A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00" y="1411996"/>
            <a:ext cx="3709197" cy="2023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" name="Rectangle: Top Corners Rounded 83">
            <a:extLst>
              <a:ext uri="{FF2B5EF4-FFF2-40B4-BE49-F238E27FC236}">
                <a16:creationId xmlns="" xmlns:a16="http://schemas.microsoft.com/office/drawing/2014/main" id="{921145F7-DD54-4B8E-B47A-C55E4EFF5D3B}"/>
              </a:ext>
            </a:extLst>
          </p:cNvPr>
          <p:cNvSpPr/>
          <p:nvPr/>
        </p:nvSpPr>
        <p:spPr>
          <a:xfrm rot="16200000" flipH="1">
            <a:off x="8695965" y="2478227"/>
            <a:ext cx="787255" cy="3387009"/>
          </a:xfrm>
          <a:prstGeom prst="round2SameRect">
            <a:avLst>
              <a:gd name="adj1" fmla="val 16667"/>
              <a:gd name="adj2" fmla="val 16864"/>
            </a:avLst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7357988" y="3832073"/>
            <a:ext cx="346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العنوان</a:t>
            </a:r>
            <a:r>
              <a:rPr lang="ar-SY" sz="2000" b="1" dirty="0" smtClean="0">
                <a:latin typeface="Century Gothic" panose="020B0502020202020204" pitchFamily="34" charset="0"/>
              </a:rPr>
              <a:t> </a:t>
            </a:r>
            <a:r>
              <a:rPr lang="ar-SY" sz="2000" b="1" dirty="0">
                <a:latin typeface="Century Gothic" panose="020B0502020202020204" pitchFamily="34" charset="0"/>
              </a:rPr>
              <a:t>: سقوط التفاحة في النهر </a:t>
            </a:r>
            <a:endParaRPr lang="ar-SY" sz="20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السؤال</a:t>
            </a:r>
            <a:r>
              <a:rPr lang="ar-SY" sz="2000" b="1" dirty="0" smtClean="0">
                <a:latin typeface="Century Gothic" panose="020B0502020202020204" pitchFamily="34" charset="0"/>
              </a:rPr>
              <a:t> : </a:t>
            </a:r>
            <a:r>
              <a:rPr lang="ar-SY" sz="2000" b="1" dirty="0"/>
              <a:t>علام اتفق الولدان؟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1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 animBg="1"/>
          <p:bldP spid="88" grpId="0" animBg="1"/>
          <p:bldP spid="89" grpId="0" animBg="1"/>
          <p:bldP spid="97" grpId="0" animBg="1"/>
          <p:bldP spid="98" grpId="0" animBg="1"/>
          <p:bldP spid="99" grpId="0" animBg="1"/>
          <p:bldP spid="100" grpId="0" animBg="1"/>
          <p:bldP spid="101" grpId="0"/>
          <p:bldP spid="103" grpId="0"/>
          <p:bldP spid="38" grpId="0" animBg="1"/>
          <p:bldP spid="39" grpId="0"/>
          <p:bldP spid="51" grpId="0" animBg="1"/>
          <p:bldP spid="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17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 animBg="1"/>
          <p:bldP spid="88" grpId="0" animBg="1"/>
          <p:bldP spid="89" grpId="0" animBg="1"/>
          <p:bldP spid="97" grpId="0" animBg="1"/>
          <p:bldP spid="98" grpId="0" animBg="1"/>
          <p:bldP spid="99" grpId="0" animBg="1"/>
          <p:bldP spid="100" grpId="0" animBg="1"/>
          <p:bldP spid="101" grpId="0"/>
          <p:bldP spid="103" grpId="0"/>
          <p:bldP spid="38" grpId="0" animBg="1"/>
          <p:bldP spid="39" grpId="0"/>
          <p:bldP spid="51" grpId="0" animBg="1"/>
          <p:bldP spid="52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8672</TotalTime>
  <Words>428</Words>
  <Application>Microsoft Office PowerPoint</Application>
  <PresentationFormat>مخصص</PresentationFormat>
  <Paragraphs>115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6205</cp:revision>
  <dcterms:created xsi:type="dcterms:W3CDTF">2020-10-10T04:32:51Z</dcterms:created>
  <dcterms:modified xsi:type="dcterms:W3CDTF">2021-06-30T17:40:14Z</dcterms:modified>
</cp:coreProperties>
</file>