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70" r:id="rId2"/>
    <p:sldId id="271" r:id="rId3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>
        <p:scale>
          <a:sx n="96" d="100"/>
          <a:sy n="96" d="100"/>
        </p:scale>
        <p:origin x="1108" y="-152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C899CD-56C6-49A1-854B-5E693D027D04}" type="datetimeFigureOut">
              <a:rPr lang="en-US" smtClean="0"/>
              <a:pPr/>
              <a:t>4/25/2017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B06271-C6FA-43B9-8BEE-714C63F40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27865" y="2415478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3314700" y="4737505"/>
            <a:ext cx="3383784" cy="270843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u="sng" dirty="0"/>
              <a:t>:</a:t>
            </a:r>
            <a:r>
              <a:rPr lang="ar-SA" sz="1200" b="1" dirty="0"/>
              <a:t> صلي الإجابة الصحيحة :</a:t>
            </a:r>
          </a:p>
          <a:p>
            <a:endParaRPr lang="ar-SA" sz="1200" b="1" dirty="0"/>
          </a:p>
          <a:p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endParaRPr lang="ar-SA" sz="1400" b="1" dirty="0"/>
          </a:p>
        </p:txBody>
      </p:sp>
      <p:sp>
        <p:nvSpPr>
          <p:cNvPr id="22" name="مربع نص 21"/>
          <p:cNvSpPr txBox="1"/>
          <p:nvPr/>
        </p:nvSpPr>
        <p:spPr>
          <a:xfrm>
            <a:off x="3429000" y="2539472"/>
            <a:ext cx="3136956" cy="116955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 </a:t>
            </a:r>
            <a:r>
              <a:rPr lang="ar-SA" sz="1200" b="1" u="sng" dirty="0"/>
              <a:t>: </a:t>
            </a:r>
            <a:r>
              <a:rPr lang="ar-SA" sz="1100" b="1" dirty="0"/>
              <a:t>ضعي خطآ اسفل النمط الهندسي للشكل التالي :</a:t>
            </a:r>
            <a:r>
              <a:rPr lang="ar-SA" sz="1100" b="1" u="sng" dirty="0"/>
              <a:t> </a:t>
            </a:r>
          </a:p>
          <a:p>
            <a:endParaRPr lang="ar-SA" sz="1100" b="1" u="sng" dirty="0"/>
          </a:p>
          <a:p>
            <a:endParaRPr lang="ar-SA" sz="1100" b="1" u="sng" dirty="0"/>
          </a:p>
          <a:p>
            <a:endParaRPr lang="ar-SA" sz="1200" b="1" u="sng" dirty="0"/>
          </a:p>
          <a:p>
            <a:endParaRPr lang="ar-SA" sz="1200" b="1" dirty="0"/>
          </a:p>
          <a:p>
            <a:endParaRPr lang="ar-SA" sz="1200" b="1" dirty="0"/>
          </a:p>
        </p:txBody>
      </p:sp>
      <p:sp>
        <p:nvSpPr>
          <p:cNvPr id="23" name="مستطيل 22"/>
          <p:cNvSpPr/>
          <p:nvPr/>
        </p:nvSpPr>
        <p:spPr>
          <a:xfrm>
            <a:off x="207170" y="4680820"/>
            <a:ext cx="6539761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3571875" y="6834036"/>
            <a:ext cx="314483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: </a:t>
            </a:r>
            <a:r>
              <a:rPr lang="ar-SA" sz="1200" b="1" dirty="0">
                <a:solidFill>
                  <a:schemeClr val="tx1"/>
                </a:solidFill>
              </a:rPr>
              <a:t>لوني الأجابة الصحيحه بما يناسبها :</a:t>
            </a:r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207170" y="6744104"/>
            <a:ext cx="6536530" cy="2136016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203041" y="91600"/>
            <a:ext cx="7003966" cy="2228613"/>
            <a:chOff x="-203041" y="91600"/>
            <a:chExt cx="7003966" cy="2228613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1400" b="1" dirty="0">
                <a:solidFill>
                  <a:schemeClr val="tx1"/>
                </a:solidFill>
              </a:endParaRP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 (2)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الثالث مادة الرياضيات  الفترة الرابعه</a:t>
              </a: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2852585"/>
              </p:ext>
            </p:extLst>
          </p:nvPr>
        </p:nvGraphicFramePr>
        <p:xfrm>
          <a:off x="216672" y="4680820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1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3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2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60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تحديد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الحوادث (الأكيدة ،الاكثر احتمالا ،الاقل احتمال ،المستحيلة )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7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9215960"/>
              </p:ext>
            </p:extLst>
          </p:nvPr>
        </p:nvGraphicFramePr>
        <p:xfrm>
          <a:off x="244063" y="2424975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1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13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0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69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تحديد الأنماط الهندسية واستعمالها للتوقع وحل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المسائل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7310906"/>
              </p:ext>
            </p:extLst>
          </p:nvPr>
        </p:nvGraphicFramePr>
        <p:xfrm>
          <a:off x="216672" y="6770718"/>
          <a:ext cx="3014705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8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53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91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0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9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تحديد وتصنيف ووصف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بعض المجسمات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3486152" y="2876550"/>
          <a:ext cx="319086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00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0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00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00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9007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900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9007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9007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9007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1" name="Oval 50"/>
          <p:cNvSpPr/>
          <p:nvPr/>
        </p:nvSpPr>
        <p:spPr>
          <a:xfrm>
            <a:off x="3528761" y="3679658"/>
            <a:ext cx="809625" cy="6096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200" b="1" dirty="0">
                <a:solidFill>
                  <a:srgbClr val="FF0000"/>
                </a:solidFill>
              </a:rPr>
              <a:t>أزرق</a:t>
            </a:r>
          </a:p>
          <a:p>
            <a:pPr algn="ctr"/>
            <a:r>
              <a:rPr lang="ar-SA" sz="1200" b="1" dirty="0">
                <a:solidFill>
                  <a:srgbClr val="FF0000"/>
                </a:solidFill>
              </a:rPr>
              <a:t>أزرق</a:t>
            </a:r>
          </a:p>
          <a:p>
            <a:pPr algn="ctr"/>
            <a:r>
              <a:rPr lang="ar-SA" sz="1200" b="1" dirty="0">
                <a:solidFill>
                  <a:srgbClr val="FF0000"/>
                </a:solidFill>
              </a:rPr>
              <a:t> أبيض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5631228" y="3306144"/>
            <a:ext cx="828675" cy="6096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100" b="1" dirty="0">
                <a:solidFill>
                  <a:srgbClr val="FF0000"/>
                </a:solidFill>
              </a:rPr>
              <a:t>أبيض أبيض </a:t>
            </a:r>
          </a:p>
          <a:p>
            <a:pPr algn="ctr"/>
            <a:r>
              <a:rPr lang="ar-SA" sz="1100" b="1" dirty="0">
                <a:solidFill>
                  <a:srgbClr val="FF0000"/>
                </a:solidFill>
              </a:rPr>
              <a:t>أزرق </a:t>
            </a:r>
            <a:endParaRPr lang="en-US" sz="1100" b="1" dirty="0">
              <a:solidFill>
                <a:srgbClr val="FF0000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4592665" y="3478473"/>
            <a:ext cx="809625" cy="6096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200" b="1" dirty="0">
                <a:solidFill>
                  <a:srgbClr val="FF0000"/>
                </a:solidFill>
              </a:rPr>
              <a:t>أبيض</a:t>
            </a:r>
            <a:r>
              <a:rPr lang="ar-SA" sz="1200" b="1" dirty="0"/>
              <a:t> </a:t>
            </a:r>
            <a:r>
              <a:rPr lang="ar-SA" sz="1200" b="1" dirty="0">
                <a:solidFill>
                  <a:srgbClr val="FF0000"/>
                </a:solidFill>
              </a:rPr>
              <a:t>أزرق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5486400" y="5095875"/>
            <a:ext cx="990600" cy="3714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200" b="1" dirty="0">
                <a:solidFill>
                  <a:srgbClr val="FF0000"/>
                </a:solidFill>
              </a:rPr>
              <a:t>أقل احتمالا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5514975" y="5638800"/>
            <a:ext cx="990600" cy="3714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>
                <a:solidFill>
                  <a:srgbClr val="FF0000"/>
                </a:solidFill>
              </a:rPr>
              <a:t>مستحيل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5524500" y="6172200"/>
            <a:ext cx="990600" cy="3714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>
                <a:solidFill>
                  <a:srgbClr val="FF0000"/>
                </a:solidFill>
              </a:rPr>
              <a:t>أكيد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7" name="Flowchart: Process 56"/>
          <p:cNvSpPr/>
          <p:nvPr/>
        </p:nvSpPr>
        <p:spPr>
          <a:xfrm>
            <a:off x="3475435" y="5150413"/>
            <a:ext cx="1562100" cy="1238250"/>
          </a:xfrm>
          <a:prstGeom prst="flowChartProcess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050" b="1" dirty="0">
                <a:solidFill>
                  <a:schemeClr val="tx1"/>
                </a:solidFill>
              </a:rPr>
              <a:t>تلعب صفاء لعبة تستعمل فيها المكعبات المرقمة بالارقام :عليه العدد، 2،1، 3، 4 ،5 ،6 فإن احتمال ظهور وجه مكعب مكتوب عليه العدد 7</a:t>
            </a:r>
            <a:endParaRPr lang="en-US" sz="1050" b="1" dirty="0">
              <a:solidFill>
                <a:schemeClr val="tx1"/>
              </a:solidFill>
            </a:endParaRPr>
          </a:p>
        </p:txBody>
      </p:sp>
      <p:sp>
        <p:nvSpPr>
          <p:cNvPr id="58" name="Flowchart: Multidocument 57"/>
          <p:cNvSpPr/>
          <p:nvPr/>
        </p:nvSpPr>
        <p:spPr>
          <a:xfrm>
            <a:off x="5353050" y="7162799"/>
            <a:ext cx="1228725" cy="619125"/>
          </a:xfrm>
          <a:prstGeom prst="flowChartMultidocumen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100" b="1" dirty="0">
                <a:solidFill>
                  <a:srgbClr val="C00000"/>
                </a:solidFill>
              </a:rPr>
              <a:t>نقطة إلتقاء 3 أحرف أو اكثر</a:t>
            </a:r>
            <a:endParaRPr lang="en-US" sz="1100" b="1" dirty="0">
              <a:solidFill>
                <a:srgbClr val="C00000"/>
              </a:solidFill>
            </a:endParaRPr>
          </a:p>
        </p:txBody>
      </p:sp>
      <p:sp>
        <p:nvSpPr>
          <p:cNvPr id="60" name="Flowchart: Multidocument 59"/>
          <p:cNvSpPr/>
          <p:nvPr/>
        </p:nvSpPr>
        <p:spPr>
          <a:xfrm>
            <a:off x="3619500" y="7191375"/>
            <a:ext cx="1228725" cy="590550"/>
          </a:xfrm>
          <a:prstGeom prst="flowChartMultidocumen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100" b="1" dirty="0">
                <a:solidFill>
                  <a:srgbClr val="C00000"/>
                </a:solidFill>
              </a:rPr>
              <a:t>شكل له وجهان  دائريان وليس لديه أي رؤوس</a:t>
            </a:r>
            <a:endParaRPr lang="en-US" sz="1100" b="1" dirty="0">
              <a:solidFill>
                <a:srgbClr val="C00000"/>
              </a:solidFill>
            </a:endParaRPr>
          </a:p>
        </p:txBody>
      </p:sp>
      <p:sp>
        <p:nvSpPr>
          <p:cNvPr id="64" name="Oval 63"/>
          <p:cNvSpPr/>
          <p:nvPr/>
        </p:nvSpPr>
        <p:spPr>
          <a:xfrm>
            <a:off x="3200149" y="8267700"/>
            <a:ext cx="733425" cy="504825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9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أسطوانة</a:t>
            </a:r>
            <a:endParaRPr lang="en-US" sz="9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6" name="Oval 65"/>
          <p:cNvSpPr/>
          <p:nvPr/>
        </p:nvSpPr>
        <p:spPr>
          <a:xfrm>
            <a:off x="5943600" y="7814386"/>
            <a:ext cx="638175" cy="504825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الراس</a:t>
            </a:r>
            <a:endParaRPr lang="en-US" sz="105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7" name="Oval 66"/>
          <p:cNvSpPr/>
          <p:nvPr/>
        </p:nvSpPr>
        <p:spPr>
          <a:xfrm>
            <a:off x="5524500" y="8297795"/>
            <a:ext cx="714375" cy="504825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الوجه</a:t>
            </a:r>
            <a:endParaRPr lang="en-US" sz="105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8" name="Oval 67"/>
          <p:cNvSpPr/>
          <p:nvPr/>
        </p:nvSpPr>
        <p:spPr>
          <a:xfrm>
            <a:off x="3824288" y="7893403"/>
            <a:ext cx="638175" cy="504825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مكعب</a:t>
            </a:r>
            <a:endParaRPr lang="en-US" sz="105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64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22"/>
          <p:cNvSpPr/>
          <p:nvPr/>
        </p:nvSpPr>
        <p:spPr>
          <a:xfrm>
            <a:off x="161190" y="299320"/>
            <a:ext cx="6519066" cy="216765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28"/>
          <p:cNvGraphicFramePr>
            <a:graphicFrameLocks noGrp="1"/>
          </p:cNvGraphicFramePr>
          <p:nvPr>
            <p:extLst/>
          </p:nvPr>
        </p:nvGraphicFramePr>
        <p:xfrm>
          <a:off x="161925" y="290361"/>
          <a:ext cx="3021850" cy="90026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6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9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4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70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730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تسمية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الأشكال المستوية وتصنيفها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398432" y="291583"/>
            <a:ext cx="327859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200" b="1" u="sng" dirty="0"/>
              <a:t>السؤال الرابع :</a:t>
            </a:r>
          </a:p>
        </p:txBody>
      </p:sp>
      <p:sp>
        <p:nvSpPr>
          <p:cNvPr id="8" name="مستطيل 22"/>
          <p:cNvSpPr/>
          <p:nvPr/>
        </p:nvSpPr>
        <p:spPr>
          <a:xfrm>
            <a:off x="151665" y="2514600"/>
            <a:ext cx="6519066" cy="2212054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592497"/>
              </p:ext>
            </p:extLst>
          </p:nvPr>
        </p:nvGraphicFramePr>
        <p:xfrm>
          <a:off x="161925" y="2528566"/>
          <a:ext cx="3021850" cy="101823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6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9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4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70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730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جمع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بيانات وتنظيمها وتمثيلها بالرموز ولوحة الاعمده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3838575" y="2691884"/>
            <a:ext cx="275272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200" b="1" u="sng" dirty="0"/>
              <a:t>السؤال الخامس </a:t>
            </a:r>
            <a:r>
              <a:rPr lang="ar-SA" sz="1200" b="1" dirty="0"/>
              <a:t>:</a:t>
            </a:r>
            <a:r>
              <a:rPr lang="ar-SA" sz="1200" dirty="0"/>
              <a:t>  </a:t>
            </a:r>
            <a:endParaRPr lang="en-US" sz="1200" dirty="0"/>
          </a:p>
          <a:p>
            <a:r>
              <a:rPr lang="ar-SA" sz="1400" b="1" dirty="0"/>
              <a:t>مثلي البيانات </a:t>
            </a:r>
            <a:r>
              <a:rPr lang="ar-SA" sz="1400" b="1"/>
              <a:t>الآتية بالرموز :</a:t>
            </a:r>
            <a:endParaRPr lang="ar-SA" sz="1400" b="1" dirty="0"/>
          </a:p>
          <a:p>
            <a:endParaRPr lang="en-US" sz="1400" b="1" dirty="0"/>
          </a:p>
          <a:p>
            <a:r>
              <a:rPr lang="ar-SA" sz="1200" b="1" dirty="0"/>
              <a:t> </a:t>
            </a:r>
            <a:endParaRPr lang="en-US" sz="1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5135" y="1098487"/>
            <a:ext cx="1589419" cy="900174"/>
          </a:xfrm>
          <a:prstGeom prst="rect">
            <a:avLst/>
          </a:prstGeom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2390775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 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مستطيل 22"/>
          <p:cNvSpPr/>
          <p:nvPr/>
        </p:nvSpPr>
        <p:spPr>
          <a:xfrm>
            <a:off x="151665" y="4833221"/>
            <a:ext cx="6519066" cy="185333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9" name="جدول 28"/>
          <p:cNvGraphicFramePr>
            <a:graphicFrameLocks noGrp="1"/>
          </p:cNvGraphicFramePr>
          <p:nvPr>
            <p:extLst/>
          </p:nvPr>
        </p:nvGraphicFramePr>
        <p:xfrm>
          <a:off x="171450" y="4843311"/>
          <a:ext cx="3021850" cy="101823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6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9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4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70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730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حل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مسائل رياضية بإستعمال استراتيجيات ومهارات مناسبة مع اتباع الخطوات الاربع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3362325" y="4867275"/>
            <a:ext cx="3190875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200" b="1" u="sng" dirty="0"/>
              <a:t>السؤال السادس :</a:t>
            </a:r>
          </a:p>
          <a:p>
            <a:r>
              <a:rPr lang="ar-SA" sz="1200" b="1" dirty="0"/>
              <a:t>تريد أسماء أن تشتري بالونات لحفلتها فاذا دعت 5 صديقات لها من المدرسة و3 صديقات من جيرانها وابنتي خالتها فكم بالونآ سوف تشتري إذا كانت كل وحدة منهن ستاخذ بالونين؟</a:t>
            </a:r>
          </a:p>
          <a:p>
            <a:r>
              <a:rPr lang="ar-SA" sz="1400" b="1" u="sng" dirty="0"/>
              <a:t>إفهم :</a:t>
            </a:r>
            <a:r>
              <a:rPr lang="ar-SA" sz="1200" b="1" dirty="0"/>
              <a:t> دعت أسماء ..... من صديقات المدرسة و....من جيرانها و..... خالتها. </a:t>
            </a:r>
          </a:p>
          <a:p>
            <a:r>
              <a:rPr lang="ar-SA" sz="1200" b="1" dirty="0"/>
              <a:t>أ</a:t>
            </a:r>
            <a:r>
              <a:rPr lang="ar-SA" sz="1400" b="1" u="sng" dirty="0"/>
              <a:t>خطط  :</a:t>
            </a:r>
            <a:r>
              <a:rPr lang="ar-SA" sz="1400" b="1" dirty="0"/>
              <a:t> ا</a:t>
            </a:r>
            <a:r>
              <a:rPr lang="ar-SA" sz="1400" dirty="0"/>
              <a:t>ستعمل..................</a:t>
            </a:r>
          </a:p>
          <a:p>
            <a:r>
              <a:rPr lang="ar-SA" sz="1400" b="1" u="sng" dirty="0"/>
              <a:t>أحل :</a:t>
            </a:r>
            <a:r>
              <a:rPr lang="ar-SA" sz="1400" b="1" dirty="0"/>
              <a:t>......................................................</a:t>
            </a:r>
            <a:endParaRPr lang="en-US" sz="1200" dirty="0"/>
          </a:p>
        </p:txBody>
      </p:sp>
      <p:sp>
        <p:nvSpPr>
          <p:cNvPr id="26" name="مستطيل 22"/>
          <p:cNvSpPr/>
          <p:nvPr/>
        </p:nvSpPr>
        <p:spPr>
          <a:xfrm>
            <a:off x="151665" y="6720605"/>
            <a:ext cx="6557166" cy="1928096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7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208184"/>
              </p:ext>
            </p:extLst>
          </p:nvPr>
        </p:nvGraphicFramePr>
        <p:xfrm>
          <a:off x="151665" y="6720605"/>
          <a:ext cx="3021850" cy="104313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6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9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4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70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730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كتابة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الكسور ( كأ جزاء من الكل ، كأ جزاء من مجموعة ) وقرأتها 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3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2" name="TextBox 31"/>
          <p:cNvSpPr txBox="1"/>
          <p:nvPr/>
        </p:nvSpPr>
        <p:spPr>
          <a:xfrm flipH="1">
            <a:off x="4695825" y="6819900"/>
            <a:ext cx="196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200" b="1" u="sng" dirty="0"/>
              <a:t>السؤال السابع:</a:t>
            </a:r>
            <a:endParaRPr lang="en-US" sz="1200" b="1" u="sng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448051" y="7058024"/>
            <a:ext cx="3200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صلي</a:t>
            </a:r>
            <a:r>
              <a:rPr kumimoji="0" lang="ar-SA" sz="12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الأجابة الصحيحة :</a:t>
            </a:r>
            <a:endParaRPr kumimoji="0" lang="ar-SA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438525" y="523875"/>
            <a:ext cx="31813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400" dirty="0"/>
              <a:t>أكتبي (صح ) امام العباره الصحيحه وأكتبي (خطأ) امام العباره الخاطئه :</a:t>
            </a:r>
            <a:endParaRPr lang="en-US" sz="1400" dirty="0"/>
          </a:p>
        </p:txBody>
      </p:sp>
      <p:sp>
        <p:nvSpPr>
          <p:cNvPr id="34" name="Diamond 33"/>
          <p:cNvSpPr/>
          <p:nvPr/>
        </p:nvSpPr>
        <p:spPr>
          <a:xfrm>
            <a:off x="5438775" y="1019176"/>
            <a:ext cx="1190625" cy="703608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للخماسي 5أضلاع و5 زوايا</a:t>
            </a:r>
            <a:endParaRPr lang="en-US" sz="1000" b="1" dirty="0"/>
          </a:p>
        </p:txBody>
      </p:sp>
      <p:sp>
        <p:nvSpPr>
          <p:cNvPr id="35" name="Oval 34"/>
          <p:cNvSpPr/>
          <p:nvPr/>
        </p:nvSpPr>
        <p:spPr>
          <a:xfrm>
            <a:off x="4749489" y="1065905"/>
            <a:ext cx="533400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Diamond 37"/>
          <p:cNvSpPr/>
          <p:nvPr/>
        </p:nvSpPr>
        <p:spPr>
          <a:xfrm>
            <a:off x="5457825" y="1847850"/>
            <a:ext cx="1190625" cy="581025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9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للمثلث 3أضلاع و4 زوايا</a:t>
            </a:r>
            <a:endParaRPr lang="en-US" sz="9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4771029" y="1900623"/>
            <a:ext cx="533400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6" name="صورة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72050" y="3111001"/>
            <a:ext cx="1676400" cy="149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Explosion 1 40"/>
          <p:cNvSpPr/>
          <p:nvPr/>
        </p:nvSpPr>
        <p:spPr>
          <a:xfrm>
            <a:off x="3193300" y="6720606"/>
            <a:ext cx="2367078" cy="1424566"/>
          </a:xfrm>
          <a:prstGeom prst="irregularSeal1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050" b="1" dirty="0">
                <a:solidFill>
                  <a:srgbClr val="FF0000"/>
                </a:solidFill>
              </a:rPr>
              <a:t>توجد 3 سيارات حمراء و5 سيارات خضراء فإن الكسر اللذي يمثل السيارات الحمراء </a:t>
            </a:r>
            <a:endParaRPr lang="en-US" sz="1050" b="1" dirty="0">
              <a:solidFill>
                <a:srgbClr val="FF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067300" y="7972425"/>
            <a:ext cx="895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3</a:t>
            </a:r>
          </a:p>
          <a:p>
            <a:r>
              <a:rPr lang="ar-SA" dirty="0"/>
              <a:t>5</a:t>
            </a:r>
            <a:endParaRPr lang="en-US" dirty="0"/>
          </a:p>
        </p:txBody>
      </p:sp>
      <p:cxnSp>
        <p:nvCxnSpPr>
          <p:cNvPr id="54" name="Straight Connector 53"/>
          <p:cNvCxnSpPr>
            <a:cxnSpLocks/>
          </p:cNvCxnSpPr>
          <p:nvPr/>
        </p:nvCxnSpPr>
        <p:spPr>
          <a:xfrm flipH="1">
            <a:off x="5629275" y="8284879"/>
            <a:ext cx="371475" cy="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4819650" y="7972425"/>
            <a:ext cx="552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3 </a:t>
            </a:r>
          </a:p>
          <a:p>
            <a:r>
              <a:rPr lang="ar-SA" dirty="0"/>
              <a:t>8</a:t>
            </a:r>
            <a:endParaRPr lang="en-US" dirty="0"/>
          </a:p>
        </p:txBody>
      </p:sp>
      <p:cxnSp>
        <p:nvCxnSpPr>
          <p:cNvPr id="57" name="Straight Connector 56"/>
          <p:cNvCxnSpPr/>
          <p:nvPr/>
        </p:nvCxnSpPr>
        <p:spPr>
          <a:xfrm flipV="1">
            <a:off x="4972050" y="8267700"/>
            <a:ext cx="352425" cy="95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200525" y="7962900"/>
            <a:ext cx="504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5</a:t>
            </a:r>
          </a:p>
          <a:p>
            <a:r>
              <a:rPr lang="ar-SA" dirty="0"/>
              <a:t>8</a:t>
            </a:r>
            <a:endParaRPr lang="en-US" dirty="0"/>
          </a:p>
        </p:txBody>
      </p:sp>
      <p:cxnSp>
        <p:nvCxnSpPr>
          <p:cNvPr id="61" name="Straight Connector 60"/>
          <p:cNvCxnSpPr>
            <a:stCxn id="59" idx="3"/>
          </p:cNvCxnSpPr>
          <p:nvPr/>
        </p:nvCxnSpPr>
        <p:spPr>
          <a:xfrm flipH="1">
            <a:off x="4362450" y="8286066"/>
            <a:ext cx="342900" cy="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3457575" y="7962900"/>
            <a:ext cx="590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8</a:t>
            </a:r>
          </a:p>
          <a:p>
            <a:r>
              <a:rPr lang="ar-SA" dirty="0"/>
              <a:t>8</a:t>
            </a:r>
            <a:endParaRPr lang="en-US" dirty="0"/>
          </a:p>
        </p:txBody>
      </p:sp>
      <p:cxnSp>
        <p:nvCxnSpPr>
          <p:cNvPr id="64" name="Straight Connector 63"/>
          <p:cNvCxnSpPr>
            <a:stCxn id="62" idx="3"/>
          </p:cNvCxnSpPr>
          <p:nvPr/>
        </p:nvCxnSpPr>
        <p:spPr>
          <a:xfrm flipH="1" flipV="1">
            <a:off x="3619500" y="8277226"/>
            <a:ext cx="428624" cy="8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200025" y="8658225"/>
            <a:ext cx="6496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انتهت الأسئلة                                                 معلمة المادة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46887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1228</TotalTime>
  <Words>520</Words>
  <Application>Microsoft Office PowerPoint</Application>
  <PresentationFormat>On-screen Show (4:3)</PresentationFormat>
  <Paragraphs>160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</vt:lpstr>
      <vt:lpstr>Calibri</vt:lpstr>
      <vt:lpstr>Calibri Light</vt:lpstr>
      <vt:lpstr>Times New Roman</vt:lpstr>
      <vt:lpstr>Wingdings</vt:lpstr>
      <vt:lpstr>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141</cp:revision>
  <dcterms:created xsi:type="dcterms:W3CDTF">2016-10-19T21:09:54Z</dcterms:created>
  <dcterms:modified xsi:type="dcterms:W3CDTF">2017-04-25T16:22:20Z</dcterms:modified>
</cp:coreProperties>
</file>