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FF"/>
    <a:srgbClr val="336600"/>
    <a:srgbClr val="CC00FF"/>
    <a:srgbClr val="993300"/>
    <a:srgbClr val="008080"/>
    <a:srgbClr val="FF9900"/>
    <a:srgbClr val="009900"/>
    <a:srgbClr val="CC66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22880B7-E55B-45F9-9774-A7775FB7041D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823D087-A47C-4841-B4B1-69F5A92C580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90065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81517DF-B5E8-40F3-8F3F-9EF3D7F2762E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CC3E4CA-1B72-4A3E-B574-39BC09CE1F6D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64574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3E4CA-1B72-4A3E-B574-39BC09CE1F6D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C3E4CA-1B72-4A3E-B574-39BC09CE1F6D}" type="slidenum">
              <a:rPr lang="ar-SA" smtClean="0"/>
              <a:pPr/>
              <a:t>22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1799-8A45-4E8F-AA18-79867E757763}" type="datetime1">
              <a:rPr lang="ar-SA" smtClean="0"/>
              <a:t>30/01/35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5775A-9EB6-4093-8296-FC3054BA8896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D5D15-8D7D-4356-8A1C-5F23AB7566D9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37A7-4300-427A-87DE-4A7050F32152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EAD1D-51AB-4342-BEFB-0FD033C0D6D4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E03DF-D6DA-4E8E-A50A-2D00E38204FD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05D88-E3C6-418D-84A9-BFE8AD7DB28F}" type="datetime1">
              <a:rPr lang="ar-SA" smtClean="0"/>
              <a:t>30/01/35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3160-9B89-4DD2-B7BF-7B79705A1424}" type="datetime1">
              <a:rPr lang="ar-SA" smtClean="0"/>
              <a:t>30/01/35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6EA1E-0D74-4160-8367-7AE0AD0604D0}" type="datetime1">
              <a:rPr lang="ar-SA" smtClean="0"/>
              <a:t>30/01/35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A2FAF-B410-4FD5-93B7-251D453C8FB9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0DE8-E132-4A8E-9FCC-1EB0811360E7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983CEA2-DD93-4009-85AB-EE7CDB3603A9}" type="datetime1">
              <a:rPr lang="ar-SA" smtClean="0"/>
              <a:t>30/01/35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DB8CFF-A1B4-4462-9D78-AD321C987221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0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4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5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85786" y="3643314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ar-SA" sz="16600" dirty="0" smtClean="0">
                <a:cs typeface="DecoType Thuluth" pitchFamily="2" charset="-78"/>
              </a:rPr>
              <a:t>أنواع </a:t>
            </a:r>
            <a:r>
              <a:rPr lang="ar-SA" sz="16600" dirty="0" err="1" smtClean="0">
                <a:cs typeface="DecoType Thuluth" pitchFamily="2" charset="-78"/>
              </a:rPr>
              <a:t>المخاليط</a:t>
            </a:r>
            <a:endParaRPr lang="ar-SA" sz="16600" dirty="0">
              <a:cs typeface="DecoType Thuluth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357158" y="214290"/>
            <a:ext cx="8572560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مثال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ما النسبة المئوية بالكتلة لمحلول يحتوي على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40g</a:t>
            </a:r>
            <a:r>
              <a:rPr lang="en-US" sz="3600" dirty="0" smtClean="0">
                <a:solidFill>
                  <a:srgbClr val="FF0000"/>
                </a:solidFill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من السكر مذابة في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120g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من الماء ؟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المعطيات</a:t>
            </a:r>
          </a:p>
          <a:p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كتلة المذاب 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40g</a:t>
            </a:r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                  كتلة المذيب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120g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حساب المطلوب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النسبة المئوية بالكتلة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  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                 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×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100</a:t>
            </a:r>
          </a:p>
          <a:p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 25%                                               </a:t>
            </a:r>
            <a:endParaRPr lang="ar-SA" sz="3600" dirty="0" smtClean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  <a:p>
            <a:endParaRPr lang="ar-SA" sz="3600" dirty="0" smtClean="0">
              <a:latin typeface="Arial" pitchFamily="34" charset="0"/>
              <a:cs typeface="Arial" pitchFamily="34" charset="0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3357554" y="3714752"/>
            <a:ext cx="2000264" cy="1588"/>
          </a:xfrm>
          <a:prstGeom prst="line">
            <a:avLst/>
          </a:prstGeom>
          <a:ln>
            <a:solidFill>
              <a:srgbClr val="CC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3286116" y="3143248"/>
            <a:ext cx="15001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ar-SA" sz="3600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357554" y="3643314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120+40</a:t>
            </a:r>
            <a:endParaRPr lang="ar-SA" sz="3600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النسبة المئوية بالحجم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القانون المستخدم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النسبة المئوية بالحجم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                       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×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100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مثال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ما النسبة المئوية بالحجم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للإيثانول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في محلول يحتوي على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35ml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إيثانول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مذاب في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155ml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من الماء ؟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المعطيات</a:t>
            </a:r>
          </a:p>
          <a:p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حجم المذاب 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35ml</a:t>
            </a:r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          حجم المذيب 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155ml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حساب المطلوب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النسبة المئوية بالحجم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                 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×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100</a:t>
            </a:r>
          </a:p>
          <a:p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 18.42%                                         </a:t>
            </a:r>
          </a:p>
          <a:p>
            <a:endParaRPr lang="ar-SA" sz="3600" dirty="0">
              <a:cs typeface="AL-Mohanad" pitchFamily="2" charset="-78"/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 rot="10800000">
            <a:off x="3143240" y="1643050"/>
            <a:ext cx="2357454" cy="1588"/>
          </a:xfrm>
          <a:prstGeom prst="line">
            <a:avLst/>
          </a:prstGeom>
          <a:ln>
            <a:solidFill>
              <a:srgbClr val="CC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3428992" y="1071546"/>
            <a:ext cx="21431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حجم المذاب</a:t>
            </a:r>
            <a:endParaRPr lang="ar-SA" sz="3600" dirty="0">
              <a:solidFill>
                <a:srgbClr val="CC00FF"/>
              </a:solidFill>
              <a:cs typeface="AL-Mohanad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357554" y="1643050"/>
            <a:ext cx="22145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حجم المحلول</a:t>
            </a:r>
            <a:endParaRPr lang="ar-SA" sz="3600" dirty="0">
              <a:solidFill>
                <a:srgbClr val="CC00FF"/>
              </a:solidFill>
              <a:cs typeface="AL-Mohanad" pitchFamily="2" charset="-78"/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 rot="10800000">
            <a:off x="3571868" y="5500702"/>
            <a:ext cx="1857388" cy="1588"/>
          </a:xfrm>
          <a:prstGeom prst="line">
            <a:avLst/>
          </a:prstGeom>
          <a:ln>
            <a:solidFill>
              <a:srgbClr val="CC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3857620" y="4929198"/>
            <a:ext cx="135732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35</a:t>
            </a:r>
            <a:endParaRPr lang="ar-SA" sz="3200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786182" y="5429264"/>
            <a:ext cx="15716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155+35</a:t>
            </a:r>
            <a:endParaRPr lang="ar-SA" sz="3200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786874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الديزل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الحيوي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وقود بديل ينتج من مصادر متجددة مثل الزيت النباتي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لا يحتوي على الكبريت أو المركبات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الأروماتية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و غير سام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قابل للتحلل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يمكن مزجه مع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ديزل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النفط بنسبة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20%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بالحجم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ديزل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حيوي </a:t>
            </a:r>
            <a:r>
              <a:rPr lang="ar-SA" sz="3600" dirty="0" err="1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80%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بالحجم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ديزل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نفط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ينتج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ديزل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حيوي ممزوج</a:t>
            </a:r>
          </a:p>
          <a:p>
            <a:endParaRPr lang="ar-SA" sz="3600" dirty="0" smtClean="0">
              <a:solidFill>
                <a:srgbClr val="006600"/>
              </a:solidFill>
              <a:cs typeface="AL-Mohanad" pitchFamily="2" charset="-78"/>
            </a:endParaRPr>
          </a:p>
          <a:p>
            <a:endParaRPr lang="ar-SA" sz="3600" dirty="0" smtClean="0">
              <a:solidFill>
                <a:srgbClr val="006600"/>
              </a:solidFill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المولارية ( التركيز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المولاري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)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endParaRPr lang="ar-SA" sz="3600" dirty="0" smtClean="0">
              <a:solidFill>
                <a:srgbClr val="FF0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هي عدد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مولات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المذاب الذائبة في لتر من المحلول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المولارية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عدد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مولات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المذاب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÷ 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حجم المحلول باللتر</a:t>
            </a:r>
          </a:p>
          <a:p>
            <a:r>
              <a:rPr lang="ar-SA" sz="3600" dirty="0" smtClean="0">
                <a:solidFill>
                  <a:srgbClr val="339933"/>
                </a:solidFill>
                <a:cs typeface="AL-Mohanad" pitchFamily="2" charset="-78"/>
              </a:rPr>
              <a:t>مثال </a:t>
            </a:r>
            <a:r>
              <a:rPr lang="en-US" sz="3600" dirty="0" smtClean="0">
                <a:solidFill>
                  <a:srgbClr val="339933"/>
                </a:solidFill>
                <a:latin typeface="Arial" pitchFamily="34" charset="0"/>
                <a:cs typeface="Arial" pitchFamily="34" charset="0"/>
              </a:rPr>
              <a:t>1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احسب التركيز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المولاري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لمحلول يحتوي على </a:t>
            </a:r>
          </a:p>
          <a:p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0.25 mol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من ملح الطعام ذائبة في الماء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كان حجم المحلول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لتر .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المعطيات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عدد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مولات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المذاب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0.25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       حجم المحلول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لتر</a:t>
            </a:r>
          </a:p>
          <a:p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حساب المطلوب</a:t>
            </a:r>
          </a:p>
          <a:p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المولارية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           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0.125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مولار</a:t>
            </a:r>
            <a:endParaRPr lang="ar-SA" sz="3600" dirty="0" smtClean="0">
              <a:solidFill>
                <a:srgbClr val="CC00FF"/>
              </a:solidFill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>
            <a:off x="6429388" y="6000768"/>
            <a:ext cx="1000132" cy="1588"/>
          </a:xfrm>
          <a:prstGeom prst="line">
            <a:avLst/>
          </a:prstGeom>
          <a:ln>
            <a:solidFill>
              <a:srgbClr val="CC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215074" y="5500702"/>
            <a:ext cx="12144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0.25</a:t>
            </a:r>
            <a:endParaRPr lang="ar-SA" sz="3200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429388" y="6000768"/>
            <a:ext cx="7858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2</a:t>
            </a:r>
            <a:endParaRPr lang="ar-SA" sz="3200" dirty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مثال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ما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مولارية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محلول يحتوي على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40g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من الجلوكوز في 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1.5 L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من المحلول علماً بأن الكتلة المولية للجلوكوز هي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180g/mol</a:t>
            </a:r>
            <a:r>
              <a:rPr lang="en-US" sz="3600" dirty="0" smtClean="0">
                <a:solidFill>
                  <a:srgbClr val="FF0000"/>
                </a:solidFill>
                <a:cs typeface="AL-Mohanad" pitchFamily="2" charset="-78"/>
              </a:rPr>
              <a:t>   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؟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المعطيات</a:t>
            </a:r>
          </a:p>
          <a:p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كتلة المذاب =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40g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حجم المحلول =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1.5 L</a:t>
            </a:r>
          </a:p>
          <a:p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حساب المطلوب</a:t>
            </a:r>
          </a:p>
          <a:p>
            <a:r>
              <a:rPr lang="ar-SA" sz="3600" dirty="0" smtClean="0">
                <a:latin typeface="Arial" pitchFamily="34" charset="0"/>
                <a:cs typeface="AL-Mohanad" pitchFamily="2" charset="-78"/>
              </a:rPr>
              <a:t>عدد </a:t>
            </a:r>
            <a:r>
              <a:rPr lang="ar-SA" sz="3600" dirty="0" err="1" smtClean="0">
                <a:latin typeface="Arial" pitchFamily="34" charset="0"/>
                <a:cs typeface="AL-Mohanad" pitchFamily="2" charset="-78"/>
              </a:rPr>
              <a:t>مولات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المذاب =      =</a:t>
            </a:r>
            <a:r>
              <a:rPr lang="en-US" sz="3600" dirty="0" smtClean="0">
                <a:latin typeface="Arial" pitchFamily="34" charset="0"/>
                <a:cs typeface="AL-Mohanad" pitchFamily="2" charset="-78"/>
              </a:rPr>
              <a:t>0.22 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مول</a:t>
            </a: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err="1" smtClean="0">
                <a:latin typeface="Arial" pitchFamily="34" charset="0"/>
                <a:cs typeface="AL-Mohanad" pitchFamily="2" charset="-78"/>
              </a:rPr>
              <a:t>المولارية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=         </a:t>
            </a:r>
          </a:p>
          <a:p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=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0.148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SA" sz="3600" dirty="0" err="1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مولار</a:t>
            </a:r>
            <a:endParaRPr lang="ar-SA" sz="3600" dirty="0">
              <a:solidFill>
                <a:srgbClr val="CC00FF"/>
              </a:solidFill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5429256" y="3857628"/>
          <a:ext cx="636590" cy="1500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3" imgW="279360" imgH="660240" progId="Equation.3">
                  <p:embed/>
                </p:oleObj>
              </mc:Choice>
              <mc:Fallback>
                <p:oleObj name="Equation" r:id="rId3" imgW="279360" imgH="660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3857628"/>
                        <a:ext cx="636590" cy="15001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6429388" y="5000636"/>
          <a:ext cx="1000132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5" imgW="342720" imgH="393480" progId="Equation.3">
                  <p:embed/>
                </p:oleObj>
              </mc:Choice>
              <mc:Fallback>
                <p:oleObj name="Equation" r:id="rId5" imgW="3427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8" y="5000636"/>
                        <a:ext cx="1000132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مثال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ما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مولارية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محلول يحتوي على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40g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من الجلوكوز في 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1.5 L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من المحلول علماً بأن الكتلة المولية للجلوكوز هي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180g/mol</a:t>
            </a:r>
            <a:r>
              <a:rPr lang="en-US" sz="3600" dirty="0" smtClean="0">
                <a:solidFill>
                  <a:srgbClr val="FF0000"/>
                </a:solidFill>
                <a:cs typeface="AL-Mohanad" pitchFamily="2" charset="-78"/>
              </a:rPr>
              <a:t>   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؟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المعطيات</a:t>
            </a:r>
          </a:p>
          <a:p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كتلة المذاب =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40g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ar-SA" sz="3600" dirty="0" smtClean="0">
                <a:solidFill>
                  <a:srgbClr val="663300"/>
                </a:solidFill>
                <a:latin typeface="Arial" pitchFamily="34" charset="0"/>
                <a:cs typeface="AL-Mohanad" pitchFamily="2" charset="-78"/>
              </a:rPr>
              <a:t>حجم المحلول = </a:t>
            </a:r>
            <a:r>
              <a:rPr lang="en-US" sz="36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1.5 L</a:t>
            </a:r>
          </a:p>
          <a:p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حساب المطلوب</a:t>
            </a:r>
          </a:p>
          <a:p>
            <a:r>
              <a:rPr lang="ar-SA" sz="3600" dirty="0" smtClean="0">
                <a:latin typeface="Arial" pitchFamily="34" charset="0"/>
                <a:cs typeface="AL-Mohanad" pitchFamily="2" charset="-78"/>
              </a:rPr>
              <a:t>عدد </a:t>
            </a:r>
            <a:r>
              <a:rPr lang="ar-SA" sz="3600" dirty="0" err="1" smtClean="0">
                <a:latin typeface="Arial" pitchFamily="34" charset="0"/>
                <a:cs typeface="AL-Mohanad" pitchFamily="2" charset="-78"/>
              </a:rPr>
              <a:t>مولات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المذاب =      =</a:t>
            </a:r>
            <a:r>
              <a:rPr lang="en-US" sz="3600" dirty="0" smtClean="0">
                <a:latin typeface="Arial" pitchFamily="34" charset="0"/>
                <a:cs typeface="AL-Mohanad" pitchFamily="2" charset="-78"/>
              </a:rPr>
              <a:t>0.22 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مول</a:t>
            </a: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err="1" smtClean="0">
                <a:latin typeface="Arial" pitchFamily="34" charset="0"/>
                <a:cs typeface="AL-Mohanad" pitchFamily="2" charset="-78"/>
              </a:rPr>
              <a:t>المولارية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=         </a:t>
            </a:r>
          </a:p>
          <a:p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=</a:t>
            </a:r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0.148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SA" sz="3600" dirty="0" err="1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مولار</a:t>
            </a:r>
            <a:endParaRPr lang="ar-SA" sz="3600" dirty="0">
              <a:solidFill>
                <a:srgbClr val="CC00FF"/>
              </a:solidFill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5429256" y="3857628"/>
          <a:ext cx="636590" cy="1500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3" imgW="279360" imgH="660240" progId="Equation.3">
                  <p:embed/>
                </p:oleObj>
              </mc:Choice>
              <mc:Fallback>
                <p:oleObj name="Equation" r:id="rId3" imgW="279360" imgH="660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3857628"/>
                        <a:ext cx="636590" cy="15001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6429388" y="5000636"/>
          <a:ext cx="1000132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5" imgW="342720" imgH="393480" progId="Equation.3">
                  <p:embed/>
                </p:oleObj>
              </mc:Choice>
              <mc:Fallback>
                <p:oleObj name="Equation" r:id="rId5" imgW="3427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8" y="5000636"/>
                        <a:ext cx="1000132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85728"/>
            <a:ext cx="8786874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تحضير المحاليل القياسية</a:t>
            </a:r>
          </a:p>
          <a:p>
            <a:r>
              <a:rPr lang="ar-SA" sz="3600" dirty="0" smtClean="0">
                <a:solidFill>
                  <a:srgbClr val="00B050"/>
                </a:solidFill>
                <a:cs typeface="AL-Mohanad" pitchFamily="2" charset="-78"/>
              </a:rPr>
              <a:t>لتحضير محلول قياسي بتركيز </a:t>
            </a:r>
            <a:r>
              <a:rPr lang="ar-SA" sz="3600" dirty="0" err="1" smtClean="0">
                <a:solidFill>
                  <a:srgbClr val="00B05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B050"/>
                </a:solidFill>
                <a:cs typeface="AL-Mohanad" pitchFamily="2" charset="-78"/>
              </a:rPr>
              <a:t> حجم محددين نقوم بما يلي 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نحسب كتلة المذاب بالعلاقة التالية</a:t>
            </a:r>
          </a:p>
          <a:p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كتلة المذاب = الكتلة المولية × المولارية × الحجم باللتر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نذيب المذاب في كمية من الماء أقل من حجم المحلول المطلوب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نكمل المحلول بالماء لنحصل على الحجم المطلوب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cs typeface="AL-Mohanad" pitchFamily="2" charset="-78"/>
              </a:rPr>
              <a:t>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ماكتلة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NaOH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في محلول مائي حجمه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250ml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و تركيزه 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3M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؟ ( الكتلة المولية لـ </a:t>
            </a:r>
            <a:r>
              <a:rPr lang="en-US" sz="3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NaOH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40 g/mol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)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الكتلة </a:t>
            </a:r>
            <a:r>
              <a:rPr lang="ar-SA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0.25 ×3×40</a:t>
            </a:r>
            <a:r>
              <a:rPr lang="ar-SA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= 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30 g</a:t>
            </a:r>
            <a:endParaRPr lang="ar-SA" sz="3600" dirty="0">
              <a:solidFill>
                <a:srgbClr val="CC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64399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تخفيف المحاليل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المولارية</a:t>
            </a:r>
            <a:endParaRPr lang="ar-SA" sz="3600" dirty="0" smtClean="0">
              <a:solidFill>
                <a:srgbClr val="006600"/>
              </a:solidFill>
              <a:cs typeface="AL-Mohanad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توجد في المختبر محاليل قياسية ذات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تراكيز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محددة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يمكن استخدام هذه المحاليل للحصول على محاليل ذات </a:t>
            </a:r>
            <a:r>
              <a:rPr lang="ar-SA" sz="3600" dirty="0" err="1" smtClean="0">
                <a:solidFill>
                  <a:srgbClr val="FF6600"/>
                </a:solidFill>
                <a:cs typeface="AL-Mohanad" pitchFamily="2" charset="-78"/>
              </a:rPr>
              <a:t>تراكيز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أقل باستخدام العلاقة</a:t>
            </a:r>
          </a:p>
          <a:p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3600" baseline="-250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sz="3600" baseline="-250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=M</a:t>
            </a:r>
            <a:r>
              <a:rPr lang="en-US" sz="3600" baseline="-250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sz="3600" baseline="-250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3600" dirty="0" smtClean="0">
                <a:cs typeface="AL-Mohanad" pitchFamily="2" charset="-78"/>
              </a:rPr>
              <a:t>                  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حيث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=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المولارية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و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= الحجم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 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ما الحجم اللازم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بالمللتر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L-Mohanad" pitchFamily="2" charset="-78"/>
              </a:rPr>
              <a:t>لتحضير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0.5L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من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كلوريد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الكالسيوم تركيزه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0.3M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إذا كان تركيز المحلول القياسي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2M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؟</a:t>
            </a:r>
            <a:endParaRPr lang="ar-SA" sz="3600" dirty="0">
              <a:solidFill>
                <a:srgbClr val="0000CC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715436" cy="784830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المعطيات</a:t>
            </a:r>
          </a:p>
          <a:p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3600" baseline="-25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=2  ,   M</a:t>
            </a:r>
            <a:r>
              <a:rPr lang="en-US" sz="3600" baseline="-25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=0.3     ,    V</a:t>
            </a:r>
            <a:r>
              <a:rPr lang="en-US" sz="3600" baseline="-25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= 0.5L=500ml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المطلوب</a:t>
            </a:r>
            <a:r>
              <a:rPr lang="ar-SA" sz="3600" dirty="0" smtClean="0"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sz="3600" baseline="-250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= ? ml   </a:t>
            </a:r>
            <a:endParaRPr lang="ar-SA" sz="3600" dirty="0" smtClean="0">
              <a:solidFill>
                <a:srgbClr val="CC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حساب المطلوب</a:t>
            </a:r>
          </a:p>
          <a:p>
            <a:r>
              <a:rPr lang="en-US" sz="3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3600" baseline="-25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sz="3600" baseline="-25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=M</a:t>
            </a:r>
            <a:r>
              <a:rPr lang="en-US" sz="3600" baseline="-25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sz="3600" baseline="-25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00B05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cs typeface="AL-Mohanad" pitchFamily="2" charset="-78"/>
              </a:rPr>
              <a:t>                           </a:t>
            </a:r>
          </a:p>
          <a:p>
            <a:r>
              <a:rPr lang="en-US" sz="3600" dirty="0" smtClean="0">
                <a:cs typeface="AL-Mohanad" pitchFamily="2" charset="-78"/>
              </a:rPr>
              <a:t>        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en-US" sz="36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=</a:t>
            </a:r>
            <a:r>
              <a:rPr lang="en-US" sz="3600" dirty="0" smtClean="0">
                <a:cs typeface="AL-Mohanad" pitchFamily="2" charset="-78"/>
              </a:rPr>
              <a:t>                                                          </a:t>
            </a:r>
          </a:p>
          <a:p>
            <a:endParaRPr lang="en-US" sz="3600" dirty="0" smtClean="0">
              <a:cs typeface="AL-Mohanad" pitchFamily="2" charset="-78"/>
            </a:endParaRP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=                                                          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                                   </a:t>
            </a:r>
          </a:p>
          <a:p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=75 ml 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                                           </a:t>
            </a:r>
          </a:p>
          <a:p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             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                                  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2357422" y="3429000"/>
          <a:ext cx="1143008" cy="911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3" imgW="495000" imgH="393480" progId="Equation.3">
                  <p:embed/>
                </p:oleObj>
              </mc:Choice>
              <mc:Fallback>
                <p:oleObj name="Equation" r:id="rId3" imgW="4950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3429000"/>
                        <a:ext cx="1143008" cy="9112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كائن 6"/>
          <p:cNvGraphicFramePr>
            <a:graphicFrameLocks noChangeAspect="1"/>
          </p:cNvGraphicFramePr>
          <p:nvPr/>
        </p:nvGraphicFramePr>
        <p:xfrm>
          <a:off x="1604963" y="4572000"/>
          <a:ext cx="1220787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5" imgW="596880" imgH="393480" progId="Equation.3">
                  <p:embed/>
                </p:oleObj>
              </mc:Choice>
              <mc:Fallback>
                <p:oleObj name="Equation" r:id="rId5" imgW="59688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963" y="4572000"/>
                        <a:ext cx="1220787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572560" cy="84023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المولالية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</a:p>
          <a:p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هي نسبة عدد </a:t>
            </a:r>
            <a:r>
              <a:rPr lang="ar-SA" sz="3600" dirty="0" err="1" smtClean="0">
                <a:solidFill>
                  <a:srgbClr val="CC00CC"/>
                </a:solidFill>
                <a:cs typeface="AL-Mohanad" pitchFamily="2" charset="-78"/>
              </a:rPr>
              <a:t>مولات</a:t>
            </a:r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 المذاب في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1kg</a:t>
            </a:r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من المذيب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المولالية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=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أضاف طالب في إحدى التجارب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4.5g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من ملح الطعام إلى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100 g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من الماء . احسب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مولالية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المحلول ؟            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Na=23</a:t>
            </a:r>
            <a:r>
              <a:rPr lang="en-US" sz="3600" dirty="0" smtClean="0">
                <a:solidFill>
                  <a:srgbClr val="006600"/>
                </a:solidFill>
                <a:cs typeface="AL-Mohanad" pitchFamily="2" charset="-78"/>
              </a:rPr>
              <a:t> , </a:t>
            </a:r>
            <a:r>
              <a:rPr lang="en-US" sz="36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Cl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=35.5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)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المعطيات</a:t>
            </a:r>
          </a:p>
          <a:p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كتلة المذاب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4.5 g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      كتلة المذيب 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100g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حساب المطلوب</a:t>
            </a:r>
          </a:p>
          <a:p>
            <a:endParaRPr lang="ar-SA" sz="3600" dirty="0" smtClean="0">
              <a:solidFill>
                <a:srgbClr val="0000CC"/>
              </a:solidFill>
              <a:cs typeface="AL-Mohanad" pitchFamily="2" charset="-78"/>
            </a:endParaRPr>
          </a:p>
          <a:p>
            <a:endParaRPr lang="en-US" sz="3600" dirty="0" smtClean="0">
              <a:solidFill>
                <a:srgbClr val="0000CC"/>
              </a:solidFill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4500562" y="2143116"/>
            <a:ext cx="2428892" cy="1588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4500562" y="1571612"/>
            <a:ext cx="25003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0000CC"/>
                </a:solidFill>
                <a:cs typeface="AL-Mohanad" pitchFamily="2" charset="-78"/>
              </a:rPr>
              <a:t>عدد </a:t>
            </a:r>
            <a:r>
              <a:rPr lang="ar-SA" sz="3200" dirty="0" err="1" smtClean="0">
                <a:solidFill>
                  <a:srgbClr val="0000CC"/>
                </a:solidFill>
                <a:cs typeface="AL-Mohanad" pitchFamily="2" charset="-78"/>
              </a:rPr>
              <a:t>مولات</a:t>
            </a:r>
            <a:r>
              <a:rPr lang="ar-SA" sz="3200" dirty="0" smtClean="0">
                <a:solidFill>
                  <a:srgbClr val="0000CC"/>
                </a:solidFill>
                <a:cs typeface="AL-Mohanad" pitchFamily="2" charset="-78"/>
              </a:rPr>
              <a:t> المذاب</a:t>
            </a:r>
            <a:endParaRPr lang="ar-SA" sz="3200" dirty="0">
              <a:solidFill>
                <a:srgbClr val="0000CC"/>
              </a:solidFill>
              <a:cs typeface="AL-Mohanad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500562" y="2143116"/>
            <a:ext cx="235745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0000CC"/>
                </a:solidFill>
                <a:cs typeface="AL-Mohanad" pitchFamily="2" charset="-78"/>
              </a:rPr>
              <a:t>كتلة المذيب </a:t>
            </a:r>
            <a:r>
              <a:rPr lang="en-US" sz="3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kg</a:t>
            </a:r>
            <a:endParaRPr lang="ar-SA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85720" y="285728"/>
            <a:ext cx="86439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3600">
              <a:latin typeface="AGA Arabesque Desktop" pitchFamily="2" charset="2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57158" y="285728"/>
            <a:ext cx="8572560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أولاً المخاليط غير المتجانسة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تنقسم لنوعين</a:t>
            </a:r>
          </a:p>
          <a:p>
            <a:r>
              <a:rPr lang="en-US" sz="3600" dirty="0" smtClean="0">
                <a:solidFill>
                  <a:srgbClr val="CC0066"/>
                </a:solidFill>
                <a:latin typeface="Arial Narrow" pitchFamily="34" charset="0"/>
                <a:cs typeface="AL-Mohanad" pitchFamily="2" charset="-78"/>
              </a:rPr>
              <a:t>1</a:t>
            </a:r>
            <a:r>
              <a:rPr lang="ar-EG" sz="3600" dirty="0" smtClean="0">
                <a:solidFill>
                  <a:srgbClr val="CC0066"/>
                </a:solidFill>
                <a:latin typeface="Arial Narrow" pitchFamily="34" charset="0"/>
                <a:cs typeface="AL-Mohanad" pitchFamily="2" charset="-78"/>
              </a:rPr>
              <a:t>.</a:t>
            </a:r>
            <a:r>
              <a:rPr lang="ar-SA" sz="3600" dirty="0" smtClean="0">
                <a:solidFill>
                  <a:srgbClr val="CC0066"/>
                </a:solidFill>
                <a:latin typeface="Arial Narrow" pitchFamily="34" charset="0"/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CC0066"/>
                </a:solidFill>
                <a:cs typeface="AL-Mohanad" pitchFamily="2" charset="-78"/>
              </a:rPr>
              <a:t>مخلوط معلق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هو مخلوط يحتوي على جسيمات يمكن أن تترسب بالترويق إذا ترك فترة دون تحريك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يمكن فصله بالترشيح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66"/>
                </a:solidFill>
                <a:cs typeface="AL-Mohanad" pitchFamily="2" charset="-78"/>
              </a:rPr>
              <a:t>بعضها ينفصل إلى طبقتين عند تركه دون تحريك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00"/>
                </a:solidFill>
                <a:cs typeface="AL-Mohanad" pitchFamily="2" charset="-78"/>
              </a:rPr>
              <a:t>عند تحريكه تنساب المادة الصلبة كأنها سائل </a:t>
            </a:r>
            <a:r>
              <a:rPr lang="ar-SA" sz="3600" dirty="0" err="1" smtClean="0">
                <a:solidFill>
                  <a:srgbClr val="00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00"/>
                </a:solidFill>
                <a:cs typeface="AL-Mohanad" pitchFamily="2" charset="-78"/>
              </a:rPr>
              <a:t> يقال أنها تتميع بالهز أو التحريك 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من الأمثلة عليها الطين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cs typeface="AL-Mohanad" pitchFamily="2" charset="-78"/>
              </a:rPr>
              <a:t>عدد </a:t>
            </a:r>
            <a:r>
              <a:rPr lang="ar-SA" sz="3600" dirty="0" err="1" smtClean="0">
                <a:cs typeface="AL-Mohanad" pitchFamily="2" charset="-78"/>
              </a:rPr>
              <a:t>مولات</a:t>
            </a:r>
            <a:r>
              <a:rPr lang="ar-SA" sz="3600" dirty="0" smtClean="0">
                <a:cs typeface="AL-Mohanad" pitchFamily="2" charset="-78"/>
              </a:rPr>
              <a:t> المذاب =</a:t>
            </a:r>
          </a:p>
          <a:p>
            <a:r>
              <a:rPr lang="en-US" sz="3600" dirty="0" smtClean="0">
                <a:solidFill>
                  <a:srgbClr val="D60093"/>
                </a:solidFill>
                <a:latin typeface="Arial" pitchFamily="34" charset="0"/>
                <a:cs typeface="Arial" pitchFamily="34" charset="0"/>
              </a:rPr>
              <a:t>= 0.077 mol  </a:t>
            </a:r>
            <a:r>
              <a:rPr lang="en-US" sz="3600" dirty="0" smtClean="0">
                <a:solidFill>
                  <a:srgbClr val="D60093"/>
                </a:solidFill>
                <a:cs typeface="AL-Mohanad" pitchFamily="2" charset="-78"/>
              </a:rPr>
              <a:t>               </a:t>
            </a:r>
          </a:p>
          <a:p>
            <a:r>
              <a:rPr lang="en-US" sz="3600" dirty="0" smtClean="0">
                <a:cs typeface="AL-Mohanad" pitchFamily="2" charset="-78"/>
              </a:rPr>
              <a:t>                     </a:t>
            </a:r>
          </a:p>
          <a:p>
            <a:r>
              <a:rPr lang="ar-SA" sz="3600" dirty="0" smtClean="0">
                <a:cs typeface="AL-Mohanad" pitchFamily="2" charset="-78"/>
              </a:rPr>
              <a:t>كتلة المذيب </a:t>
            </a:r>
            <a:r>
              <a:rPr lang="ar-SA" sz="3600" dirty="0" err="1" smtClean="0">
                <a:cs typeface="AL-Mohanad" pitchFamily="2" charset="-78"/>
              </a:rPr>
              <a:t>بـ</a:t>
            </a:r>
            <a:r>
              <a:rPr lang="ar-SA" sz="3600" dirty="0" smtClean="0">
                <a:cs typeface="AL-Mohanad" pitchFamily="2" charset="-78"/>
              </a:rPr>
              <a:t> </a:t>
            </a:r>
            <a:r>
              <a:rPr lang="en-US" sz="3600" dirty="0" smtClean="0">
                <a:cs typeface="AL-Mohanad" pitchFamily="2" charset="-78"/>
              </a:rPr>
              <a:t>kg</a:t>
            </a:r>
            <a:r>
              <a:rPr lang="ar-SA" sz="3600" dirty="0" smtClean="0">
                <a:cs typeface="AL-Mohanad" pitchFamily="2" charset="-78"/>
              </a:rPr>
              <a:t>=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r>
              <a:rPr lang="en-US" sz="3600" dirty="0" smtClean="0">
                <a:solidFill>
                  <a:srgbClr val="339933"/>
                </a:solidFill>
                <a:latin typeface="Arial" pitchFamily="34" charset="0"/>
                <a:cs typeface="Arial" pitchFamily="34" charset="0"/>
              </a:rPr>
              <a:t>= 0.1 kg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                    </a:t>
            </a:r>
            <a:endParaRPr lang="ar-SA" sz="3600" dirty="0" smtClean="0">
              <a:latin typeface="Arial" pitchFamily="34" charset="0"/>
              <a:cs typeface="Arial" pitchFamily="34" charset="0"/>
            </a:endParaRPr>
          </a:p>
          <a:p>
            <a:endParaRPr lang="en-US" sz="3600" dirty="0" smtClean="0">
              <a:cs typeface="AL-Mohanad" pitchFamily="2" charset="-78"/>
            </a:endParaRPr>
          </a:p>
          <a:p>
            <a:r>
              <a:rPr lang="ar-SA" sz="3600" dirty="0" smtClean="0">
                <a:cs typeface="AL-Mohanad" pitchFamily="2" charset="-78"/>
              </a:rPr>
              <a:t> المولالية =         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=0.77 mol / kg</a:t>
            </a:r>
            <a:endParaRPr lang="ar-SA" sz="3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4429124" y="0"/>
          <a:ext cx="1571636" cy="92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3" imgW="609480" imgH="393480" progId="Equation.3">
                  <p:embed/>
                </p:oleObj>
              </mc:Choice>
              <mc:Fallback>
                <p:oleObj name="Equation" r:id="rId3" imgW="6094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0"/>
                        <a:ext cx="1571636" cy="9286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4929190" y="1500174"/>
          <a:ext cx="1000132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5" imgW="355320" imgH="393480" progId="Equation.3">
                  <p:embed/>
                </p:oleObj>
              </mc:Choice>
              <mc:Fallback>
                <p:oleObj name="Equation" r:id="rId5" imgW="355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1500174"/>
                        <a:ext cx="1000132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6215074" y="3714752"/>
          <a:ext cx="1062042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7" imgW="419040" imgH="393480" progId="Equation.3">
                  <p:embed/>
                </p:oleObj>
              </mc:Choice>
              <mc:Fallback>
                <p:oleObj name="Equation" r:id="rId7" imgW="4190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74" y="3714752"/>
                        <a:ext cx="1062042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357158" y="285728"/>
            <a:ext cx="8572560" cy="784830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الكسر المولي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هو نسبة عدد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مولات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المذاب أو المذيب إلى عدد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المولات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الكلية للمذيب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المذاب في المحلول</a:t>
            </a:r>
          </a:p>
          <a:p>
            <a:r>
              <a:rPr lang="ar-SA" sz="3600" dirty="0" smtClean="0">
                <a:solidFill>
                  <a:srgbClr val="339933"/>
                </a:solidFill>
                <a:cs typeface="AL-Mohanad" pitchFamily="2" charset="-78"/>
              </a:rPr>
              <a:t>محلول يتكون من مادتين </a:t>
            </a:r>
            <a:r>
              <a:rPr lang="en-US" sz="3600" dirty="0" smtClean="0">
                <a:solidFill>
                  <a:srgbClr val="339933"/>
                </a:solidFill>
                <a:latin typeface="Arial" pitchFamily="34" charset="0"/>
                <a:cs typeface="Arial" pitchFamily="34" charset="0"/>
              </a:rPr>
              <a:t>A , B</a:t>
            </a:r>
          </a:p>
          <a:p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عدد </a:t>
            </a:r>
            <a:r>
              <a:rPr lang="ar-SA" sz="3600" dirty="0" err="1" smtClean="0">
                <a:solidFill>
                  <a:srgbClr val="FF6600"/>
                </a:solidFill>
                <a:cs typeface="AL-Mohanad" pitchFamily="2" charset="-78"/>
              </a:rPr>
              <a:t>مولات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المادة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و عدد </a:t>
            </a:r>
            <a:r>
              <a:rPr lang="ar-SA" sz="3600" dirty="0" err="1" smtClean="0">
                <a:solidFill>
                  <a:srgbClr val="FF6600"/>
                </a:solidFill>
                <a:cs typeface="AL-Mohanad" pitchFamily="2" charset="-78"/>
              </a:rPr>
              <a:t>مولات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المادة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3600" baseline="-25000" dirty="0" smtClean="0"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الكسر المولي لـ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ar-SA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en-US" sz="3600" baseline="-250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ar-SA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CC00CC"/>
                </a:solidFill>
                <a:cs typeface="AL-Mohanad" pitchFamily="2" charset="-78"/>
              </a:rPr>
              <a:t>و الكسر المولي لـ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ar-SA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en-US" sz="3600" baseline="-25000" dirty="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B</a:t>
            </a:r>
            <a:endParaRPr lang="ar-SA" sz="3600" baseline="-25000" dirty="0" smtClean="0">
              <a:solidFill>
                <a:srgbClr val="CC00CC"/>
              </a:solidFill>
              <a:latin typeface="Arial" pitchFamily="34" charset="0"/>
              <a:cs typeface="Arial" pitchFamily="34" charset="0"/>
            </a:endParaRPr>
          </a:p>
          <a:p>
            <a:endParaRPr lang="en-US" sz="3600" dirty="0" smtClean="0">
              <a:cs typeface="AL-Mohanad" pitchFamily="2" charset="-78"/>
            </a:endParaRP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sz="3600" baseline="-250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3600" dirty="0" smtClean="0">
                <a:cs typeface="AL-Mohanad" pitchFamily="2" charset="-78"/>
              </a:rPr>
              <a:t>=                       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sz="3600" baseline="-25000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cs typeface="AL-Mohanad" pitchFamily="2" charset="-78"/>
              </a:rPr>
              <a:t>=                             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احسب الكسر المولي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لهيدروكسيد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الصوديوم في محلول مائي منه يحتوي على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35%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بالكتلة من </a:t>
            </a:r>
            <a:r>
              <a:rPr lang="en-US" sz="36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NaOH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؟</a:t>
            </a:r>
            <a:endParaRPr lang="en-US" sz="3600" dirty="0" smtClean="0">
              <a:solidFill>
                <a:srgbClr val="006600"/>
              </a:solidFill>
              <a:cs typeface="AL-Mohanad" pitchFamily="2" charset="-78"/>
            </a:endParaRPr>
          </a:p>
          <a:p>
            <a:endParaRPr lang="en-US" sz="3600" dirty="0" smtClean="0">
              <a:cs typeface="AL-Mohanad" pitchFamily="2" charset="-78"/>
            </a:endParaRPr>
          </a:p>
          <a:p>
            <a:r>
              <a:rPr lang="en-US" sz="3600" dirty="0" smtClean="0">
                <a:cs typeface="AL-Mohanad" pitchFamily="2" charset="-78"/>
              </a:rPr>
              <a:t>          </a:t>
            </a:r>
          </a:p>
          <a:p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2149475" y="4000500"/>
          <a:ext cx="12001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3" imgW="482400" imgH="393480" progId="Equation.3">
                  <p:embed/>
                </p:oleObj>
              </mc:Choice>
              <mc:Fallback>
                <p:oleObj name="Equation" r:id="rId3" imgW="4824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4000500"/>
                        <a:ext cx="1200150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5792788" y="4071938"/>
          <a:ext cx="12001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5" imgW="482400" imgH="393480" progId="Equation.3">
                  <p:embed/>
                </p:oleObj>
              </mc:Choice>
              <mc:Fallback>
                <p:oleObj name="Equation" r:id="rId5" imgW="4824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2788" y="4071938"/>
                        <a:ext cx="1200150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643998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(Na=23      ,    O=16      ,    H=1  )</a:t>
            </a:r>
            <a:endParaRPr lang="ar-SA" sz="3600" dirty="0" smtClean="0">
              <a:solidFill>
                <a:srgbClr val="CC33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باعتبار أن كتلة المحلول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100g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تكون كتلة </a:t>
            </a:r>
            <a:r>
              <a:rPr lang="en-US" sz="36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NaOH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هي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35g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و كتلة الماء هي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65g</a:t>
            </a:r>
            <a:endParaRPr lang="ar-SA" sz="3600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  <a:p>
            <a:pPr algn="l" rtl="0"/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err="1" smtClean="0">
                <a:latin typeface="Arial" pitchFamily="34" charset="0"/>
                <a:cs typeface="Arial" pitchFamily="34" charset="0"/>
              </a:rPr>
              <a:t>NaOH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=               </a:t>
            </a:r>
            <a:r>
              <a:rPr lang="en-US" sz="3600" dirty="0" smtClean="0">
                <a:cs typeface="AL-Mohanad" pitchFamily="2" charset="-78"/>
              </a:rPr>
              <a:t>=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0.875 mol                                         </a:t>
            </a:r>
          </a:p>
          <a:p>
            <a:r>
              <a:rPr lang="en-US" sz="3600" dirty="0" smtClean="0">
                <a:cs typeface="AL-Mohanad" pitchFamily="2" charset="-78"/>
              </a:rPr>
              <a:t>                                            </a:t>
            </a:r>
          </a:p>
          <a:p>
            <a:pPr algn="l" rtl="0"/>
            <a:r>
              <a:rPr lang="en-US" sz="3600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3600" baseline="-25000" dirty="0" smtClean="0">
                <a:latin typeface="Arial" pitchFamily="34" charset="0"/>
                <a:cs typeface="Arial" pitchFamily="34" charset="0"/>
              </a:rPr>
              <a:t>H</a:t>
            </a:r>
            <a:r>
              <a:rPr lang="en-US" sz="3600" baseline="-25000" dirty="0" smtClean="0">
                <a:cs typeface="Arial" pitchFamily="34" charset="0"/>
              </a:rPr>
              <a:t>2</a:t>
            </a:r>
            <a:r>
              <a:rPr lang="en-US" sz="3600" baseline="-250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=             =3.61 mol</a:t>
            </a:r>
          </a:p>
          <a:p>
            <a:pPr algn="l" rtl="0"/>
            <a:endParaRPr lang="en-US" sz="3600" dirty="0" smtClean="0">
              <a:cs typeface="AL-Mohanad" pitchFamily="2" charset="-78"/>
            </a:endParaRPr>
          </a:p>
          <a:p>
            <a:pPr algn="l" rtl="0"/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sz="3600" baseline="-25000" dirty="0" err="1" smtClean="0">
                <a:latin typeface="Arial" pitchFamily="34" charset="0"/>
                <a:cs typeface="Arial" pitchFamily="34" charset="0"/>
              </a:rPr>
              <a:t>NaOH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=                  =0.195                            </a:t>
            </a:r>
          </a:p>
          <a:p>
            <a:r>
              <a:rPr lang="en-US" sz="3600" dirty="0" smtClean="0">
                <a:cs typeface="AL-Mohanad" pitchFamily="2" charset="-78"/>
              </a:rPr>
              <a:t>                                                        </a:t>
            </a:r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2214546" y="1785926"/>
          <a:ext cx="1143008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4" imgW="672840" imgH="393480" progId="Equation.3">
                  <p:embed/>
                </p:oleObj>
              </mc:Choice>
              <mc:Fallback>
                <p:oleObj name="Equation" r:id="rId4" imgW="6728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1785926"/>
                        <a:ext cx="1143008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1714480" y="2857496"/>
          <a:ext cx="1143008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6" imgW="583920" imgH="393480" progId="Equation.3">
                  <p:embed/>
                </p:oleObj>
              </mc:Choice>
              <mc:Fallback>
                <p:oleObj name="Equation" r:id="rId6" imgW="5839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2857496"/>
                        <a:ext cx="1143008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2000232" y="4000504"/>
          <a:ext cx="1785950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8" imgW="799920" imgH="393480" progId="Equation.3">
                  <p:embed/>
                </p:oleObj>
              </mc:Choice>
              <mc:Fallback>
                <p:oleObj name="Equation" r:id="rId8" imgW="7999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4000504"/>
                        <a:ext cx="1785950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4214818"/>
            <a:ext cx="8929718" cy="1828800"/>
          </a:xfrm>
        </p:spPr>
        <p:txBody>
          <a:bodyPr>
            <a:noAutofit/>
          </a:bodyPr>
          <a:lstStyle/>
          <a:p>
            <a:pPr algn="ctr"/>
            <a:r>
              <a:rPr lang="ar-SA" sz="16600" dirty="0" smtClean="0">
                <a:cs typeface="DecoType Thuluth" pitchFamily="2" charset="-78"/>
              </a:rPr>
              <a:t>العوامل المؤثرة في الذوبان</a:t>
            </a:r>
            <a:endParaRPr lang="ar-SA" sz="16600" dirty="0">
              <a:cs typeface="DecoType Thuluth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85720" y="285728"/>
            <a:ext cx="8572560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CC0099"/>
                </a:solidFill>
                <a:cs typeface="AL-Mohanad" pitchFamily="2" charset="-78"/>
              </a:rPr>
              <a:t>الذوبان هو عملية إحاطة جسيمات المذاب بجسيمات المذيب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متى تذوب مادة ؟</a:t>
            </a:r>
          </a:p>
          <a:p>
            <a:r>
              <a:rPr lang="ar-SA" sz="3600" dirty="0" err="1" smtClean="0">
                <a:solidFill>
                  <a:srgbClr val="00B050"/>
                </a:solidFill>
                <a:cs typeface="AL-Mohanad" pitchFamily="2" charset="-78"/>
              </a:rPr>
              <a:t>جـ</a:t>
            </a:r>
            <a:r>
              <a:rPr lang="ar-SA" sz="3600" dirty="0">
                <a:solidFill>
                  <a:srgbClr val="00B050"/>
                </a:solidFill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B050"/>
                </a:solidFill>
                <a:cs typeface="AL-Mohanad" pitchFamily="2" charset="-78"/>
              </a:rPr>
              <a:t>ـ إذا كانت قوى التجاذب بين جسيمات المذاب </a:t>
            </a:r>
            <a:r>
              <a:rPr lang="ar-SA" sz="3600" dirty="0" err="1" smtClean="0">
                <a:solidFill>
                  <a:srgbClr val="00B05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B050"/>
                </a:solidFill>
                <a:cs typeface="AL-Mohanad" pitchFamily="2" charset="-78"/>
              </a:rPr>
              <a:t> المذيب أكبر من قوى التماسك بين جسيمات المذاب مع بعضها .</a:t>
            </a:r>
          </a:p>
          <a:p>
            <a:pPr algn="ctr"/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قاعدة عامة  ( المذيب يذيب شبيهه ) </a:t>
            </a:r>
            <a:r>
              <a:rPr lang="ar-SA" sz="3600" dirty="0" err="1" smtClean="0">
                <a:solidFill>
                  <a:srgbClr val="FF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 ذلك من حيث القطبية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محاليل المركبات الأيونية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الماء مركب قطبي أقطابه تجذب الأيونات الموجبة </a:t>
            </a:r>
            <a:r>
              <a:rPr lang="ar-SA" sz="3600" dirty="0" err="1" smtClean="0">
                <a:solidFill>
                  <a:srgbClr val="008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الأيونات السالبة للمركبات الأيونية </a:t>
            </a:r>
          </a:p>
          <a:p>
            <a:r>
              <a:rPr lang="ar-SA" sz="3600" dirty="0" smtClean="0">
                <a:solidFill>
                  <a:srgbClr val="CC0099"/>
                </a:solidFill>
                <a:cs typeface="AL-Mohanad" pitchFamily="2" charset="-78"/>
              </a:rPr>
              <a:t>إذا كان التجاذب بين أقطاب الماء </a:t>
            </a:r>
            <a:r>
              <a:rPr lang="ar-SA" sz="3600" dirty="0" err="1" smtClean="0">
                <a:solidFill>
                  <a:srgbClr val="CC0099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99"/>
                </a:solidFill>
                <a:cs typeface="AL-Mohanad" pitchFamily="2" charset="-78"/>
              </a:rPr>
              <a:t> الأيونات أكبر من التجاذب بين الأيونات الموجبة </a:t>
            </a:r>
            <a:r>
              <a:rPr lang="ar-SA" sz="3600" dirty="0" err="1" smtClean="0">
                <a:solidFill>
                  <a:srgbClr val="CC0099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99"/>
                </a:solidFill>
                <a:cs typeface="AL-Mohanad" pitchFamily="2" charset="-78"/>
              </a:rPr>
              <a:t> السالبة في البلورة يذوب المركب مثل كلوريد الصوديوم ( ملح الطعام )</a:t>
            </a:r>
            <a:endParaRPr lang="ar-SA" sz="3600" dirty="0">
              <a:solidFill>
                <a:srgbClr val="CC0099"/>
              </a:solidFill>
              <a:cs typeface="AL-Mohanad" pitchFamily="2" charset="-78"/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42844" y="214290"/>
            <a:ext cx="8786874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إذا كان التجاذب بين أقطاب الماء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الأيونات أقل من التجاذب بين الأيونات الموجبة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السالبة في البلورة لا يذوب المركب مثل الجبس ( كبريتات الكالسيوم )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محاليل المركبات الجزيئية</a:t>
            </a:r>
          </a:p>
          <a:p>
            <a:r>
              <a:rPr lang="ar-SA" sz="3600" dirty="0" smtClean="0">
                <a:solidFill>
                  <a:srgbClr val="006666"/>
                </a:solidFill>
                <a:cs typeface="AL-Mohanad" pitchFamily="2" charset="-78"/>
              </a:rPr>
              <a:t>السكر يذوب جيداً في الماء ( علل )</a:t>
            </a:r>
          </a:p>
          <a:p>
            <a:r>
              <a:rPr lang="ar-SA" sz="3600" dirty="0" smtClean="0">
                <a:solidFill>
                  <a:srgbClr val="CC9900"/>
                </a:solidFill>
                <a:cs typeface="AL-Mohanad" pitchFamily="2" charset="-78"/>
              </a:rPr>
              <a:t>لأن السكر قطبي </a:t>
            </a:r>
            <a:r>
              <a:rPr lang="ar-SA" sz="3600" dirty="0" err="1" smtClean="0">
                <a:solidFill>
                  <a:srgbClr val="CC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9900"/>
                </a:solidFill>
                <a:cs typeface="AL-Mohanad" pitchFamily="2" charset="-78"/>
              </a:rPr>
              <a:t> يكون مع الماء روابط هيدروجينية</a:t>
            </a:r>
          </a:p>
          <a:p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الزيت لا يذوب في الماء ( علل ) 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لأن الزيت غير قطبي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قوى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التجا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	ذب بين جزيئاته أكبر من قوى تجاذبها مع الماء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الزيت يذوب في مذيب شبيه </a:t>
            </a:r>
            <a:r>
              <a:rPr lang="ar-SA" sz="3600" dirty="0" err="1" smtClean="0">
                <a:solidFill>
                  <a:srgbClr val="008000"/>
                </a:solidFill>
                <a:cs typeface="AL-Mohanad" pitchFamily="2" charset="-78"/>
              </a:rPr>
              <a:t>به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غير قطبي</a:t>
            </a:r>
          </a:p>
          <a:p>
            <a:endParaRPr lang="ar-SA" sz="3600" dirty="0">
              <a:cs typeface="AL-Mohanad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214290"/>
            <a:ext cx="8929718" cy="72943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حرارة الذوبان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خلال الذوبان يحدث ما يلي 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تنفصل جسيمات المذاب عن بعضها ( ماصة للطاقة )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تتباعد جسيمات المذيب عن بعضها ( ماصة للطاقة )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تتجاذب جسيمات المذاب مع جسيمات المذيب ( منتجة للطاقة )</a:t>
            </a:r>
          </a:p>
          <a:p>
            <a:r>
              <a:rPr lang="ar-SA" sz="3600" dirty="0" smtClean="0">
                <a:solidFill>
                  <a:srgbClr val="993300"/>
                </a:solidFill>
                <a:cs typeface="AL-Mohanad" pitchFamily="2" charset="-78"/>
              </a:rPr>
              <a:t>الفرق بين الطاقة الناتجة </a:t>
            </a:r>
            <a:r>
              <a:rPr lang="ar-SA" sz="3600" dirty="0" err="1" smtClean="0">
                <a:solidFill>
                  <a:srgbClr val="9933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993300"/>
                </a:solidFill>
                <a:cs typeface="AL-Mohanad" pitchFamily="2" charset="-78"/>
              </a:rPr>
              <a:t> الطاقة المستهلكة يسمى حرارة الذوبان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حرارة الذوبان </a:t>
            </a:r>
          </a:p>
          <a:p>
            <a:r>
              <a:rPr lang="ar-SA" sz="3600" dirty="0" smtClean="0">
                <a:solidFill>
                  <a:srgbClr val="006666"/>
                </a:solidFill>
                <a:cs typeface="AL-Mohanad" pitchFamily="2" charset="-78"/>
              </a:rPr>
              <a:t>هي التغير الكلي للطاقة خلال عملية تكوين المحلول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ذوبان نترات الأمونيوم في الماء ماص للطاقة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2060"/>
                </a:solidFill>
                <a:cs typeface="AL-Mohanad" pitchFamily="2" charset="-78"/>
              </a:rPr>
              <a:t>ذوبان كلوريد الكالسيوم في الماء منتج للطاقة</a:t>
            </a:r>
          </a:p>
          <a:p>
            <a:pPr>
              <a:buFont typeface="Arial" pitchFamily="34" charset="0"/>
              <a:buChar char="•"/>
            </a:pPr>
            <a:endParaRPr lang="ar-SA" sz="3600" dirty="0" smtClean="0">
              <a:cs typeface="AL-Mohanad" pitchFamily="2" charset="-78"/>
            </a:endParaRPr>
          </a:p>
          <a:p>
            <a:pPr>
              <a:buFont typeface="Arial" pitchFamily="34" charset="0"/>
              <a:buChar char="•"/>
            </a:pPr>
            <a:endParaRPr lang="ar-SA" sz="3600" dirty="0">
              <a:cs typeface="AL-Mohanad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357158" y="214290"/>
            <a:ext cx="8572560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العوامل المؤثرة في الذوبان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التحريك ( تزداد سرعة الذوبان بالتحريك ) .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مساحة السطح ( المذاب الناعم يذوب أسرع من الخشن بسبب زيادة عدد التصادمات بين المذيب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المذاب ) .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درجة الحرارة 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المذيب الساخن يستوعب كمية مذاب أكثر من المذيب البارد غالباً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993300"/>
                </a:solidFill>
                <a:cs typeface="AL-Mohanad" pitchFamily="2" charset="-78"/>
              </a:rPr>
              <a:t>في بعض الحالات يقل الذوبان بالتسخين مثل ذوبان الغازات لذلك فإن المشروبات الغازية تفقد طعمها اللاذع بارتفاع درجة حرارتها </a:t>
            </a:r>
            <a:r>
              <a:rPr lang="ar-SA" sz="3600" dirty="0" smtClean="0">
                <a:cs typeface="AL-Mohanad" pitchFamily="2" charset="-78"/>
              </a:rPr>
              <a:t>.</a:t>
            </a:r>
            <a:endParaRPr lang="ar-SA" sz="3600" dirty="0"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572560" cy="72943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الذائبية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هي أقصى كتلة من المذاب يمكن إذابتها في </a:t>
            </a:r>
            <a:r>
              <a:rPr lang="en-US" sz="3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100g 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من المذيب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عند الذوبان يحدث ذوبان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تبلور في نفس الوقت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يستمر الذوبان عندما تكون سرعة الذوبان أعلى من سرعة التبلور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993300"/>
                </a:solidFill>
                <a:cs typeface="AL-Mohanad" pitchFamily="2" charset="-78"/>
              </a:rPr>
              <a:t>عند تساوي السرعتين يحدث اتزان ديناميكي إذا ثبتت درجة الحرارة .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المحلول المشبع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هو محلول يحتوي على أكبر كمية من المذاب ذائبة في كمية محددة من المذيب عند درجة حرارة وضغط معينين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572560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المحلول غير المشبع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هو محلول يحتوي على كمية من المذاب أقل مما في المحلول المشبع عند نفس الضغط </a:t>
            </a:r>
            <a:r>
              <a:rPr lang="ar-SA" sz="3600" dirty="0" err="1" smtClean="0">
                <a:solidFill>
                  <a:srgbClr val="008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درجة الحرارة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المحلول فوق المشبع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هو محلول يحتوي على كمية من المذاب أكبر مما في المحلول المشبع عند نفس الضغط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درجة الحرارة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تحضير المحلول فوق المشبع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بتحضير محلول مشبع ثم تبريده ببطء ( لأن التبريد ببطء يسمح للمادة المذابة أن تبقى ذائبة عند درجات حرارة أقل )</a:t>
            </a:r>
            <a:endParaRPr lang="ar-SA" sz="3600" dirty="0">
              <a:solidFill>
                <a:srgbClr val="FF00FF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85720" y="0"/>
            <a:ext cx="8643998" cy="784830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هناك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انواع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من الطين تتميع بالهز بسرعة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تستخدم لإقامة المباني فوقها في مناطق الزلازل</a:t>
            </a:r>
          </a:p>
          <a:p>
            <a:r>
              <a:rPr lang="en-US" sz="3600" dirty="0" smtClean="0">
                <a:solidFill>
                  <a:srgbClr val="0000CC"/>
                </a:solidFill>
                <a:latin typeface="Arial Narrow" pitchFamily="34" charset="0"/>
                <a:cs typeface="AL-Mohanad" pitchFamily="2" charset="-78"/>
              </a:rPr>
              <a:t>2</a:t>
            </a:r>
            <a:r>
              <a:rPr lang="ar-EG" sz="3600" dirty="0" smtClean="0">
                <a:solidFill>
                  <a:srgbClr val="0000CC"/>
                </a:solidFill>
                <a:latin typeface="Arial Narrow" pitchFamily="34" charset="0"/>
                <a:cs typeface="AL-Mohanad" pitchFamily="2" charset="-78"/>
              </a:rPr>
              <a:t>.</a:t>
            </a:r>
            <a:r>
              <a:rPr lang="ar-SA" sz="3600" dirty="0" smtClean="0">
                <a:solidFill>
                  <a:srgbClr val="0000CC"/>
                </a:solidFill>
                <a:latin typeface="Arial Narrow" pitchFamily="34" charset="0"/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مخلوط غروي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جسيماته متوسطة الحجم ( أقطارها تتراوح بين 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1nm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و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1000nm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0066"/>
                </a:solidFill>
                <a:cs typeface="AL-Mohanad" pitchFamily="2" charset="-78"/>
              </a:rPr>
              <a:t>لا تترسب عند تركها دون تحريك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( علل )</a:t>
            </a:r>
          </a:p>
          <a:p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جـ </a:t>
            </a:r>
            <a:r>
              <a:rPr lang="ar-EG" sz="3600" dirty="0" smtClean="0">
                <a:solidFill>
                  <a:srgbClr val="CC3300"/>
                </a:solidFill>
                <a:cs typeface="AL-Mohanad" pitchFamily="2" charset="-78"/>
              </a:rPr>
              <a:t>.</a:t>
            </a: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 بسبب وجود مجموعات ذرية أو قطبية مشحونة على سطحها تجذب جسيمات المذيب المشحونة و تتكون مناطق كهروسكونية حول الجسيمات 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6699"/>
                </a:solidFill>
                <a:cs typeface="AL-Mohanad" pitchFamily="2" charset="-78"/>
              </a:rPr>
              <a:t>تتحرك جسيمات المذاب في المحلول الغروي السائل حركة براونية عنيفة بسبب تصادمها مع جسيمات المذيب </a:t>
            </a:r>
            <a:r>
              <a:rPr lang="ar-SA" sz="3600" dirty="0" err="1" smtClean="0">
                <a:solidFill>
                  <a:srgbClr val="006699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6699"/>
                </a:solidFill>
                <a:cs typeface="AL-Mohanad" pitchFamily="2" charset="-78"/>
              </a:rPr>
              <a:t> هذه الحركة تمنع ترسيب جسيمات المذاب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0" y="285728"/>
            <a:ext cx="892971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المحاليل فوق المشبعة غير ثابتة حيث يترسب الزائد من المذاب بإضافة نواة تبلور أو كشط الكأس بساق زجاجي أو رجه.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نواة التبلور هي قطعة صغيرة جداً من مذاب .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استمطار الغيوم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هو إلقاء ( نوى تكاثف ) يوديد الفضة في الهواء فوق المشبع ببخار الماء فيسقط بخار الماء على شكل مطر .</a:t>
            </a:r>
          </a:p>
          <a:p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ذائبية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الغازات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تقل </a:t>
            </a:r>
            <a:r>
              <a:rPr lang="ar-SA" sz="3600" dirty="0" err="1" smtClean="0">
                <a:solidFill>
                  <a:srgbClr val="008000"/>
                </a:solidFill>
                <a:cs typeface="AL-Mohanad" pitchFamily="2" charset="-78"/>
              </a:rPr>
              <a:t>ذائبية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الغازات بزيادة درجة الحرارة </a:t>
            </a:r>
            <a:r>
              <a:rPr lang="ar-SA" sz="3600" dirty="0" err="1" smtClean="0">
                <a:solidFill>
                  <a:srgbClr val="008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 تزداد بزيادة الضغط فوق المحلول .</a:t>
            </a:r>
          </a:p>
          <a:p>
            <a:endParaRPr lang="ar-SA" sz="3600" dirty="0"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643998" cy="646330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قانون هنري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تتناسب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ذائبية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الغاز في السائل عند درجة حرارة معينة طردياً مع ضغط الغاز فوق السائل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حيث </a:t>
            </a:r>
            <a:r>
              <a:rPr lang="en-US" sz="3600" dirty="0" smtClean="0">
                <a:solidFill>
                  <a:srgbClr val="FF00FF"/>
                </a:solidFill>
                <a:cs typeface="AL-Mohanad" pitchFamily="2" charset="-78"/>
              </a:rPr>
              <a:t>S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= الذائبية              </a:t>
            </a:r>
            <a:r>
              <a:rPr lang="ar-SA" sz="3600" dirty="0" err="1" smtClean="0">
                <a:solidFill>
                  <a:srgbClr val="FF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              </a:t>
            </a:r>
            <a:r>
              <a:rPr lang="en-US" sz="3600" dirty="0" smtClean="0">
                <a:solidFill>
                  <a:srgbClr val="FF00FF"/>
                </a:solidFill>
                <a:cs typeface="AL-Mohanad" pitchFamily="2" charset="-78"/>
              </a:rPr>
              <a:t>P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= الضغط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مثال</a:t>
            </a:r>
            <a:r>
              <a:rPr lang="ar-SA" sz="3600" dirty="0" smtClean="0">
                <a:cs typeface="AL-Mohanad" pitchFamily="2" charset="-78"/>
              </a:rPr>
              <a:t> </a:t>
            </a:r>
          </a:p>
          <a:p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إذا ذاب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0.85g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 من غاز عند ضغط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en-US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atm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في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1L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من الماء عند درجة حرارة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25</a:t>
            </a:r>
            <a:r>
              <a:rPr lang="en-US" sz="3600" baseline="300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فكم يذوب منه في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1L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عند ضغط   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3600" dirty="0" err="1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atm</a:t>
            </a:r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و نفس درجة الحرارة ؟</a:t>
            </a:r>
            <a:endParaRPr lang="ar-SA" sz="3600" baseline="30000" dirty="0" smtClean="0">
              <a:solidFill>
                <a:srgbClr val="FF6600"/>
              </a:solidFill>
              <a:cs typeface="AL-Mohanad" pitchFamily="2" charset="-78"/>
            </a:endParaRPr>
          </a:p>
          <a:p>
            <a:r>
              <a:rPr lang="ar-SA" sz="3600" dirty="0" smtClean="0">
                <a:cs typeface="AL-Mohanad" pitchFamily="2" charset="-78"/>
              </a:rPr>
              <a:t> </a:t>
            </a:r>
          </a:p>
          <a:p>
            <a:endParaRPr lang="ar-SA" dirty="0"/>
          </a:p>
        </p:txBody>
      </p:sp>
      <p:graphicFrame>
        <p:nvGraphicFramePr>
          <p:cNvPr id="7" name="كائن 6"/>
          <p:cNvGraphicFramePr>
            <a:graphicFrameLocks noChangeAspect="1"/>
          </p:cNvGraphicFramePr>
          <p:nvPr/>
        </p:nvGraphicFramePr>
        <p:xfrm>
          <a:off x="3857620" y="2000240"/>
          <a:ext cx="1601788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3" imgW="545760" imgH="393480" progId="Equation.3">
                  <p:embed/>
                </p:oleObj>
              </mc:Choice>
              <mc:Fallback>
                <p:oleObj name="Equation" r:id="rId3" imgW="5457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2000240"/>
                        <a:ext cx="1601788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643998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المعطيات</a:t>
            </a:r>
          </a:p>
          <a:p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=0.85    ,  P</a:t>
            </a:r>
            <a:r>
              <a:rPr lang="en-US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=4     ,   P</a:t>
            </a:r>
            <a:r>
              <a:rPr lang="en-US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=1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r>
              <a:rPr lang="ar-SA" sz="3600" dirty="0" smtClean="0">
                <a:solidFill>
                  <a:srgbClr val="008000"/>
                </a:solidFill>
                <a:cs typeface="AL-Mohanad" pitchFamily="2" charset="-78"/>
              </a:rPr>
              <a:t>المطلوب  </a:t>
            </a:r>
            <a:r>
              <a:rPr lang="en-US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baseline="-250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=? </a:t>
            </a:r>
            <a:r>
              <a:rPr lang="en-US" sz="3600" dirty="0" smtClean="0">
                <a:solidFill>
                  <a:srgbClr val="993300"/>
                </a:solidFill>
                <a:cs typeface="AL-Mohanad" pitchFamily="2" charset="-78"/>
              </a:rPr>
              <a:t> 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حساب المطلوب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r>
              <a:rPr lang="en-US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0.21 g/L                             </a:t>
            </a:r>
            <a:r>
              <a:rPr lang="ar-SA" sz="3600" dirty="0" smtClean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 =</a:t>
            </a:r>
            <a:endParaRPr lang="ar-SA" sz="3600" dirty="0"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143372" y="2071678"/>
          <a:ext cx="1601788" cy="1071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3" imgW="545760" imgH="393480" progId="Equation.3">
                  <p:embed/>
                </p:oleObj>
              </mc:Choice>
              <mc:Fallback>
                <p:oleObj name="Equation" r:id="rId3" imgW="5457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2071678"/>
                        <a:ext cx="1601788" cy="10715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714348" y="3286124"/>
          <a:ext cx="2000264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5" imgW="774360" imgH="393480" progId="Equation.3">
                  <p:embed/>
                </p:oleObj>
              </mc:Choice>
              <mc:Fallback>
                <p:oleObj name="Equation" r:id="rId5" imgW="77436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3286124"/>
                        <a:ext cx="2000264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642910" y="4357694"/>
          <a:ext cx="1785950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7" imgW="622080" imgH="393480" progId="Equation.3">
                  <p:embed/>
                </p:oleObj>
              </mc:Choice>
              <mc:Fallback>
                <p:oleObj name="Equation" r:id="rId7" imgW="6220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4357694"/>
                        <a:ext cx="1785950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3143248"/>
            <a:ext cx="9144000" cy="1828800"/>
          </a:xfrm>
        </p:spPr>
        <p:txBody>
          <a:bodyPr>
            <a:noAutofit/>
          </a:bodyPr>
          <a:lstStyle/>
          <a:p>
            <a:pPr algn="ctr"/>
            <a:r>
              <a:rPr lang="ar-SA" sz="13800" dirty="0" smtClean="0">
                <a:cs typeface="DecoType Thuluth" pitchFamily="2" charset="-78"/>
              </a:rPr>
              <a:t>الخواص الجامعة للمحاليل</a:t>
            </a:r>
            <a:endParaRPr lang="ar-SA" sz="13800" dirty="0">
              <a:cs typeface="DecoType Thuluth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الخواص الجامعة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هي الخواص الفيزيائية التي تعتمد على عدد جسيمات المذاب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ليس على طبيعتها</a:t>
            </a:r>
          </a:p>
          <a:p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و هي مثل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انخفاض الضغط البخاري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ارتفاع درجة الغليان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8080"/>
                </a:solidFill>
                <a:cs typeface="AL-Mohanad" pitchFamily="2" charset="-78"/>
              </a:rPr>
              <a:t>انخفاض درجة التجمد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الضغط الأسموزي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المواد المتأينة في الماء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تسمى المواد الأيونية في المحلول المائي إلكتروليتات </a:t>
            </a:r>
            <a:r>
              <a:rPr lang="ar-SA" sz="3600" dirty="0" err="1" smtClean="0">
                <a:solidFill>
                  <a:srgbClr val="00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 محاليلها توصل الكهرباء بسبب تفككها إلى أيونات مثل 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NaCl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 </a:t>
            </a:r>
          </a:p>
          <a:p>
            <a:endParaRPr lang="ar-SA" sz="3600" dirty="0"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786874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بعض المواد الجزيئية ( التساهمية ) تتأين في الماء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محاليلها توصل الكهرباء</a:t>
            </a: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المواد المتأينة القوية ( تنتج أيونات كثيرة في الماء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L-Mohanad" pitchFamily="2" charset="-78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المواد المتأينة الضعيفة </a:t>
            </a: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( تنتج أيونات قليلة في الماء )</a:t>
            </a:r>
          </a:p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كلوريد الصوديوم مادة متأينة قوية كل مول منه ينتج 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2mol</a:t>
            </a:r>
            <a:endParaRPr lang="ar-SA" sz="3600" dirty="0" smtClean="0">
              <a:solidFill>
                <a:srgbClr val="009900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من الأيونات ( 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Na</a:t>
            </a:r>
            <a:r>
              <a:rPr lang="en-US" sz="3600" baseline="300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+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  ,  Cl</a:t>
            </a:r>
            <a:r>
              <a:rPr lang="en-US" sz="3600" baseline="300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-</a:t>
            </a:r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 )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المواد غير المتأينة في المحلول المائي</a:t>
            </a:r>
          </a:p>
          <a:p>
            <a:r>
              <a:rPr lang="ar-SA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هي المواد التي لا تتأين في الماء </a:t>
            </a:r>
            <a:r>
              <a:rPr lang="ar-SA" sz="3600" dirty="0" err="1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 محاليلها لا توصل الكهرباء مثل السكروز </a:t>
            </a:r>
          </a:p>
          <a:p>
            <a:endParaRPr lang="ar-SA" sz="3600" dirty="0">
              <a:latin typeface="Arial" pitchFamily="34" charset="0"/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الانخفاض في الضغط البخاري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الضغط البخاري هو الضغط الذي تحدثه جزيئات بخار السائل على جدران وعاء مغلق</a:t>
            </a:r>
            <a:r>
              <a:rPr lang="ar-SA" sz="3600" dirty="0" smtClean="0">
                <a:cs typeface="AL-Mohanad" pitchFamily="2" charset="-78"/>
              </a:rPr>
              <a:t> 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عند درجة حرارة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ضغط ثابتين تصل جسيمات المذيب إلى حالة اتزان ديناميكي مع بخاره  ( يحدث تبخر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تكثف بنفس السرعة )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وجود مذاب غير متطاير يخفض الضغط البخاري للمذيب  لأن مساحة سطح السائل يحتلها خليط من المذاب </a:t>
            </a:r>
            <a:r>
              <a:rPr lang="ar-SA" sz="3600" dirty="0" err="1" smtClean="0">
                <a:solidFill>
                  <a:srgbClr val="00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 المذيب فيقل تبخر المذيب</a:t>
            </a:r>
          </a:p>
          <a:p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يعتمد انخفاض الضغط البخاري على عدد جسيمات المذاب </a:t>
            </a:r>
            <a:r>
              <a:rPr lang="ar-SA" sz="3600" dirty="0" err="1" smtClean="0">
                <a:solidFill>
                  <a:srgbClr val="CC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 ليس على نوعه ( من الخواص الجامعة )</a:t>
            </a:r>
            <a:endParaRPr lang="ar-SA" sz="3600" dirty="0">
              <a:solidFill>
                <a:srgbClr val="CC660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142852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كلما زاد عدد الأيونات التي ينتجها المركب في المحلول كان انخفاض الضغط البخاري أكبر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الارتفاع في درجة الغليان </a:t>
            </a:r>
            <a:r>
              <a:rPr lang="ar-SA" sz="3600" dirty="0" smtClean="0"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( خاصية جامعة )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يغلي السائل عند تساوي ضغطه البخاري مع الضغط الجوي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ترتفع درجة غليان المذيب النقي عند إذابة مادة غير متطايرة فيه بسبب انخفاض الضغط البخاري 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يتناسب ارتفاع درجة الغليان طردياً مع المولالية</a:t>
            </a:r>
          </a:p>
          <a:p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ΔT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endParaRPr lang="ar-SA" sz="3600" dirty="0" smtClean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C00000"/>
                </a:solidFill>
                <a:latin typeface="Arial" pitchFamily="34" charset="0"/>
                <a:cs typeface="AL-Mohanad" pitchFamily="2" charset="-78"/>
              </a:rPr>
              <a:t>حيث </a:t>
            </a:r>
            <a:r>
              <a:rPr lang="en-US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ΔT</a:t>
            </a:r>
            <a:r>
              <a:rPr lang="en-US" sz="3600" baseline="-250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600" baseline="-25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C00000"/>
                </a:solidFill>
                <a:latin typeface="Arial" pitchFamily="34" charset="0"/>
                <a:cs typeface="AL-Mohanad" pitchFamily="2" charset="-78"/>
              </a:rPr>
              <a:t>= ارتفاع درجة الغليان               </a:t>
            </a:r>
            <a:r>
              <a:rPr lang="ar-SA" sz="3600" dirty="0" err="1" smtClean="0">
                <a:solidFill>
                  <a:srgbClr val="C000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00000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ar-SA" sz="3600" dirty="0" smtClean="0">
                <a:solidFill>
                  <a:srgbClr val="C00000"/>
                </a:solidFill>
                <a:latin typeface="Arial" pitchFamily="34" charset="0"/>
                <a:cs typeface="AL-Mohanad" pitchFamily="2" charset="-78"/>
              </a:rPr>
              <a:t>= المولالية</a:t>
            </a:r>
          </a:p>
          <a:p>
            <a:r>
              <a:rPr lang="ar-SA" sz="3600" dirty="0" smtClean="0">
                <a:solidFill>
                  <a:srgbClr val="C00000"/>
                </a:solidFill>
                <a:latin typeface="Arial" pitchFamily="34" charset="0"/>
                <a:cs typeface="AL-Mohanad" pitchFamily="2" charset="-78"/>
              </a:rPr>
              <a:t>و </a:t>
            </a:r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ar-SA" sz="3600" baseline="-25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C00000"/>
                </a:solidFill>
                <a:latin typeface="Arial" pitchFamily="34" charset="0"/>
                <a:cs typeface="AL-Mohanad" pitchFamily="2" charset="-78"/>
              </a:rPr>
              <a:t> = ثابت ارتفاع درجة الغليان</a:t>
            </a:r>
            <a:endParaRPr lang="ar-SA" sz="3600" dirty="0">
              <a:solidFill>
                <a:srgbClr val="C00000"/>
              </a:solidFill>
              <a:latin typeface="Arial" pitchFamily="34" charset="0"/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214290"/>
            <a:ext cx="900115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b </a:t>
            </a:r>
            <a:r>
              <a:rPr lang="ar-SA" sz="3600" baseline="-250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هي الفرق بين درجة غليان محلول مذاب غير متأين تركيزه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1m</a:t>
            </a:r>
            <a:r>
              <a:rPr lang="en-US" sz="3600" dirty="0" smtClean="0">
                <a:solidFill>
                  <a:srgbClr val="FF9900"/>
                </a:solidFill>
                <a:cs typeface="AL-Mohanad" pitchFamily="2" charset="-78"/>
              </a:rPr>
              <a:t>  </a:t>
            </a: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 و درجة غليان المذيب النقي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لا تتأثر المولالية بتغير درجة الحرارة لأننا نعبر عن المذيب بالكتلة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ليس بالحجم 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الانخفاض في درجة التجمد  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( خاصية جامعة )</a:t>
            </a: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تترتب الجسيمات في بنية أكثر تنظيماً في الحالة الصلبة مما في المحلول لزيادة قوى التجاذب بين الجسيمات عن طاقتها الحركية</a:t>
            </a: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في المحلول تتصادم جسيمات المذاب مع جسيمات المذيب </a:t>
            </a:r>
            <a:r>
              <a:rPr lang="ar-SA" sz="3600" dirty="0" err="1" smtClean="0">
                <a:solidFill>
                  <a:srgbClr val="CC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 تمنع تقاربها فتقل درجة التجمد</a:t>
            </a:r>
          </a:p>
          <a:p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ΔT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                   </a:t>
            </a:r>
            <a:endParaRPr lang="ar-SA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71543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حيث </a:t>
            </a:r>
            <a:r>
              <a:rPr lang="en-US" sz="3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ΔT</a:t>
            </a:r>
            <a:r>
              <a:rPr lang="en-US" sz="3600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= انخفاض درجة التجمد  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= المولالية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و </a:t>
            </a:r>
            <a:r>
              <a:rPr lang="en-US" sz="3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ar-SA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= ثابت انخفاض درجة التجمد</a:t>
            </a:r>
          </a:p>
          <a:p>
            <a:pPr>
              <a:buFont typeface="Wingdings" pitchFamily="2" charset="2"/>
              <a:buChar char="v"/>
            </a:pP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كل من 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ar-SA" sz="3600" baseline="-250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و</a:t>
            </a:r>
            <a:r>
              <a:rPr lang="ar-SA" sz="3600" baseline="-250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ar-SA" sz="3600" baseline="-250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يعتمد على طبيعة المذيب </a:t>
            </a:r>
            <a:r>
              <a:rPr lang="ar-SA" sz="3600" dirty="0" err="1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 لا يعتمد على التركيز</a:t>
            </a:r>
          </a:p>
          <a:p>
            <a:pPr>
              <a:buFont typeface="Wingdings" pitchFamily="2" charset="2"/>
              <a:buChar char="v"/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هي الفرق بين درجة تجمد مذيب نقي </a:t>
            </a:r>
            <a:r>
              <a:rPr lang="ar-SA" sz="3600" dirty="0" err="1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 محلول مادة غير متأينة تركيزه 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1m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في المعادلات السابقة في حالة المواد المتأينة نضرب المولالية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×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عدد الأيونات الناتجة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تسمى المولالية الفاعلة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في </a:t>
            </a:r>
            <a:r>
              <a:rPr lang="en-US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NaCl</a:t>
            </a: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 نضرب </a:t>
            </a:r>
            <a:r>
              <a:rPr lang="ar-SA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× </a:t>
            </a:r>
            <a:r>
              <a:rPr lang="en-US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CC3300"/>
                </a:solidFill>
                <a:latin typeface="Arial" pitchFamily="34" charset="0"/>
                <a:cs typeface="AL-Mohanad" pitchFamily="2" charset="-78"/>
              </a:rPr>
              <a:t>( يحتوي على أيونين )</a:t>
            </a:r>
            <a:endParaRPr lang="en-US" sz="3600" dirty="0" smtClean="0">
              <a:solidFill>
                <a:srgbClr val="CC3300"/>
              </a:solidFill>
              <a:latin typeface="Arial" pitchFamily="34" charset="0"/>
              <a:cs typeface="AL-Mohanad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2060"/>
                </a:solidFill>
                <a:cs typeface="AL-Mohanad" pitchFamily="2" charset="-78"/>
              </a:rPr>
              <a:t>في 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CaCl</a:t>
            </a:r>
            <a:r>
              <a:rPr lang="en-US" sz="3600" baseline="-25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002060"/>
                </a:solidFill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2060"/>
                </a:solidFill>
                <a:cs typeface="AL-Mohanad" pitchFamily="2" charset="-78"/>
              </a:rPr>
              <a:t> نضرب </a:t>
            </a:r>
            <a:r>
              <a:rPr lang="ar-SA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×</a:t>
            </a:r>
            <a:r>
              <a:rPr lang="ar-SA" sz="3600" dirty="0" smtClean="0">
                <a:solidFill>
                  <a:srgbClr val="00206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ar-SA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2060"/>
                </a:solidFill>
                <a:latin typeface="Arial" pitchFamily="34" charset="0"/>
                <a:cs typeface="AL-Mohanad" pitchFamily="2" charset="-78"/>
              </a:rPr>
              <a:t>( يحتوي على 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L-Mohanad" pitchFamily="2" charset="-78"/>
              </a:rPr>
              <a:t>3</a:t>
            </a:r>
            <a:r>
              <a:rPr lang="ar-SA" sz="3600" dirty="0" smtClean="0">
                <a:solidFill>
                  <a:srgbClr val="002060"/>
                </a:solidFill>
                <a:latin typeface="Arial" pitchFamily="34" charset="0"/>
                <a:cs typeface="AL-Mohanad" pitchFamily="2" charset="-78"/>
              </a:rPr>
              <a:t>أيونات )</a:t>
            </a:r>
            <a:endParaRPr lang="ar-SA" sz="3600" dirty="0">
              <a:solidFill>
                <a:srgbClr val="002060"/>
              </a:solidFill>
              <a:latin typeface="Arial" pitchFamily="34" charset="0"/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0" y="0"/>
            <a:ext cx="8786874" cy="72943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3600" dirty="0" smtClean="0">
                <a:cs typeface="AL-Mohanad" pitchFamily="2" charset="-78"/>
              </a:rPr>
              <a:t>من الأمثلة عليه الحليب 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الحركة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البراونية</a:t>
            </a:r>
            <a:endParaRPr lang="ar-SA" sz="3600" dirty="0" smtClean="0">
              <a:solidFill>
                <a:srgbClr val="FF0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هي الحركة العشوائية لحبوب اللقاح المتناثرة في الماء</a:t>
            </a:r>
          </a:p>
          <a:p>
            <a:r>
              <a:rPr lang="ar-SA" sz="3600" dirty="0" smtClean="0">
                <a:solidFill>
                  <a:srgbClr val="CC0066"/>
                </a:solidFill>
                <a:cs typeface="AL-Mohanad" pitchFamily="2" charset="-78"/>
              </a:rPr>
              <a:t>س</a:t>
            </a:r>
            <a:r>
              <a:rPr lang="ar-EG" sz="3600" dirty="0" smtClean="0">
                <a:solidFill>
                  <a:srgbClr val="CC0066"/>
                </a:solidFill>
                <a:cs typeface="AL-Mohanad" pitchFamily="2" charset="-78"/>
              </a:rPr>
              <a:t>.</a:t>
            </a:r>
            <a:r>
              <a:rPr lang="ar-SA" sz="3600" dirty="0" smtClean="0">
                <a:solidFill>
                  <a:srgbClr val="CC0066"/>
                </a:solidFill>
                <a:cs typeface="AL-Mohanad" pitchFamily="2" charset="-78"/>
              </a:rPr>
              <a:t> كيف يمكن ترسيب جسيمات المخلوط الغروي ؟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جـ </a:t>
            </a:r>
            <a:r>
              <a:rPr lang="ar-EG" sz="3600" dirty="0" smtClean="0">
                <a:solidFill>
                  <a:srgbClr val="0000CC"/>
                </a:solidFill>
                <a:cs typeface="AL-Mohanad" pitchFamily="2" charset="-78"/>
              </a:rPr>
              <a:t>.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بطريقتين هما 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تحريك مادة </a:t>
            </a:r>
            <a:r>
              <a:rPr lang="ar-SA" sz="3600" dirty="0" err="1" smtClean="0">
                <a:solidFill>
                  <a:srgbClr val="CC3300"/>
                </a:solidFill>
                <a:cs typeface="AL-Mohanad" pitchFamily="2" charset="-78"/>
              </a:rPr>
              <a:t>إلكتروليتية</a:t>
            </a: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 ( متأينة ) فيه فتتجمع جسيمات المذاب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بالتسخين فتكتسب الجسيمات طاقة تتغلب على القوى </a:t>
            </a:r>
            <a:r>
              <a:rPr lang="ar-SA" sz="3600" dirty="0" err="1" smtClean="0">
                <a:solidFill>
                  <a:srgbClr val="336600"/>
                </a:solidFill>
                <a:cs typeface="AL-Mohanad" pitchFamily="2" charset="-78"/>
              </a:rPr>
              <a:t>الكهروسكونية</a:t>
            </a:r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 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تأثير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تندال</a:t>
            </a:r>
            <a:endParaRPr lang="ar-SA" sz="3600" dirty="0" smtClean="0">
              <a:solidFill>
                <a:srgbClr val="FF0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هو ظاهرة تشتت الضوء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يظهر في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المخاليط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الغروية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المخاليط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المعلقة</a:t>
            </a:r>
          </a:p>
          <a:p>
            <a:endParaRPr lang="ar-SA" sz="3600" dirty="0" smtClean="0">
              <a:cs typeface="AL-Mohanad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ما درجة تجمد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غليان محلول مائي من كلوريد الصوديوم تركيزه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0.029 m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؟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(k</a:t>
            </a:r>
            <a:r>
              <a:rPr lang="en-US" sz="3600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0.512  , </a:t>
            </a:r>
            <a:r>
              <a:rPr lang="en-US" sz="3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1.86 )</a:t>
            </a:r>
          </a:p>
          <a:p>
            <a:r>
              <a:rPr lang="ar-SA" sz="3600" dirty="0" smtClean="0">
                <a:solidFill>
                  <a:srgbClr val="336600"/>
                </a:solidFill>
                <a:latin typeface="Arial" pitchFamily="34" charset="0"/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                           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m= 0.029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×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 2 = 0.058m</a:t>
            </a:r>
          </a:p>
          <a:p>
            <a:pPr algn="ctr"/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ΔT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ar-SA" sz="3600" dirty="0" smtClean="0">
              <a:solidFill>
                <a:srgbClr val="CC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latin typeface="Arial" pitchFamily="34" charset="0"/>
                <a:cs typeface="AL-Mohanad" pitchFamily="2" charset="-78"/>
              </a:rPr>
              <a:t>                  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= 0.512 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×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 0.058 = 0.03</a:t>
            </a:r>
            <a:r>
              <a:rPr lang="en-US" sz="3600" baseline="300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o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C</a:t>
            </a:r>
          </a:p>
          <a:p>
            <a:r>
              <a:rPr lang="en-US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T</a:t>
            </a:r>
            <a:r>
              <a:rPr lang="en-US" sz="3600" baseline="-250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b</a:t>
            </a:r>
            <a:r>
              <a:rPr lang="en-US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=100+0.03=100.03</a:t>
            </a:r>
            <a:r>
              <a:rPr lang="en-US" sz="3600" baseline="300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o</a:t>
            </a:r>
            <a:r>
              <a:rPr lang="en-US" sz="3600" dirty="0" smtClean="0">
                <a:solidFill>
                  <a:srgbClr val="008080"/>
                </a:solidFill>
                <a:latin typeface="Arial" pitchFamily="34" charset="0"/>
                <a:cs typeface="AL-Mohanad" pitchFamily="2" charset="-78"/>
              </a:rPr>
              <a:t>C                     </a:t>
            </a:r>
          </a:p>
          <a:p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ΔT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n-US" sz="3600" baseline="-250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3600" dirty="0" err="1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                        </a:t>
            </a:r>
          </a:p>
          <a:p>
            <a:r>
              <a:rPr lang="en-US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= 1.86 ×0.058 = 0.11</a:t>
            </a:r>
            <a:r>
              <a:rPr lang="en-US" sz="3600" baseline="300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C                 </a:t>
            </a:r>
          </a:p>
          <a:p>
            <a:r>
              <a:rPr lang="en-US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3600" baseline="-25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=0-0.11= -0.11</a:t>
            </a:r>
            <a:r>
              <a:rPr lang="en-US" sz="36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                           </a:t>
            </a:r>
            <a:endParaRPr lang="ar-SA" sz="3600" dirty="0">
              <a:solidFill>
                <a:srgbClr val="002060"/>
              </a:solidFill>
              <a:latin typeface="Arial" pitchFamily="34" charset="0"/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14282" y="214290"/>
            <a:ext cx="8715436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الضغط الأسموزي ( خاصية جامعة )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هو الضغط الإضافي الناتج عن انتقال الماء إلى المحلول المركز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يعتمد على عدد جسيمات المذاب في كمية محددة من المحلول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الخاصية الأسموزية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هي انتشار المذيب خلال غشاء شبه منفذ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الانتشار</a:t>
            </a:r>
          </a:p>
          <a:p>
            <a:r>
              <a:rPr lang="ar-SA" sz="3600" dirty="0" smtClean="0">
                <a:solidFill>
                  <a:srgbClr val="993300"/>
                </a:solidFill>
                <a:cs typeface="AL-Mohanad" pitchFamily="2" charset="-78"/>
              </a:rPr>
              <a:t>هو اختلاط السوائل أو الغازات بسبب حركتها العشوائية</a:t>
            </a:r>
            <a:endParaRPr lang="ar-SA" sz="3600" dirty="0">
              <a:solidFill>
                <a:srgbClr val="99330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77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786874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في الميدان ( محلول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en-US" sz="3600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يزداد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CO</a:t>
            </a:r>
            <a:r>
              <a:rPr lang="en-US" sz="3600" baseline="-250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باستمرار مع أنشطة الحياة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تمتص مياه المحيطات جزءاً منه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تتأثر سرعة ذوبانه في الماء بعوامل كثيرة مثل درجة الحرارة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تركيزه في الهواء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اختلاط الماء مع الهواء بسبب الرياح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حركة الأمواج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يمكن حقنه في ماء المحيط لتسريع ذوبانه </a:t>
            </a:r>
            <a:r>
              <a:rPr lang="ar-SA" sz="3600" dirty="0" err="1" smtClean="0">
                <a:solidFill>
                  <a:srgbClr val="CC33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 لكنه قد يضر المخلوقات البحرية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2060"/>
                </a:solidFill>
                <a:cs typeface="AL-Mohanad" pitchFamily="2" charset="-78"/>
              </a:rPr>
              <a:t>يفكر العلماء في ضخه في طبقات الماء السفلى ليذوب بتأثير الضغط العالي </a:t>
            </a:r>
            <a:r>
              <a:rPr lang="ar-SA" sz="3600" dirty="0" err="1" smtClean="0">
                <a:solidFill>
                  <a:srgbClr val="00206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2060"/>
                </a:solidFill>
                <a:cs typeface="AL-Mohanad" pitchFamily="2" charset="-78"/>
              </a:rPr>
              <a:t> يبقى عالقاً فيها مدة طويلة</a:t>
            </a:r>
            <a:endParaRPr lang="ar-SA" sz="3600" dirty="0">
              <a:solidFill>
                <a:srgbClr val="00206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0" y="285728"/>
            <a:ext cx="90011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3600">
              <a:latin typeface="AGA Arabesque Desktop" pitchFamily="2" charset="2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ثانياً </a:t>
            </a:r>
            <a:r>
              <a:rPr lang="ar-SA" sz="3600" dirty="0" err="1" smtClean="0">
                <a:solidFill>
                  <a:srgbClr val="0000CC"/>
                </a:solidFill>
                <a:cs typeface="AL-Mohanad" pitchFamily="2" charset="-78"/>
              </a:rPr>
              <a:t>المخاليط</a:t>
            </a: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 المتجانسة</a:t>
            </a:r>
          </a:p>
          <a:p>
            <a:r>
              <a:rPr lang="ar-SA" sz="3600" dirty="0" smtClean="0">
                <a:solidFill>
                  <a:srgbClr val="CC0066"/>
                </a:solidFill>
                <a:cs typeface="AL-Mohanad" pitchFamily="2" charset="-78"/>
              </a:rPr>
              <a:t>مثل المحاليل ( الهواء الجوي من المحاليل )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يتكون المحلول من مذيب ( كميته كبيرة ) </a:t>
            </a:r>
          </a:p>
          <a:p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و مذاب ( كميته أقل من المذيب )</a:t>
            </a:r>
          </a:p>
          <a:p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لا يمكن التمييز بين المذيب </a:t>
            </a:r>
            <a:r>
              <a:rPr lang="ar-SA" sz="3600" dirty="0" err="1" smtClean="0">
                <a:solidFill>
                  <a:srgbClr val="33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336600"/>
                </a:solidFill>
                <a:cs typeface="AL-Mohanad" pitchFamily="2" charset="-78"/>
              </a:rPr>
              <a:t> المذاب عند النظر للمحلول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المحلول قد يكون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غازي مثل الهواء الجوي ( المذيب فيه النيتروجين )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صلب مثل أسلاك تقويم الأسنان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هي تصنع من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النيتينول</a:t>
            </a:r>
            <a:endParaRPr lang="ar-SA" sz="3600" dirty="0" smtClean="0">
              <a:solidFill>
                <a:srgbClr val="CC00FF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و يتكون من </a:t>
            </a:r>
            <a:r>
              <a:rPr lang="ar-SA" sz="3600" dirty="0" err="1" smtClean="0">
                <a:solidFill>
                  <a:srgbClr val="CC00FF"/>
                </a:solidFill>
                <a:cs typeface="AL-Mohanad" pitchFamily="2" charset="-78"/>
              </a:rPr>
              <a:t>تيتنانيوم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مذاب في النيكل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سائل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يكون فيها المذيب سائلاً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أشهر المذيبات السائلة الماء</a:t>
            </a:r>
            <a:endParaRPr lang="ar-SA" sz="3600" dirty="0">
              <a:solidFill>
                <a:srgbClr val="0000FF"/>
              </a:solidFill>
              <a:cs typeface="AL-Mohanad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85720" y="285728"/>
            <a:ext cx="8643998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تكوين المحاليل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المادة الذائبة هي المادة التي تذوب في المذيب ( مثل السكر في الماء )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المادة الغير ذائبة هي المادة التي لا تذوب في المذيب ( مثل الرمل في الماء )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المواد القابلة للامتزاج هي التي تذوب إحداهما في الأخرى بأي نسبة 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8080"/>
                </a:solidFill>
                <a:cs typeface="AL-Mohanad" pitchFamily="2" charset="-78"/>
              </a:rPr>
              <a:t>السوائل غير الممتزجة هي التي تمتزج عند خلطها ثم تنفصل بعد فترة قصيرة مثل الزيت </a:t>
            </a:r>
            <a:r>
              <a:rPr lang="ar-SA" sz="3600" dirty="0" err="1" smtClean="0">
                <a:solidFill>
                  <a:srgbClr val="00808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8080"/>
                </a:solidFill>
                <a:cs typeface="AL-Mohanad" pitchFamily="2" charset="-78"/>
              </a:rPr>
              <a:t> الماء </a:t>
            </a:r>
            <a:endParaRPr lang="ar-SA" sz="3600" dirty="0">
              <a:solidFill>
                <a:srgbClr val="008080"/>
              </a:solidFill>
              <a:cs typeface="AL-Mohanad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71472" y="464344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ar-SA" sz="19900" dirty="0" smtClean="0">
                <a:cs typeface="DecoType Thuluth" pitchFamily="2" charset="-78"/>
              </a:rPr>
              <a:t>تركيز المحاليل</a:t>
            </a:r>
            <a:endParaRPr lang="ar-SA" sz="19900" dirty="0">
              <a:cs typeface="DecoType Thuluth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85720" y="0"/>
            <a:ext cx="8501122" cy="72943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التعبير عن التركيز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التركيز هو مقياس يعبر عن كمية المذاب الذائبة في كمية محددة من المذيب أو المحلول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المحلول المركز يحتوي على كمية كبيرة من المذاب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6600"/>
                </a:solidFill>
                <a:cs typeface="AL-Mohanad" pitchFamily="2" charset="-78"/>
              </a:rPr>
              <a:t>المحلول المخفف يحتوي على كمية قليلة من المذاب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الطرق الكمية للتعبير عن التركيز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النسبة المئوية بالحجم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النسبة المئوية بالكتلة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المولالية 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المولارية</a:t>
            </a:r>
          </a:p>
          <a:p>
            <a:pPr>
              <a:buFont typeface="Arial" pitchFamily="34" charset="0"/>
              <a:buChar char="•"/>
            </a:pPr>
            <a:r>
              <a:rPr lang="ar-SA" sz="3600" dirty="0" smtClean="0">
                <a:solidFill>
                  <a:srgbClr val="663300"/>
                </a:solidFill>
                <a:cs typeface="AL-Mohanad" pitchFamily="2" charset="-78"/>
              </a:rPr>
              <a:t>الكسر المولي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نختار الطريقة على حسب نوع المحلول الذي يتم تحليله</a:t>
            </a:r>
          </a:p>
          <a:p>
            <a:endParaRPr lang="ar-SA" sz="3600" dirty="0">
              <a:cs typeface="AL-Mohanad" pitchFamily="2" charset="-78"/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14282" y="117693"/>
            <a:ext cx="8715436" cy="72943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أولاً النسبة المئوية بالكتلة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القانون المستخدم</a:t>
            </a:r>
          </a:p>
          <a:p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النسبة المئوية بالكتلة =                  </a:t>
            </a:r>
            <a:r>
              <a:rPr lang="ar-SA" sz="3600" dirty="0" smtClean="0">
                <a:solidFill>
                  <a:srgbClr val="CC00FF"/>
                </a:solidFill>
                <a:latin typeface="Arial" pitchFamily="34" charset="0"/>
                <a:cs typeface="Arial" pitchFamily="34" charset="0"/>
              </a:rPr>
              <a:t>×</a:t>
            </a:r>
            <a:r>
              <a:rPr lang="ar-SA" sz="3600" dirty="0" smtClean="0">
                <a:solidFill>
                  <a:srgbClr val="CC00FF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CC00FF"/>
                </a:solidFill>
                <a:cs typeface="AL-Mohanad" pitchFamily="2" charset="-78"/>
              </a:rPr>
              <a:t>100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ما النسبة المئوية بالكتلة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لكلوريد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الصوديوم في محلول يحتوي كل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100g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من الماء فيه على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3.6g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من </a:t>
            </a:r>
            <a:r>
              <a:rPr lang="en-US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NaCl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؟</a:t>
            </a:r>
          </a:p>
          <a:p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المعطيات 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كتلة المذاب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3.6g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كتلة المذيب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100g</a:t>
            </a:r>
          </a:p>
          <a:p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حساب المطلوب</a:t>
            </a:r>
          </a:p>
          <a:p>
            <a:r>
              <a:rPr lang="ar-SA" sz="3600" dirty="0" smtClean="0">
                <a:solidFill>
                  <a:srgbClr val="0000CC"/>
                </a:solidFill>
                <a:cs typeface="AL-Mohanad" pitchFamily="2" charset="-78"/>
              </a:rPr>
              <a:t>النسبة المئوية بالكتلة </a:t>
            </a:r>
            <a:r>
              <a:rPr lang="ar-SA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              × </a:t>
            </a:r>
            <a:r>
              <a:rPr lang="en-US" sz="3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100</a:t>
            </a:r>
            <a:endParaRPr lang="ar-SA" sz="3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>
                <a:cs typeface="AL-Mohanad" pitchFamily="2" charset="-78"/>
              </a:rPr>
              <a:t> </a:t>
            </a:r>
            <a:r>
              <a:rPr lang="ar-SA" sz="3600" dirty="0" smtClean="0">
                <a:cs typeface="AL-Mohanad" pitchFamily="2" charset="-78"/>
              </a:rPr>
              <a:t>                                              </a:t>
            </a:r>
            <a:r>
              <a:rPr lang="en-US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3.5 %</a:t>
            </a:r>
            <a:r>
              <a:rPr lang="ar-SA" sz="3600" dirty="0" smtClean="0">
                <a:solidFill>
                  <a:srgbClr val="CC3300"/>
                </a:solidFill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en-US" sz="3600" dirty="0">
              <a:solidFill>
                <a:srgbClr val="CC3300"/>
              </a:solidFill>
              <a:latin typeface="Arial" pitchFamily="34" charset="0"/>
              <a:cs typeface="Arial" pitchFamily="34" charset="0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4514850" y="3213100"/>
          <a:ext cx="114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معادلة" r:id="rId3" imgW="114120" imgH="431640" progId="Equation.3">
                  <p:embed/>
                </p:oleObj>
              </mc:Choice>
              <mc:Fallback>
                <p:oleObj name="معادلة" r:id="rId3" imgW="11412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213100"/>
                        <a:ext cx="1143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رابط مستقيم 6"/>
          <p:cNvCxnSpPr/>
          <p:nvPr/>
        </p:nvCxnSpPr>
        <p:spPr>
          <a:xfrm rot="10800000">
            <a:off x="3786182" y="1571612"/>
            <a:ext cx="1643074" cy="1588"/>
          </a:xfrm>
          <a:prstGeom prst="line">
            <a:avLst/>
          </a:prstGeom>
          <a:ln>
            <a:solidFill>
              <a:srgbClr val="CC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مربع نص 8"/>
          <p:cNvSpPr txBox="1"/>
          <p:nvPr/>
        </p:nvSpPr>
        <p:spPr>
          <a:xfrm>
            <a:off x="3857620" y="1071546"/>
            <a:ext cx="15716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>
                <a:solidFill>
                  <a:srgbClr val="CC00FF"/>
                </a:solidFill>
                <a:cs typeface="AL-Mohanad" pitchFamily="2" charset="-78"/>
              </a:rPr>
              <a:t>كتلة المذاب</a:t>
            </a:r>
            <a:endParaRPr lang="ar-SA" sz="2800" dirty="0">
              <a:solidFill>
                <a:srgbClr val="CC00FF"/>
              </a:solidFill>
              <a:cs typeface="AL-Mohanad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714744" y="1500174"/>
            <a:ext cx="17145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>
                <a:solidFill>
                  <a:srgbClr val="CC00FF"/>
                </a:solidFill>
                <a:cs typeface="AL-Mohanad" pitchFamily="2" charset="-78"/>
              </a:rPr>
              <a:t>كتلة المحلول</a:t>
            </a:r>
            <a:endParaRPr lang="ar-SA" sz="2800" dirty="0">
              <a:solidFill>
                <a:srgbClr val="CC00FF"/>
              </a:solidFill>
              <a:cs typeface="AL-Mohanad" pitchFamily="2" charset="-78"/>
            </a:endParaRPr>
          </a:p>
        </p:txBody>
      </p:sp>
      <p:cxnSp>
        <p:nvCxnSpPr>
          <p:cNvPr id="14" name="رابط مستقيم 13"/>
          <p:cNvCxnSpPr/>
          <p:nvPr/>
        </p:nvCxnSpPr>
        <p:spPr>
          <a:xfrm rot="10800000">
            <a:off x="3786182" y="5357826"/>
            <a:ext cx="1285884" cy="1588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مربع نص 19"/>
          <p:cNvSpPr txBox="1"/>
          <p:nvPr/>
        </p:nvSpPr>
        <p:spPr>
          <a:xfrm>
            <a:off x="3714744" y="5286388"/>
            <a:ext cx="15716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100+3.6</a:t>
            </a:r>
            <a:endParaRPr lang="ar-SA" sz="28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3643306" y="4857760"/>
            <a:ext cx="15716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3.6     </a:t>
            </a:r>
            <a:endParaRPr lang="ar-SA" sz="28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0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508</TotalTime>
  <Words>2531</Words>
  <Application>Microsoft Office PowerPoint</Application>
  <PresentationFormat>عرض على الشاشة (3:4)‏</PresentationFormat>
  <Paragraphs>375</Paragraphs>
  <Slides>42</Slides>
  <Notes>2</Notes>
  <HiddenSlides>0</HiddenSlides>
  <MMClips>0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2</vt:i4>
      </vt:variant>
      <vt:variant>
        <vt:lpstr>عناوين الشرائح</vt:lpstr>
      </vt:variant>
      <vt:variant>
        <vt:i4>42</vt:i4>
      </vt:variant>
    </vt:vector>
  </HeadingPairs>
  <TitlesOfParts>
    <vt:vector size="45" baseType="lpstr">
      <vt:lpstr>تدفق</vt:lpstr>
      <vt:lpstr>معادلة</vt:lpstr>
      <vt:lpstr>Equation</vt:lpstr>
      <vt:lpstr>أنواع المخاليط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تركيز المحاليل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العوامل المؤثرة في الذوبان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الخواص الجامعة للمحاليل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المخاليط</dc:title>
  <dc:creator>Dell</dc:creator>
  <cp:lastModifiedBy>كيميائي جمعه</cp:lastModifiedBy>
  <cp:revision>48</cp:revision>
  <dcterms:created xsi:type="dcterms:W3CDTF">2012-09-02T23:33:14Z</dcterms:created>
  <dcterms:modified xsi:type="dcterms:W3CDTF">2013-12-03T18:30:55Z</dcterms:modified>
  <cp:contentStatus/>
</cp:coreProperties>
</file>